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7" r:id="rId4"/>
    <p:sldId id="266" r:id="rId5"/>
    <p:sldId id="272" r:id="rId6"/>
    <p:sldId id="268" r:id="rId7"/>
    <p:sldId id="278" r:id="rId8"/>
    <p:sldId id="271" r:id="rId9"/>
    <p:sldId id="270" r:id="rId10"/>
    <p:sldId id="285" r:id="rId11"/>
    <p:sldId id="286" r:id="rId12"/>
    <p:sldId id="289" r:id="rId13"/>
    <p:sldId id="263" r:id="rId14"/>
    <p:sldId id="260" r:id="rId15"/>
    <p:sldId id="275" r:id="rId16"/>
    <p:sldId id="284" r:id="rId17"/>
    <p:sldId id="292" r:id="rId18"/>
    <p:sldId id="269" r:id="rId19"/>
    <p:sldId id="288" r:id="rId20"/>
    <p:sldId id="290" r:id="rId21"/>
    <p:sldId id="267" r:id="rId22"/>
    <p:sldId id="291" r:id="rId23"/>
    <p:sldId id="279" r:id="rId24"/>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79" autoAdjust="0"/>
    <p:restoredTop sz="94660"/>
  </p:normalViewPr>
  <p:slideViewPr>
    <p:cSldViewPr>
      <p:cViewPr varScale="1">
        <p:scale>
          <a:sx n="125" d="100"/>
          <a:sy n="125" d="100"/>
        </p:scale>
        <p:origin x="546" y="10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A1/30</a:t>
            </a:r>
          </a:p>
        </c:rich>
      </c:tx>
      <c:overlay val="0"/>
    </c:title>
    <c:autoTitleDeleted val="0"/>
    <c:plotArea>
      <c:layout/>
      <c:barChart>
        <c:barDir val="col"/>
        <c:grouping val="clustered"/>
        <c:varyColors val="0"/>
        <c:ser>
          <c:idx val="0"/>
          <c:order val="0"/>
          <c:tx>
            <c:v>Frequency</c:v>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'A1'!$A$2:$A$11</c:f>
              <c:strCache>
                <c:ptCount val="10"/>
                <c:pt idx="0">
                  <c:v>12</c:v>
                </c:pt>
                <c:pt idx="1">
                  <c:v>14</c:v>
                </c:pt>
                <c:pt idx="2">
                  <c:v>16</c:v>
                </c:pt>
                <c:pt idx="3">
                  <c:v>18</c:v>
                </c:pt>
                <c:pt idx="4">
                  <c:v>20</c:v>
                </c:pt>
                <c:pt idx="5">
                  <c:v>22</c:v>
                </c:pt>
                <c:pt idx="6">
                  <c:v>24</c:v>
                </c:pt>
                <c:pt idx="7">
                  <c:v>26</c:v>
                </c:pt>
                <c:pt idx="8">
                  <c:v>28</c:v>
                </c:pt>
                <c:pt idx="9">
                  <c:v>More</c:v>
                </c:pt>
              </c:strCache>
            </c:strRef>
          </c:cat>
          <c:val>
            <c:numRef>
              <c:f>'A1'!$B$2:$B$11</c:f>
              <c:numCache>
                <c:formatCode>General</c:formatCode>
                <c:ptCount val="10"/>
                <c:pt idx="0">
                  <c:v>1</c:v>
                </c:pt>
                <c:pt idx="1">
                  <c:v>0</c:v>
                </c:pt>
                <c:pt idx="2">
                  <c:v>1</c:v>
                </c:pt>
                <c:pt idx="3">
                  <c:v>3</c:v>
                </c:pt>
                <c:pt idx="4">
                  <c:v>6</c:v>
                </c:pt>
                <c:pt idx="5">
                  <c:v>10</c:v>
                </c:pt>
                <c:pt idx="6">
                  <c:v>7</c:v>
                </c:pt>
                <c:pt idx="7">
                  <c:v>6</c:v>
                </c:pt>
                <c:pt idx="8">
                  <c:v>0</c:v>
                </c:pt>
                <c:pt idx="9">
                  <c:v>0</c:v>
                </c:pt>
              </c:numCache>
            </c:numRef>
          </c:val>
        </c:ser>
        <c:dLbls>
          <c:showLegendKey val="0"/>
          <c:showVal val="0"/>
          <c:showCatName val="0"/>
          <c:showSerName val="0"/>
          <c:showPercent val="0"/>
          <c:showBubbleSize val="0"/>
        </c:dLbls>
        <c:gapWidth val="150"/>
        <c:axId val="396427536"/>
        <c:axId val="396427928"/>
      </c:barChart>
      <c:catAx>
        <c:axId val="396427536"/>
        <c:scaling>
          <c:orientation val="minMax"/>
        </c:scaling>
        <c:delete val="0"/>
        <c:axPos val="b"/>
        <c:title>
          <c:tx>
            <c:rich>
              <a:bodyPr/>
              <a:lstStyle/>
              <a:p>
                <a:pPr>
                  <a:defRPr/>
                </a:pPr>
                <a:r>
                  <a:rPr lang="en-US"/>
                  <a:t>Bin</a:t>
                </a:r>
              </a:p>
            </c:rich>
          </c:tx>
          <c:overlay val="0"/>
        </c:title>
        <c:numFmt formatCode="General" sourceLinked="0"/>
        <c:majorTickMark val="out"/>
        <c:minorTickMark val="none"/>
        <c:tickLblPos val="nextTo"/>
        <c:crossAx val="396427928"/>
        <c:crosses val="autoZero"/>
        <c:auto val="1"/>
        <c:lblAlgn val="ctr"/>
        <c:lblOffset val="100"/>
        <c:noMultiLvlLbl val="0"/>
      </c:catAx>
      <c:valAx>
        <c:axId val="396427928"/>
        <c:scaling>
          <c:orientation val="minMax"/>
        </c:scaling>
        <c:delete val="0"/>
        <c:axPos val="l"/>
        <c:title>
          <c:tx>
            <c:rich>
              <a:bodyPr/>
              <a:lstStyle/>
              <a:p>
                <a:pPr>
                  <a:defRPr/>
                </a:pPr>
                <a:r>
                  <a:rPr lang="en-US"/>
                  <a:t>Frequency</a:t>
                </a:r>
              </a:p>
            </c:rich>
          </c:tx>
          <c:overlay val="0"/>
        </c:title>
        <c:numFmt formatCode="General" sourceLinked="1"/>
        <c:majorTickMark val="out"/>
        <c:minorTickMark val="none"/>
        <c:tickLblPos val="nextTo"/>
        <c:crossAx val="39642753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A2/10</a:t>
            </a:r>
          </a:p>
        </c:rich>
      </c:tx>
      <c:overlay val="0"/>
    </c:title>
    <c:autoTitleDeleted val="0"/>
    <c:plotArea>
      <c:layout/>
      <c:barChart>
        <c:barDir val="col"/>
        <c:grouping val="clustered"/>
        <c:varyColors val="0"/>
        <c:ser>
          <c:idx val="0"/>
          <c:order val="0"/>
          <c:tx>
            <c:v>Frequency</c:v>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'A2'!$A$2:$A$8</c:f>
              <c:strCache>
                <c:ptCount val="7"/>
                <c:pt idx="0">
                  <c:v>2</c:v>
                </c:pt>
                <c:pt idx="1">
                  <c:v>4</c:v>
                </c:pt>
                <c:pt idx="2">
                  <c:v>6</c:v>
                </c:pt>
                <c:pt idx="3">
                  <c:v>8</c:v>
                </c:pt>
                <c:pt idx="4">
                  <c:v>10</c:v>
                </c:pt>
                <c:pt idx="5">
                  <c:v>12</c:v>
                </c:pt>
                <c:pt idx="6">
                  <c:v>More</c:v>
                </c:pt>
              </c:strCache>
            </c:strRef>
          </c:cat>
          <c:val>
            <c:numRef>
              <c:f>'A2'!$B$2:$B$8</c:f>
              <c:numCache>
                <c:formatCode>General</c:formatCode>
                <c:ptCount val="7"/>
                <c:pt idx="0">
                  <c:v>0</c:v>
                </c:pt>
                <c:pt idx="1">
                  <c:v>1</c:v>
                </c:pt>
                <c:pt idx="2">
                  <c:v>8</c:v>
                </c:pt>
                <c:pt idx="3">
                  <c:v>18</c:v>
                </c:pt>
                <c:pt idx="4">
                  <c:v>7</c:v>
                </c:pt>
                <c:pt idx="5">
                  <c:v>0</c:v>
                </c:pt>
                <c:pt idx="6">
                  <c:v>0</c:v>
                </c:pt>
              </c:numCache>
            </c:numRef>
          </c:val>
        </c:ser>
        <c:dLbls>
          <c:showLegendKey val="0"/>
          <c:showVal val="0"/>
          <c:showCatName val="0"/>
          <c:showSerName val="0"/>
          <c:showPercent val="0"/>
          <c:showBubbleSize val="0"/>
        </c:dLbls>
        <c:gapWidth val="150"/>
        <c:axId val="399166056"/>
        <c:axId val="399166448"/>
      </c:barChart>
      <c:catAx>
        <c:axId val="399166056"/>
        <c:scaling>
          <c:orientation val="minMax"/>
        </c:scaling>
        <c:delete val="0"/>
        <c:axPos val="b"/>
        <c:title>
          <c:tx>
            <c:rich>
              <a:bodyPr/>
              <a:lstStyle/>
              <a:p>
                <a:pPr>
                  <a:defRPr/>
                </a:pPr>
                <a:r>
                  <a:rPr lang="en-US"/>
                  <a:t>Bin</a:t>
                </a:r>
              </a:p>
            </c:rich>
          </c:tx>
          <c:overlay val="0"/>
        </c:title>
        <c:numFmt formatCode="General" sourceLinked="0"/>
        <c:majorTickMark val="out"/>
        <c:minorTickMark val="none"/>
        <c:tickLblPos val="nextTo"/>
        <c:crossAx val="399166448"/>
        <c:crosses val="autoZero"/>
        <c:auto val="1"/>
        <c:lblAlgn val="ctr"/>
        <c:lblOffset val="100"/>
        <c:noMultiLvlLbl val="0"/>
      </c:catAx>
      <c:valAx>
        <c:axId val="399166448"/>
        <c:scaling>
          <c:orientation val="minMax"/>
        </c:scaling>
        <c:delete val="0"/>
        <c:axPos val="l"/>
        <c:title>
          <c:tx>
            <c:rich>
              <a:bodyPr/>
              <a:lstStyle/>
              <a:p>
                <a:pPr>
                  <a:defRPr/>
                </a:pPr>
                <a:r>
                  <a:rPr lang="en-US"/>
                  <a:t>Frequency</a:t>
                </a:r>
              </a:p>
            </c:rich>
          </c:tx>
          <c:overlay val="0"/>
        </c:title>
        <c:numFmt formatCode="General" sourceLinked="1"/>
        <c:majorTickMark val="out"/>
        <c:minorTickMark val="none"/>
        <c:tickLblPos val="nextTo"/>
        <c:crossAx val="399166056"/>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a:t>A2</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692001331830755"/>
          <c:y val="0.29067901234567906"/>
          <c:w val="0.79014061059317697"/>
          <c:h val="0.49695489452707303"/>
        </c:manualLayout>
      </c:layout>
      <c:barChart>
        <c:barDir val="col"/>
        <c:grouping val="clustered"/>
        <c:varyColors val="0"/>
        <c:ser>
          <c:idx val="0"/>
          <c:order val="0"/>
          <c:spPr>
            <a:solidFill>
              <a:schemeClr val="accent1"/>
            </a:solidFill>
            <a:ln>
              <a:noFill/>
            </a:ln>
            <a:effectLst/>
          </c:spPr>
          <c:invertIfNegative val="0"/>
          <c:cat>
            <c:numRef>
              <c:f>'Survey Response Data'!$F$70:$F$78</c:f>
              <c:numCache>
                <c:formatCode>General</c:formatCode>
                <c:ptCount val="9"/>
                <c:pt idx="0">
                  <c:v>2</c:v>
                </c:pt>
                <c:pt idx="1">
                  <c:v>3</c:v>
                </c:pt>
                <c:pt idx="2">
                  <c:v>4</c:v>
                </c:pt>
                <c:pt idx="3">
                  <c:v>5</c:v>
                </c:pt>
                <c:pt idx="4">
                  <c:v>6</c:v>
                </c:pt>
                <c:pt idx="5">
                  <c:v>7</c:v>
                </c:pt>
                <c:pt idx="6">
                  <c:v>8</c:v>
                </c:pt>
                <c:pt idx="7">
                  <c:v>9</c:v>
                </c:pt>
                <c:pt idx="8">
                  <c:v>10</c:v>
                </c:pt>
              </c:numCache>
            </c:numRef>
          </c:cat>
          <c:val>
            <c:numRef>
              <c:f>'Survey Response Data'!$E$70:$E$78</c:f>
              <c:numCache>
                <c:formatCode>General</c:formatCode>
                <c:ptCount val="9"/>
                <c:pt idx="0">
                  <c:v>1</c:v>
                </c:pt>
                <c:pt idx="1">
                  <c:v>1</c:v>
                </c:pt>
                <c:pt idx="2">
                  <c:v>3</c:v>
                </c:pt>
                <c:pt idx="3">
                  <c:v>2</c:v>
                </c:pt>
                <c:pt idx="4">
                  <c:v>2</c:v>
                </c:pt>
                <c:pt idx="5">
                  <c:v>1</c:v>
                </c:pt>
                <c:pt idx="6">
                  <c:v>2</c:v>
                </c:pt>
                <c:pt idx="7">
                  <c:v>1</c:v>
                </c:pt>
                <c:pt idx="8">
                  <c:v>3</c:v>
                </c:pt>
              </c:numCache>
            </c:numRef>
          </c:val>
        </c:ser>
        <c:dLbls>
          <c:showLegendKey val="0"/>
          <c:showVal val="0"/>
          <c:showCatName val="0"/>
          <c:showSerName val="0"/>
          <c:showPercent val="0"/>
          <c:showBubbleSize val="0"/>
        </c:dLbls>
        <c:gapWidth val="219"/>
        <c:overlap val="-27"/>
        <c:axId val="399167232"/>
        <c:axId val="399167624"/>
      </c:barChart>
      <c:catAx>
        <c:axId val="399167232"/>
        <c:scaling>
          <c:orientation val="minMax"/>
        </c:scaling>
        <c:delete val="0"/>
        <c:axPos val="b"/>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a:t>Bin</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99167624"/>
        <c:crosses val="autoZero"/>
        <c:auto val="1"/>
        <c:lblAlgn val="ctr"/>
        <c:lblOffset val="100"/>
        <c:noMultiLvlLbl val="0"/>
      </c:catAx>
      <c:valAx>
        <c:axId val="399167624"/>
        <c:scaling>
          <c:orientation val="minMax"/>
        </c:scaling>
        <c:delete val="0"/>
        <c:axPos val="l"/>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a:t>Frequency</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99167232"/>
        <c:crosses val="autoZero"/>
        <c:crossBetween val="between"/>
      </c:valAx>
      <c:spPr>
        <a:noFill/>
        <a:ln>
          <a:solidFill>
            <a:schemeClr val="accent1"/>
          </a:solidFill>
        </a:ln>
        <a:effectLst/>
      </c:spPr>
    </c:plotArea>
    <c:plotVisOnly val="1"/>
    <c:dispBlanksAs val="gap"/>
    <c:showDLblsOverMax val="0"/>
  </c:chart>
  <c:spPr>
    <a:noFill/>
    <a:ln>
      <a:noFill/>
    </a:ln>
    <a:effectLst/>
  </c:spPr>
  <c:txPr>
    <a:bodyPr/>
    <a:lstStyle/>
    <a:p>
      <a:pPr>
        <a:defRPr b="1" i="0" baseline="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A3/25</a:t>
            </a:r>
          </a:p>
        </c:rich>
      </c:tx>
      <c:overlay val="0"/>
    </c:title>
    <c:autoTitleDeleted val="0"/>
    <c:plotArea>
      <c:layout/>
      <c:barChart>
        <c:barDir val="col"/>
        <c:grouping val="clustered"/>
        <c:varyColors val="0"/>
        <c:ser>
          <c:idx val="0"/>
          <c:order val="0"/>
          <c:tx>
            <c:v>Frequency</c:v>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'A3'!$A$2:$A$9</c:f>
              <c:strCache>
                <c:ptCount val="8"/>
                <c:pt idx="0">
                  <c:v>12</c:v>
                </c:pt>
                <c:pt idx="1">
                  <c:v>14</c:v>
                </c:pt>
                <c:pt idx="2">
                  <c:v>16</c:v>
                </c:pt>
                <c:pt idx="3">
                  <c:v>18</c:v>
                </c:pt>
                <c:pt idx="4">
                  <c:v>20</c:v>
                </c:pt>
                <c:pt idx="5">
                  <c:v>22</c:v>
                </c:pt>
                <c:pt idx="6">
                  <c:v>24</c:v>
                </c:pt>
                <c:pt idx="7">
                  <c:v>More</c:v>
                </c:pt>
              </c:strCache>
            </c:strRef>
          </c:cat>
          <c:val>
            <c:numRef>
              <c:f>'A3'!$B$2:$B$9</c:f>
              <c:numCache>
                <c:formatCode>General</c:formatCode>
                <c:ptCount val="8"/>
                <c:pt idx="0">
                  <c:v>0</c:v>
                </c:pt>
                <c:pt idx="1">
                  <c:v>1</c:v>
                </c:pt>
                <c:pt idx="2">
                  <c:v>1</c:v>
                </c:pt>
                <c:pt idx="3">
                  <c:v>9</c:v>
                </c:pt>
                <c:pt idx="4">
                  <c:v>15</c:v>
                </c:pt>
                <c:pt idx="5">
                  <c:v>8</c:v>
                </c:pt>
                <c:pt idx="6">
                  <c:v>0</c:v>
                </c:pt>
                <c:pt idx="7">
                  <c:v>0</c:v>
                </c:pt>
              </c:numCache>
            </c:numRef>
          </c:val>
        </c:ser>
        <c:dLbls>
          <c:showLegendKey val="0"/>
          <c:showVal val="0"/>
          <c:showCatName val="0"/>
          <c:showSerName val="0"/>
          <c:showPercent val="0"/>
          <c:showBubbleSize val="0"/>
        </c:dLbls>
        <c:gapWidth val="150"/>
        <c:axId val="397437888"/>
        <c:axId val="400350504"/>
      </c:barChart>
      <c:catAx>
        <c:axId val="397437888"/>
        <c:scaling>
          <c:orientation val="minMax"/>
        </c:scaling>
        <c:delete val="0"/>
        <c:axPos val="b"/>
        <c:title>
          <c:tx>
            <c:rich>
              <a:bodyPr/>
              <a:lstStyle/>
              <a:p>
                <a:pPr>
                  <a:defRPr/>
                </a:pPr>
                <a:r>
                  <a:rPr lang="en-US" dirty="0"/>
                  <a:t>Bin</a:t>
                </a:r>
              </a:p>
            </c:rich>
          </c:tx>
          <c:overlay val="0"/>
        </c:title>
        <c:numFmt formatCode="General" sourceLinked="0"/>
        <c:majorTickMark val="out"/>
        <c:minorTickMark val="none"/>
        <c:tickLblPos val="nextTo"/>
        <c:crossAx val="400350504"/>
        <c:crosses val="autoZero"/>
        <c:auto val="1"/>
        <c:lblAlgn val="ctr"/>
        <c:lblOffset val="100"/>
        <c:noMultiLvlLbl val="0"/>
      </c:catAx>
      <c:valAx>
        <c:axId val="400350504"/>
        <c:scaling>
          <c:orientation val="minMax"/>
        </c:scaling>
        <c:delete val="0"/>
        <c:axPos val="l"/>
        <c:title>
          <c:tx>
            <c:rich>
              <a:bodyPr/>
              <a:lstStyle/>
              <a:p>
                <a:pPr>
                  <a:defRPr/>
                </a:pPr>
                <a:r>
                  <a:rPr lang="en-US" dirty="0"/>
                  <a:t>Frequency</a:t>
                </a:r>
              </a:p>
            </c:rich>
          </c:tx>
          <c:overlay val="0"/>
        </c:title>
        <c:numFmt formatCode="General" sourceLinked="1"/>
        <c:majorTickMark val="out"/>
        <c:minorTickMark val="none"/>
        <c:tickLblPos val="nextTo"/>
        <c:crossAx val="39743788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a:t>A3</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numRef>
              <c:f>'Survey Response Data'!$D$70:$D$76</c:f>
              <c:numCache>
                <c:formatCode>General</c:formatCode>
                <c:ptCount val="7"/>
                <c:pt idx="0">
                  <c:v>16</c:v>
                </c:pt>
                <c:pt idx="1">
                  <c:v>17</c:v>
                </c:pt>
                <c:pt idx="2">
                  <c:v>18</c:v>
                </c:pt>
                <c:pt idx="3">
                  <c:v>19</c:v>
                </c:pt>
                <c:pt idx="4">
                  <c:v>20</c:v>
                </c:pt>
                <c:pt idx="5">
                  <c:v>21</c:v>
                </c:pt>
                <c:pt idx="6">
                  <c:v>22</c:v>
                </c:pt>
              </c:numCache>
            </c:numRef>
          </c:cat>
          <c:val>
            <c:numRef>
              <c:f>'Survey Response Data'!$C$70:$C$76</c:f>
              <c:numCache>
                <c:formatCode>General</c:formatCode>
                <c:ptCount val="7"/>
                <c:pt idx="0">
                  <c:v>2</c:v>
                </c:pt>
                <c:pt idx="1">
                  <c:v>3</c:v>
                </c:pt>
                <c:pt idx="2">
                  <c:v>1</c:v>
                </c:pt>
                <c:pt idx="3">
                  <c:v>4</c:v>
                </c:pt>
                <c:pt idx="4">
                  <c:v>2</c:v>
                </c:pt>
                <c:pt idx="5">
                  <c:v>3</c:v>
                </c:pt>
                <c:pt idx="6">
                  <c:v>1</c:v>
                </c:pt>
              </c:numCache>
            </c:numRef>
          </c:val>
        </c:ser>
        <c:dLbls>
          <c:showLegendKey val="0"/>
          <c:showVal val="0"/>
          <c:showCatName val="0"/>
          <c:showSerName val="0"/>
          <c:showPercent val="0"/>
          <c:showBubbleSize val="0"/>
        </c:dLbls>
        <c:gapWidth val="219"/>
        <c:overlap val="-27"/>
        <c:axId val="400351288"/>
        <c:axId val="400351680"/>
      </c:barChart>
      <c:catAx>
        <c:axId val="400351288"/>
        <c:scaling>
          <c:orientation val="minMax"/>
        </c:scaling>
        <c:delete val="0"/>
        <c:axPos val="b"/>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a:t>Bin</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400351680"/>
        <c:crosses val="autoZero"/>
        <c:auto val="1"/>
        <c:lblAlgn val="ctr"/>
        <c:lblOffset val="100"/>
        <c:noMultiLvlLbl val="0"/>
      </c:catAx>
      <c:valAx>
        <c:axId val="400351680"/>
        <c:scaling>
          <c:orientation val="minMax"/>
        </c:scaling>
        <c:delete val="0"/>
        <c:axPos val="l"/>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a:t>Frequency</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400351288"/>
        <c:crosses val="autoZero"/>
        <c:crossBetween val="between"/>
      </c:valAx>
      <c:spPr>
        <a:noFill/>
        <a:ln>
          <a:solidFill>
            <a:schemeClr val="accent1"/>
          </a:solidFill>
        </a:ln>
        <a:effectLst/>
      </c:spPr>
    </c:plotArea>
    <c:plotVisOnly val="1"/>
    <c:dispBlanksAs val="gap"/>
    <c:showDLblsOverMax val="0"/>
  </c:chart>
  <c:spPr>
    <a:solidFill>
      <a:schemeClr val="bg1"/>
    </a:solidFill>
    <a:ln w="9525" cap="flat" cmpd="sng" algn="ctr">
      <a:solidFill>
        <a:schemeClr val="accent1"/>
      </a:solidFill>
      <a:round/>
    </a:ln>
    <a:effectLst/>
  </c:spPr>
  <c:txPr>
    <a:bodyPr/>
    <a:lstStyle/>
    <a:p>
      <a:pPr>
        <a:defRPr b="1" i="0" baseline="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Bioreactors Q1</a:t>
            </a:r>
          </a:p>
        </c:rich>
      </c:tx>
      <c:layout>
        <c:manualLayout>
          <c:xMode val="edge"/>
          <c:yMode val="edge"/>
          <c:x val="0.3427690288713911"/>
          <c:y val="3.4578146611341634E-2"/>
        </c:manualLayout>
      </c:layout>
      <c:overlay val="0"/>
    </c:title>
    <c:autoTitleDeleted val="0"/>
    <c:plotArea>
      <c:layout/>
      <c:barChart>
        <c:barDir val="col"/>
        <c:grouping val="clustered"/>
        <c:varyColors val="0"/>
        <c:ser>
          <c:idx val="0"/>
          <c:order val="0"/>
          <c:tx>
            <c:v>Frequency</c:v>
          </c:tx>
          <c:invertIfNegative val="0"/>
          <c:cat>
            <c:strRef>
              <c:f>Bioreaq1!$A$2:$A$7</c:f>
              <c:strCache>
                <c:ptCount val="6"/>
                <c:pt idx="0">
                  <c:v>0</c:v>
                </c:pt>
                <c:pt idx="1">
                  <c:v>1</c:v>
                </c:pt>
                <c:pt idx="2">
                  <c:v>2</c:v>
                </c:pt>
                <c:pt idx="3">
                  <c:v>3</c:v>
                </c:pt>
                <c:pt idx="4">
                  <c:v>4</c:v>
                </c:pt>
                <c:pt idx="5">
                  <c:v>More</c:v>
                </c:pt>
              </c:strCache>
            </c:strRef>
          </c:cat>
          <c:val>
            <c:numRef>
              <c:f>Bioreaq1!$B$2:$B$7</c:f>
              <c:numCache>
                <c:formatCode>General</c:formatCode>
                <c:ptCount val="6"/>
                <c:pt idx="0">
                  <c:v>0</c:v>
                </c:pt>
                <c:pt idx="1">
                  <c:v>3</c:v>
                </c:pt>
                <c:pt idx="2">
                  <c:v>4</c:v>
                </c:pt>
                <c:pt idx="3">
                  <c:v>2</c:v>
                </c:pt>
                <c:pt idx="4">
                  <c:v>3</c:v>
                </c:pt>
                <c:pt idx="5">
                  <c:v>0</c:v>
                </c:pt>
              </c:numCache>
            </c:numRef>
          </c:val>
        </c:ser>
        <c:dLbls>
          <c:showLegendKey val="0"/>
          <c:showVal val="0"/>
          <c:showCatName val="0"/>
          <c:showSerName val="0"/>
          <c:showPercent val="0"/>
          <c:showBubbleSize val="0"/>
        </c:dLbls>
        <c:gapWidth val="150"/>
        <c:axId val="400352856"/>
        <c:axId val="400353248"/>
      </c:barChart>
      <c:catAx>
        <c:axId val="400352856"/>
        <c:scaling>
          <c:orientation val="minMax"/>
        </c:scaling>
        <c:delete val="0"/>
        <c:axPos val="b"/>
        <c:title>
          <c:tx>
            <c:rich>
              <a:bodyPr/>
              <a:lstStyle/>
              <a:p>
                <a:pPr>
                  <a:defRPr/>
                </a:pPr>
                <a:r>
                  <a:rPr lang="en-US"/>
                  <a:t>Bin</a:t>
                </a:r>
              </a:p>
            </c:rich>
          </c:tx>
          <c:overlay val="0"/>
        </c:title>
        <c:numFmt formatCode="General" sourceLinked="0"/>
        <c:majorTickMark val="out"/>
        <c:minorTickMark val="none"/>
        <c:tickLblPos val="nextTo"/>
        <c:crossAx val="400353248"/>
        <c:crosses val="autoZero"/>
        <c:auto val="1"/>
        <c:lblAlgn val="ctr"/>
        <c:lblOffset val="100"/>
        <c:noMultiLvlLbl val="0"/>
      </c:catAx>
      <c:valAx>
        <c:axId val="400353248"/>
        <c:scaling>
          <c:orientation val="minMax"/>
        </c:scaling>
        <c:delete val="0"/>
        <c:axPos val="l"/>
        <c:title>
          <c:tx>
            <c:rich>
              <a:bodyPr/>
              <a:lstStyle/>
              <a:p>
                <a:pPr>
                  <a:defRPr/>
                </a:pPr>
                <a:r>
                  <a:rPr lang="en-US"/>
                  <a:t>Frequency</a:t>
                </a:r>
              </a:p>
            </c:rich>
          </c:tx>
          <c:overlay val="0"/>
        </c:title>
        <c:numFmt formatCode="General" sourceLinked="1"/>
        <c:majorTickMark val="out"/>
        <c:minorTickMark val="none"/>
        <c:tickLblPos val="nextTo"/>
        <c:crossAx val="400352856"/>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Bioreactors q3</a:t>
            </a:r>
          </a:p>
        </c:rich>
      </c:tx>
      <c:overlay val="0"/>
    </c:title>
    <c:autoTitleDeleted val="0"/>
    <c:plotArea>
      <c:layout/>
      <c:barChart>
        <c:barDir val="col"/>
        <c:grouping val="clustered"/>
        <c:varyColors val="0"/>
        <c:ser>
          <c:idx val="0"/>
          <c:order val="0"/>
          <c:tx>
            <c:v>Frequency</c:v>
          </c:tx>
          <c:invertIfNegative val="0"/>
          <c:cat>
            <c:strRef>
              <c:f>bioreaq3!$A$2:$A$9</c:f>
              <c:strCache>
                <c:ptCount val="8"/>
                <c:pt idx="0">
                  <c:v>0</c:v>
                </c:pt>
                <c:pt idx="1">
                  <c:v>1</c:v>
                </c:pt>
                <c:pt idx="2">
                  <c:v>2</c:v>
                </c:pt>
                <c:pt idx="3">
                  <c:v>3</c:v>
                </c:pt>
                <c:pt idx="4">
                  <c:v>4</c:v>
                </c:pt>
                <c:pt idx="5">
                  <c:v>5</c:v>
                </c:pt>
                <c:pt idx="6">
                  <c:v>6</c:v>
                </c:pt>
                <c:pt idx="7">
                  <c:v>More</c:v>
                </c:pt>
              </c:strCache>
            </c:strRef>
          </c:cat>
          <c:val>
            <c:numRef>
              <c:f>bioreaq3!$B$2:$B$9</c:f>
              <c:numCache>
                <c:formatCode>General</c:formatCode>
                <c:ptCount val="8"/>
                <c:pt idx="0">
                  <c:v>0</c:v>
                </c:pt>
                <c:pt idx="1">
                  <c:v>0</c:v>
                </c:pt>
                <c:pt idx="2">
                  <c:v>1</c:v>
                </c:pt>
                <c:pt idx="3">
                  <c:v>3</c:v>
                </c:pt>
                <c:pt idx="4">
                  <c:v>5</c:v>
                </c:pt>
                <c:pt idx="5">
                  <c:v>0</c:v>
                </c:pt>
                <c:pt idx="6">
                  <c:v>2</c:v>
                </c:pt>
                <c:pt idx="7">
                  <c:v>0</c:v>
                </c:pt>
              </c:numCache>
            </c:numRef>
          </c:val>
        </c:ser>
        <c:dLbls>
          <c:showLegendKey val="0"/>
          <c:showVal val="0"/>
          <c:showCatName val="0"/>
          <c:showSerName val="0"/>
          <c:showPercent val="0"/>
          <c:showBubbleSize val="0"/>
        </c:dLbls>
        <c:gapWidth val="150"/>
        <c:axId val="400354032"/>
        <c:axId val="245033792"/>
      </c:barChart>
      <c:catAx>
        <c:axId val="400354032"/>
        <c:scaling>
          <c:orientation val="minMax"/>
        </c:scaling>
        <c:delete val="0"/>
        <c:axPos val="b"/>
        <c:title>
          <c:tx>
            <c:rich>
              <a:bodyPr/>
              <a:lstStyle/>
              <a:p>
                <a:pPr>
                  <a:defRPr/>
                </a:pPr>
                <a:r>
                  <a:rPr lang="en-US"/>
                  <a:t>Bin</a:t>
                </a:r>
              </a:p>
            </c:rich>
          </c:tx>
          <c:overlay val="0"/>
        </c:title>
        <c:numFmt formatCode="General" sourceLinked="0"/>
        <c:majorTickMark val="out"/>
        <c:minorTickMark val="none"/>
        <c:tickLblPos val="nextTo"/>
        <c:crossAx val="245033792"/>
        <c:crosses val="autoZero"/>
        <c:auto val="1"/>
        <c:lblAlgn val="ctr"/>
        <c:lblOffset val="100"/>
        <c:noMultiLvlLbl val="0"/>
      </c:catAx>
      <c:valAx>
        <c:axId val="245033792"/>
        <c:scaling>
          <c:orientation val="minMax"/>
        </c:scaling>
        <c:delete val="0"/>
        <c:axPos val="l"/>
        <c:title>
          <c:tx>
            <c:rich>
              <a:bodyPr/>
              <a:lstStyle/>
              <a:p>
                <a:pPr>
                  <a:defRPr/>
                </a:pPr>
                <a:r>
                  <a:rPr lang="en-US"/>
                  <a:t>Frequency</a:t>
                </a:r>
              </a:p>
            </c:rich>
          </c:tx>
          <c:overlay val="0"/>
        </c:title>
        <c:numFmt formatCode="General" sourceLinked="1"/>
        <c:majorTickMark val="out"/>
        <c:minorTickMark val="none"/>
        <c:tickLblPos val="nextTo"/>
        <c:crossAx val="400354032"/>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Biosep q1</a:t>
            </a:r>
          </a:p>
        </c:rich>
      </c:tx>
      <c:overlay val="0"/>
    </c:title>
    <c:autoTitleDeleted val="0"/>
    <c:plotArea>
      <c:layout/>
      <c:barChart>
        <c:barDir val="col"/>
        <c:grouping val="clustered"/>
        <c:varyColors val="0"/>
        <c:ser>
          <c:idx val="0"/>
          <c:order val="0"/>
          <c:tx>
            <c:v>Frequency</c:v>
          </c:tx>
          <c:invertIfNegative val="0"/>
          <c:cat>
            <c:strRef>
              <c:f>biosepq1!$A$2:$A$7</c:f>
              <c:strCache>
                <c:ptCount val="6"/>
                <c:pt idx="0">
                  <c:v>0</c:v>
                </c:pt>
                <c:pt idx="1">
                  <c:v>1</c:v>
                </c:pt>
                <c:pt idx="2">
                  <c:v>2</c:v>
                </c:pt>
                <c:pt idx="3">
                  <c:v>3</c:v>
                </c:pt>
                <c:pt idx="4">
                  <c:v>4</c:v>
                </c:pt>
                <c:pt idx="5">
                  <c:v>More</c:v>
                </c:pt>
              </c:strCache>
            </c:strRef>
          </c:cat>
          <c:val>
            <c:numRef>
              <c:f>biosepq1!$B$2:$B$7</c:f>
              <c:numCache>
                <c:formatCode>General</c:formatCode>
                <c:ptCount val="6"/>
                <c:pt idx="0">
                  <c:v>0</c:v>
                </c:pt>
                <c:pt idx="1">
                  <c:v>0</c:v>
                </c:pt>
                <c:pt idx="2">
                  <c:v>3</c:v>
                </c:pt>
                <c:pt idx="3">
                  <c:v>1</c:v>
                </c:pt>
                <c:pt idx="4">
                  <c:v>3</c:v>
                </c:pt>
                <c:pt idx="5">
                  <c:v>0</c:v>
                </c:pt>
              </c:numCache>
            </c:numRef>
          </c:val>
        </c:ser>
        <c:dLbls>
          <c:showLegendKey val="0"/>
          <c:showVal val="0"/>
          <c:showCatName val="0"/>
          <c:showSerName val="0"/>
          <c:showPercent val="0"/>
          <c:showBubbleSize val="0"/>
        </c:dLbls>
        <c:gapWidth val="150"/>
        <c:axId val="245034576"/>
        <c:axId val="245034968"/>
      </c:barChart>
      <c:catAx>
        <c:axId val="245034576"/>
        <c:scaling>
          <c:orientation val="minMax"/>
        </c:scaling>
        <c:delete val="0"/>
        <c:axPos val="b"/>
        <c:title>
          <c:tx>
            <c:rich>
              <a:bodyPr/>
              <a:lstStyle/>
              <a:p>
                <a:pPr>
                  <a:defRPr/>
                </a:pPr>
                <a:r>
                  <a:rPr lang="en-US"/>
                  <a:t>Bin</a:t>
                </a:r>
              </a:p>
            </c:rich>
          </c:tx>
          <c:overlay val="0"/>
        </c:title>
        <c:numFmt formatCode="General" sourceLinked="0"/>
        <c:majorTickMark val="out"/>
        <c:minorTickMark val="none"/>
        <c:tickLblPos val="nextTo"/>
        <c:crossAx val="245034968"/>
        <c:crosses val="autoZero"/>
        <c:auto val="1"/>
        <c:lblAlgn val="ctr"/>
        <c:lblOffset val="100"/>
        <c:noMultiLvlLbl val="0"/>
      </c:catAx>
      <c:valAx>
        <c:axId val="245034968"/>
        <c:scaling>
          <c:orientation val="minMax"/>
        </c:scaling>
        <c:delete val="0"/>
        <c:axPos val="l"/>
        <c:title>
          <c:tx>
            <c:rich>
              <a:bodyPr/>
              <a:lstStyle/>
              <a:p>
                <a:pPr>
                  <a:defRPr/>
                </a:pPr>
                <a:r>
                  <a:rPr lang="en-US"/>
                  <a:t>Frequency</a:t>
                </a:r>
              </a:p>
            </c:rich>
          </c:tx>
          <c:overlay val="0"/>
        </c:title>
        <c:numFmt formatCode="General" sourceLinked="1"/>
        <c:majorTickMark val="out"/>
        <c:minorTickMark val="none"/>
        <c:tickLblPos val="nextTo"/>
        <c:crossAx val="245034576"/>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Biosep q3</a:t>
            </a:r>
          </a:p>
        </c:rich>
      </c:tx>
      <c:overlay val="0"/>
    </c:title>
    <c:autoTitleDeleted val="0"/>
    <c:plotArea>
      <c:layout/>
      <c:barChart>
        <c:barDir val="col"/>
        <c:grouping val="clustered"/>
        <c:varyColors val="0"/>
        <c:ser>
          <c:idx val="0"/>
          <c:order val="0"/>
          <c:tx>
            <c:v>Frequency</c:v>
          </c:tx>
          <c:invertIfNegative val="0"/>
          <c:cat>
            <c:strRef>
              <c:f>biosepq3!$A$2:$A$10</c:f>
              <c:strCache>
                <c:ptCount val="9"/>
                <c:pt idx="0">
                  <c:v>0</c:v>
                </c:pt>
                <c:pt idx="1">
                  <c:v>1</c:v>
                </c:pt>
                <c:pt idx="2">
                  <c:v>2</c:v>
                </c:pt>
                <c:pt idx="3">
                  <c:v>3</c:v>
                </c:pt>
                <c:pt idx="4">
                  <c:v>4</c:v>
                </c:pt>
                <c:pt idx="5">
                  <c:v>5</c:v>
                </c:pt>
                <c:pt idx="6">
                  <c:v>6</c:v>
                </c:pt>
                <c:pt idx="7">
                  <c:v>7</c:v>
                </c:pt>
                <c:pt idx="8">
                  <c:v>More</c:v>
                </c:pt>
              </c:strCache>
            </c:strRef>
          </c:cat>
          <c:val>
            <c:numRef>
              <c:f>biosepq3!$B$2:$B$10</c:f>
              <c:numCache>
                <c:formatCode>General</c:formatCode>
                <c:ptCount val="9"/>
                <c:pt idx="0">
                  <c:v>0</c:v>
                </c:pt>
                <c:pt idx="1">
                  <c:v>0</c:v>
                </c:pt>
                <c:pt idx="2">
                  <c:v>0</c:v>
                </c:pt>
                <c:pt idx="3">
                  <c:v>0</c:v>
                </c:pt>
                <c:pt idx="4">
                  <c:v>5</c:v>
                </c:pt>
                <c:pt idx="5">
                  <c:v>1</c:v>
                </c:pt>
                <c:pt idx="6">
                  <c:v>0</c:v>
                </c:pt>
                <c:pt idx="7">
                  <c:v>1</c:v>
                </c:pt>
                <c:pt idx="8">
                  <c:v>0</c:v>
                </c:pt>
              </c:numCache>
            </c:numRef>
          </c:val>
        </c:ser>
        <c:dLbls>
          <c:showLegendKey val="0"/>
          <c:showVal val="0"/>
          <c:showCatName val="0"/>
          <c:showSerName val="0"/>
          <c:showPercent val="0"/>
          <c:showBubbleSize val="0"/>
        </c:dLbls>
        <c:gapWidth val="150"/>
        <c:axId val="245035752"/>
        <c:axId val="245036144"/>
      </c:barChart>
      <c:catAx>
        <c:axId val="245035752"/>
        <c:scaling>
          <c:orientation val="minMax"/>
        </c:scaling>
        <c:delete val="0"/>
        <c:axPos val="b"/>
        <c:title>
          <c:tx>
            <c:rich>
              <a:bodyPr/>
              <a:lstStyle/>
              <a:p>
                <a:pPr>
                  <a:defRPr/>
                </a:pPr>
                <a:r>
                  <a:rPr lang="en-US"/>
                  <a:t>Bin</a:t>
                </a:r>
              </a:p>
            </c:rich>
          </c:tx>
          <c:overlay val="0"/>
        </c:title>
        <c:numFmt formatCode="General" sourceLinked="0"/>
        <c:majorTickMark val="out"/>
        <c:minorTickMark val="none"/>
        <c:tickLblPos val="nextTo"/>
        <c:crossAx val="245036144"/>
        <c:crosses val="autoZero"/>
        <c:auto val="1"/>
        <c:lblAlgn val="ctr"/>
        <c:lblOffset val="100"/>
        <c:noMultiLvlLbl val="0"/>
      </c:catAx>
      <c:valAx>
        <c:axId val="245036144"/>
        <c:scaling>
          <c:orientation val="minMax"/>
        </c:scaling>
        <c:delete val="0"/>
        <c:axPos val="l"/>
        <c:title>
          <c:tx>
            <c:rich>
              <a:bodyPr/>
              <a:lstStyle/>
              <a:p>
                <a:pPr>
                  <a:defRPr/>
                </a:pPr>
                <a:r>
                  <a:rPr lang="en-US"/>
                  <a:t>Frequency</a:t>
                </a:r>
              </a:p>
            </c:rich>
          </c:tx>
          <c:overlay val="0"/>
        </c:title>
        <c:numFmt formatCode="General" sourceLinked="1"/>
        <c:majorTickMark val="out"/>
        <c:minorTickMark val="none"/>
        <c:tickLblPos val="nextTo"/>
        <c:crossAx val="245035752"/>
        <c:crosses val="autoZero"/>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AA7E80-C7FD-4434-92D6-FF4F0019349A}"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4D17F-82E3-45DF-A4B6-FD45CF3879B4}" type="slidenum">
              <a:rPr lang="en-US" smtClean="0"/>
              <a:t>‹#›</a:t>
            </a:fld>
            <a:endParaRPr lang="en-US"/>
          </a:p>
        </p:txBody>
      </p:sp>
    </p:spTree>
    <p:extLst>
      <p:ext uri="{BB962C8B-B14F-4D97-AF65-F5344CB8AC3E}">
        <p14:creationId xmlns:p14="http://schemas.microsoft.com/office/powerpoint/2010/main" val="3310737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A7E80-C7FD-4434-92D6-FF4F0019349A}"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4D17F-82E3-45DF-A4B6-FD45CF3879B4}" type="slidenum">
              <a:rPr lang="en-US" smtClean="0"/>
              <a:t>‹#›</a:t>
            </a:fld>
            <a:endParaRPr lang="en-US"/>
          </a:p>
        </p:txBody>
      </p:sp>
    </p:spTree>
    <p:extLst>
      <p:ext uri="{BB962C8B-B14F-4D97-AF65-F5344CB8AC3E}">
        <p14:creationId xmlns:p14="http://schemas.microsoft.com/office/powerpoint/2010/main" val="3927999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A7E80-C7FD-4434-92D6-FF4F0019349A}"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4D17F-82E3-45DF-A4B6-FD45CF3879B4}" type="slidenum">
              <a:rPr lang="en-US" smtClean="0"/>
              <a:t>‹#›</a:t>
            </a:fld>
            <a:endParaRPr lang="en-US"/>
          </a:p>
        </p:txBody>
      </p:sp>
    </p:spTree>
    <p:extLst>
      <p:ext uri="{BB962C8B-B14F-4D97-AF65-F5344CB8AC3E}">
        <p14:creationId xmlns:p14="http://schemas.microsoft.com/office/powerpoint/2010/main" val="877853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A7E80-C7FD-4434-92D6-FF4F0019349A}"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4D17F-82E3-45DF-A4B6-FD45CF3879B4}" type="slidenum">
              <a:rPr lang="en-US" smtClean="0"/>
              <a:t>‹#›</a:t>
            </a:fld>
            <a:endParaRPr lang="en-US"/>
          </a:p>
        </p:txBody>
      </p:sp>
    </p:spTree>
    <p:extLst>
      <p:ext uri="{BB962C8B-B14F-4D97-AF65-F5344CB8AC3E}">
        <p14:creationId xmlns:p14="http://schemas.microsoft.com/office/powerpoint/2010/main" val="2810435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AA7E80-C7FD-4434-92D6-FF4F0019349A}"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4D17F-82E3-45DF-A4B6-FD45CF3879B4}" type="slidenum">
              <a:rPr lang="en-US" smtClean="0"/>
              <a:t>‹#›</a:t>
            </a:fld>
            <a:endParaRPr lang="en-US"/>
          </a:p>
        </p:txBody>
      </p:sp>
    </p:spTree>
    <p:extLst>
      <p:ext uri="{BB962C8B-B14F-4D97-AF65-F5344CB8AC3E}">
        <p14:creationId xmlns:p14="http://schemas.microsoft.com/office/powerpoint/2010/main" val="3861409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AA7E80-C7FD-4434-92D6-FF4F0019349A}"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4D17F-82E3-45DF-A4B6-FD45CF3879B4}" type="slidenum">
              <a:rPr lang="en-US" smtClean="0"/>
              <a:t>‹#›</a:t>
            </a:fld>
            <a:endParaRPr lang="en-US"/>
          </a:p>
        </p:txBody>
      </p:sp>
    </p:spTree>
    <p:extLst>
      <p:ext uri="{BB962C8B-B14F-4D97-AF65-F5344CB8AC3E}">
        <p14:creationId xmlns:p14="http://schemas.microsoft.com/office/powerpoint/2010/main" val="2566766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AA7E80-C7FD-4434-92D6-FF4F0019349A}" type="datetimeFigureOut">
              <a:rPr lang="en-US" smtClean="0"/>
              <a:t>3/25/2015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F4D17F-82E3-45DF-A4B6-FD45CF3879B4}" type="slidenum">
              <a:rPr lang="en-US" smtClean="0"/>
              <a:t>‹#›</a:t>
            </a:fld>
            <a:endParaRPr lang="en-US"/>
          </a:p>
        </p:txBody>
      </p:sp>
    </p:spTree>
    <p:extLst>
      <p:ext uri="{BB962C8B-B14F-4D97-AF65-F5344CB8AC3E}">
        <p14:creationId xmlns:p14="http://schemas.microsoft.com/office/powerpoint/2010/main" val="165381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AA7E80-C7FD-4434-92D6-FF4F0019349A}" type="datetimeFigureOut">
              <a:rPr lang="en-US" smtClean="0"/>
              <a:t>3/25/2015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F4D17F-82E3-45DF-A4B6-FD45CF3879B4}" type="slidenum">
              <a:rPr lang="en-US" smtClean="0"/>
              <a:t>‹#›</a:t>
            </a:fld>
            <a:endParaRPr lang="en-US"/>
          </a:p>
        </p:txBody>
      </p:sp>
    </p:spTree>
    <p:extLst>
      <p:ext uri="{BB962C8B-B14F-4D97-AF65-F5344CB8AC3E}">
        <p14:creationId xmlns:p14="http://schemas.microsoft.com/office/powerpoint/2010/main" val="3575391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A7E80-C7FD-4434-92D6-FF4F0019349A}" type="datetimeFigureOut">
              <a:rPr lang="en-US" smtClean="0"/>
              <a:t>3/25/2015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F4D17F-82E3-45DF-A4B6-FD45CF3879B4}" type="slidenum">
              <a:rPr lang="en-US" smtClean="0"/>
              <a:t>‹#›</a:t>
            </a:fld>
            <a:endParaRPr lang="en-US"/>
          </a:p>
        </p:txBody>
      </p:sp>
    </p:spTree>
    <p:extLst>
      <p:ext uri="{BB962C8B-B14F-4D97-AF65-F5344CB8AC3E}">
        <p14:creationId xmlns:p14="http://schemas.microsoft.com/office/powerpoint/2010/main" val="432879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A7E80-C7FD-4434-92D6-FF4F0019349A}"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4D17F-82E3-45DF-A4B6-FD45CF3879B4}" type="slidenum">
              <a:rPr lang="en-US" smtClean="0"/>
              <a:t>‹#›</a:t>
            </a:fld>
            <a:endParaRPr lang="en-US"/>
          </a:p>
        </p:txBody>
      </p:sp>
    </p:spTree>
    <p:extLst>
      <p:ext uri="{BB962C8B-B14F-4D97-AF65-F5344CB8AC3E}">
        <p14:creationId xmlns:p14="http://schemas.microsoft.com/office/powerpoint/2010/main" val="2896760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A7E80-C7FD-4434-92D6-FF4F0019349A}"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4D17F-82E3-45DF-A4B6-FD45CF3879B4}" type="slidenum">
              <a:rPr lang="en-US" smtClean="0"/>
              <a:t>‹#›</a:t>
            </a:fld>
            <a:endParaRPr lang="en-US"/>
          </a:p>
        </p:txBody>
      </p:sp>
    </p:spTree>
    <p:extLst>
      <p:ext uri="{BB962C8B-B14F-4D97-AF65-F5344CB8AC3E}">
        <p14:creationId xmlns:p14="http://schemas.microsoft.com/office/powerpoint/2010/main" val="225139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2000">
              <a:srgbClr val="5E9EFF"/>
            </a:gs>
            <a:gs pos="2700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AA7E80-C7FD-4434-92D6-FF4F0019349A}" type="datetimeFigureOut">
              <a:rPr lang="en-US" smtClean="0"/>
              <a:t>3/25/2015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4D17F-82E3-45DF-A4B6-FD45CF3879B4}" type="slidenum">
              <a:rPr lang="en-US" smtClean="0"/>
              <a:t>‹#›</a:t>
            </a:fld>
            <a:endParaRPr lang="en-US"/>
          </a:p>
        </p:txBody>
      </p:sp>
    </p:spTree>
    <p:extLst>
      <p:ext uri="{BB962C8B-B14F-4D97-AF65-F5344CB8AC3E}">
        <p14:creationId xmlns:p14="http://schemas.microsoft.com/office/powerpoint/2010/main" val="1181680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2457450"/>
          </a:xfrm>
        </p:spPr>
        <p:txBody>
          <a:bodyPr>
            <a:normAutofit fontScale="90000"/>
          </a:bodyPr>
          <a:lstStyle/>
          <a:p>
            <a:r>
              <a:rPr lang="en-US" b="1" dirty="0">
                <a:solidFill>
                  <a:srgbClr val="FFC000"/>
                </a:solidFill>
              </a:rPr>
              <a:t> Assessment of Textbook-Free Courses in the Biochemical Engineering Field As Vehicles for Lifelong Learning</a:t>
            </a:r>
            <a:endParaRPr lang="en-US" dirty="0">
              <a:solidFill>
                <a:srgbClr val="FFC000"/>
              </a:solidFill>
            </a:endParaRPr>
          </a:p>
        </p:txBody>
      </p:sp>
      <p:sp>
        <p:nvSpPr>
          <p:cNvPr id="3" name="Subtitle 2"/>
          <p:cNvSpPr>
            <a:spLocks noGrp="1"/>
          </p:cNvSpPr>
          <p:nvPr>
            <p:ph type="subTitle" idx="1"/>
          </p:nvPr>
        </p:nvSpPr>
        <p:spPr>
          <a:xfrm>
            <a:off x="1371600" y="3962400"/>
            <a:ext cx="6400800" cy="1752600"/>
          </a:xfrm>
        </p:spPr>
        <p:txBody>
          <a:bodyPr/>
          <a:lstStyle/>
          <a:p>
            <a:r>
              <a:rPr lang="en-US" dirty="0" smtClean="0">
                <a:solidFill>
                  <a:schemeClr val="tx1"/>
                </a:solidFill>
              </a:rPr>
              <a:t>Daniel Forciniti</a:t>
            </a:r>
          </a:p>
          <a:p>
            <a:r>
              <a:rPr lang="en-US" dirty="0" smtClean="0">
                <a:solidFill>
                  <a:schemeClr val="tx1"/>
                </a:solidFill>
              </a:rPr>
              <a:t>Missouri University of Science and Technology, Rolla MO</a:t>
            </a:r>
            <a:endParaRPr lang="en-US" dirty="0">
              <a:solidFill>
                <a:schemeClr val="tx1"/>
              </a:solidFill>
            </a:endParaRPr>
          </a:p>
        </p:txBody>
      </p:sp>
    </p:spTree>
    <p:extLst>
      <p:ext uri="{BB962C8B-B14F-4D97-AF65-F5344CB8AC3E}">
        <p14:creationId xmlns:p14="http://schemas.microsoft.com/office/powerpoint/2010/main" val="2046803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1400" b="1" dirty="0"/>
              <a:t>Ability is innate.</a:t>
            </a:r>
          </a:p>
          <a:p>
            <a:pPr lvl="1"/>
            <a:r>
              <a:rPr lang="en-US" sz="1400" dirty="0"/>
              <a:t>I think professionals carrying out scientific research were probably straight-A students as undergrads. (R)</a:t>
            </a:r>
          </a:p>
          <a:p>
            <a:pPr lvl="1"/>
            <a:r>
              <a:rPr lang="en-US" sz="1400" dirty="0"/>
              <a:t>You must have a special talent in order to do scientific research. (R)</a:t>
            </a:r>
          </a:p>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07704435"/>
              </p:ext>
            </p:extLst>
          </p:nvPr>
        </p:nvGraphicFramePr>
        <p:xfrm>
          <a:off x="457200" y="3276600"/>
          <a:ext cx="3886200" cy="2057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1556600706"/>
              </p:ext>
            </p:extLst>
          </p:nvPr>
        </p:nvGraphicFramePr>
        <p:xfrm>
          <a:off x="4800600" y="3124200"/>
          <a:ext cx="3123520" cy="2057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990600" y="5715000"/>
            <a:ext cx="3352800" cy="369332"/>
          </a:xfrm>
          <a:prstGeom prst="rect">
            <a:avLst/>
          </a:prstGeom>
          <a:noFill/>
        </p:spPr>
        <p:txBody>
          <a:bodyPr wrap="square" rtlCol="0">
            <a:spAutoFit/>
          </a:bodyPr>
          <a:lstStyle/>
          <a:p>
            <a:r>
              <a:rPr lang="en-US" dirty="0" smtClean="0"/>
              <a:t>Thermodynamics</a:t>
            </a:r>
            <a:endParaRPr lang="en-US" dirty="0"/>
          </a:p>
        </p:txBody>
      </p:sp>
      <p:sp>
        <p:nvSpPr>
          <p:cNvPr id="7" name="TextBox 6"/>
          <p:cNvSpPr txBox="1"/>
          <p:nvPr/>
        </p:nvSpPr>
        <p:spPr>
          <a:xfrm>
            <a:off x="5105400" y="5756831"/>
            <a:ext cx="3124200" cy="369332"/>
          </a:xfrm>
          <a:prstGeom prst="rect">
            <a:avLst/>
          </a:prstGeom>
          <a:noFill/>
        </p:spPr>
        <p:txBody>
          <a:bodyPr wrap="square" rtlCol="0">
            <a:spAutoFit/>
          </a:bodyPr>
          <a:lstStyle/>
          <a:p>
            <a:r>
              <a:rPr lang="en-US" dirty="0" err="1" smtClean="0"/>
              <a:t>Bioseparations</a:t>
            </a:r>
            <a:endParaRPr lang="en-US" dirty="0"/>
          </a:p>
        </p:txBody>
      </p:sp>
    </p:spTree>
    <p:extLst>
      <p:ext uri="{BB962C8B-B14F-4D97-AF65-F5344CB8AC3E}">
        <p14:creationId xmlns:p14="http://schemas.microsoft.com/office/powerpoint/2010/main" val="347246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lstStyle/>
          <a:p>
            <a:r>
              <a:rPr lang="en-US" sz="1400" b="1" dirty="0"/>
              <a:t>Attitude toward science.</a:t>
            </a:r>
          </a:p>
          <a:p>
            <a:pPr lvl="1"/>
            <a:r>
              <a:rPr lang="en-US" sz="1400" dirty="0"/>
              <a:t>Science is a creative endeavor.</a:t>
            </a:r>
          </a:p>
          <a:p>
            <a:pPr lvl="1"/>
            <a:r>
              <a:rPr lang="en-US" sz="1400" dirty="0"/>
              <a:t>I have a good sense of what research scientists are like as people.</a:t>
            </a:r>
          </a:p>
          <a:p>
            <a:pPr lvl="1"/>
            <a:r>
              <a:rPr lang="en-US" sz="1400" dirty="0"/>
              <a:t>I do not have a good sense of what motivates people to go into research. (R)</a:t>
            </a:r>
          </a:p>
          <a:p>
            <a:pPr lvl="1"/>
            <a:r>
              <a:rPr lang="en-US" sz="1400" dirty="0"/>
              <a:t>Scientists usually know what the outcome of their experiments will be. (R)</a:t>
            </a:r>
          </a:p>
          <a:p>
            <a:pPr lvl="1"/>
            <a:r>
              <a:rPr lang="en-US" sz="1400" dirty="0"/>
              <a:t>Collaboration is an important aspect of scientific experimentation.</a:t>
            </a:r>
          </a:p>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4064574890"/>
              </p:ext>
            </p:extLst>
          </p:nvPr>
        </p:nvGraphicFramePr>
        <p:xfrm>
          <a:off x="228600" y="2286000"/>
          <a:ext cx="4876800" cy="30781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361437666"/>
              </p:ext>
            </p:extLst>
          </p:nvPr>
        </p:nvGraphicFramePr>
        <p:xfrm>
          <a:off x="5105400" y="2745581"/>
          <a:ext cx="3733800" cy="2057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371600" y="5486400"/>
            <a:ext cx="2667000" cy="369332"/>
          </a:xfrm>
          <a:prstGeom prst="rect">
            <a:avLst/>
          </a:prstGeom>
          <a:noFill/>
        </p:spPr>
        <p:txBody>
          <a:bodyPr wrap="square" rtlCol="0">
            <a:spAutoFit/>
          </a:bodyPr>
          <a:lstStyle/>
          <a:p>
            <a:r>
              <a:rPr lang="en-US" dirty="0" smtClean="0"/>
              <a:t>Thermodynamics</a:t>
            </a:r>
            <a:endParaRPr lang="en-US" dirty="0"/>
          </a:p>
        </p:txBody>
      </p:sp>
      <p:sp>
        <p:nvSpPr>
          <p:cNvPr id="6" name="TextBox 5"/>
          <p:cNvSpPr txBox="1"/>
          <p:nvPr/>
        </p:nvSpPr>
        <p:spPr>
          <a:xfrm>
            <a:off x="5486400" y="5486400"/>
            <a:ext cx="2438400" cy="369332"/>
          </a:xfrm>
          <a:prstGeom prst="rect">
            <a:avLst/>
          </a:prstGeom>
          <a:noFill/>
        </p:spPr>
        <p:txBody>
          <a:bodyPr wrap="square" rtlCol="0">
            <a:spAutoFit/>
          </a:bodyPr>
          <a:lstStyle/>
          <a:p>
            <a:r>
              <a:rPr lang="en-US" dirty="0" err="1" smtClean="0"/>
              <a:t>Bioseparations</a:t>
            </a:r>
            <a:endParaRPr lang="en-US" dirty="0"/>
          </a:p>
        </p:txBody>
      </p:sp>
    </p:spTree>
    <p:extLst>
      <p:ext uri="{BB962C8B-B14F-4D97-AF65-F5344CB8AC3E}">
        <p14:creationId xmlns:p14="http://schemas.microsoft.com/office/powerpoint/2010/main" val="39282673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dirty="0" smtClean="0"/>
              <a:t>Comparison between Sophomores and Juniors</a:t>
            </a:r>
            <a:endParaRPr lang="en-US" sz="2400" dirty="0"/>
          </a:p>
        </p:txBody>
      </p:sp>
      <p:pic>
        <p:nvPicPr>
          <p:cNvPr id="5" name="Content Placeholder 4"/>
          <p:cNvPicPr>
            <a:picLocks noGrp="1" noChangeAspect="1"/>
          </p:cNvPicPr>
          <p:nvPr>
            <p:ph idx="1"/>
          </p:nvPr>
        </p:nvPicPr>
        <p:blipFill>
          <a:blip r:embed="rId2"/>
          <a:stretch>
            <a:fillRect/>
          </a:stretch>
        </p:blipFill>
        <p:spPr>
          <a:xfrm>
            <a:off x="152400" y="858838"/>
            <a:ext cx="4310357" cy="2590800"/>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1582355592"/>
              </p:ext>
            </p:extLst>
          </p:nvPr>
        </p:nvGraphicFramePr>
        <p:xfrm>
          <a:off x="2895600" y="3200400"/>
          <a:ext cx="6096000" cy="33528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274320">
                <a:tc>
                  <a:txBody>
                    <a:bodyPr/>
                    <a:lstStyle/>
                    <a:p>
                      <a:endParaRPr lang="en-US" sz="1400" dirty="0"/>
                    </a:p>
                  </a:txBody>
                  <a:tcPr/>
                </a:tc>
                <a:tc gridSpan="2">
                  <a:txBody>
                    <a:bodyPr/>
                    <a:lstStyle/>
                    <a:p>
                      <a:r>
                        <a:rPr lang="en-US" sz="1400" dirty="0" smtClean="0"/>
                        <a:t>Thermodynamics</a:t>
                      </a:r>
                      <a:endParaRPr lang="en-US" sz="1400" dirty="0"/>
                    </a:p>
                  </a:txBody>
                  <a:tcPr/>
                </a:tc>
                <a:tc hMerge="1">
                  <a:txBody>
                    <a:bodyPr/>
                    <a:lstStyle/>
                    <a:p>
                      <a:endParaRPr lang="en-US" dirty="0"/>
                    </a:p>
                  </a:txBody>
                  <a:tcPr/>
                </a:tc>
                <a:tc gridSpan="2">
                  <a:txBody>
                    <a:bodyPr/>
                    <a:lstStyle/>
                    <a:p>
                      <a:r>
                        <a:rPr lang="en-US" sz="1400" dirty="0" err="1" smtClean="0"/>
                        <a:t>Bioseparations</a:t>
                      </a:r>
                      <a:endParaRPr lang="en-US" sz="1400" dirty="0"/>
                    </a:p>
                  </a:txBody>
                  <a:tcPr/>
                </a:tc>
                <a:tc hMerge="1">
                  <a:txBody>
                    <a:bodyPr/>
                    <a:lstStyle/>
                    <a:p>
                      <a:endParaRPr lang="en-US" dirty="0"/>
                    </a:p>
                  </a:txBody>
                  <a:tcPr/>
                </a:tc>
                <a:tc>
                  <a:txBody>
                    <a:bodyPr/>
                    <a:lstStyle/>
                    <a:p>
                      <a:r>
                        <a:rPr lang="en-US" sz="1400" dirty="0" smtClean="0"/>
                        <a:t>P(T&lt;=t)</a:t>
                      </a:r>
                      <a:endParaRPr lang="en-US" sz="1400" dirty="0"/>
                    </a:p>
                  </a:txBody>
                  <a:tcPr/>
                </a:tc>
              </a:tr>
              <a:tr h="274320">
                <a:tc>
                  <a:txBody>
                    <a:bodyPr/>
                    <a:lstStyle/>
                    <a:p>
                      <a:r>
                        <a:rPr lang="en-US" sz="1400" dirty="0" smtClean="0"/>
                        <a:t>Factor</a:t>
                      </a:r>
                      <a:endParaRPr lang="en-US" sz="1400" dirty="0"/>
                    </a:p>
                  </a:txBody>
                  <a:tcPr/>
                </a:tc>
                <a:tc>
                  <a:txBody>
                    <a:bodyPr/>
                    <a:lstStyle/>
                    <a:p>
                      <a:r>
                        <a:rPr lang="en-US" sz="1400" dirty="0" smtClean="0"/>
                        <a:t>Mean</a:t>
                      </a:r>
                      <a:endParaRPr lang="en-US" sz="1400" dirty="0"/>
                    </a:p>
                  </a:txBody>
                  <a:tcPr/>
                </a:tc>
                <a:tc>
                  <a:txBody>
                    <a:bodyPr/>
                    <a:lstStyle/>
                    <a:p>
                      <a:r>
                        <a:rPr lang="en-US" sz="1400" dirty="0" smtClean="0"/>
                        <a:t>Variance</a:t>
                      </a:r>
                      <a:endParaRPr lang="en-US" sz="1400" dirty="0"/>
                    </a:p>
                  </a:txBody>
                  <a:tcPr/>
                </a:tc>
                <a:tc>
                  <a:txBody>
                    <a:bodyPr/>
                    <a:lstStyle/>
                    <a:p>
                      <a:r>
                        <a:rPr lang="en-US" sz="1400" dirty="0" smtClean="0"/>
                        <a:t>Mean</a:t>
                      </a:r>
                      <a:endParaRPr lang="en-US" sz="1400" dirty="0"/>
                    </a:p>
                  </a:txBody>
                  <a:tcPr/>
                </a:tc>
                <a:tc>
                  <a:txBody>
                    <a:bodyPr/>
                    <a:lstStyle/>
                    <a:p>
                      <a:r>
                        <a:rPr lang="en-US" sz="1400" dirty="0" smtClean="0"/>
                        <a:t>Variance</a:t>
                      </a:r>
                      <a:endParaRPr lang="en-US" sz="1400" dirty="0"/>
                    </a:p>
                  </a:txBody>
                  <a:tcPr/>
                </a:tc>
                <a:tc>
                  <a:txBody>
                    <a:bodyPr/>
                    <a:lstStyle/>
                    <a:p>
                      <a:r>
                        <a:rPr lang="en-US" sz="1400" dirty="0" smtClean="0"/>
                        <a:t>P(T&lt;=t)</a:t>
                      </a:r>
                      <a:endParaRPr lang="en-US" sz="1400" dirty="0"/>
                    </a:p>
                  </a:txBody>
                  <a:tcPr/>
                </a:tc>
              </a:tr>
              <a:tr h="274320">
                <a:tc>
                  <a:txBody>
                    <a:bodyPr/>
                    <a:lstStyle/>
                    <a:p>
                      <a:r>
                        <a:rPr lang="en-US" sz="1400" dirty="0" smtClean="0"/>
                        <a:t>A1</a:t>
                      </a:r>
                      <a:endParaRPr lang="en-US" sz="1400" dirty="0"/>
                    </a:p>
                  </a:txBody>
                  <a:tcPr/>
                </a:tc>
                <a:tc>
                  <a:txBody>
                    <a:bodyPr/>
                    <a:lstStyle/>
                    <a:p>
                      <a:r>
                        <a:rPr lang="en-US" sz="1400" dirty="0" smtClean="0"/>
                        <a:t>21.4</a:t>
                      </a:r>
                      <a:endParaRPr lang="en-US" sz="1400" dirty="0"/>
                    </a:p>
                  </a:txBody>
                  <a:tcPr/>
                </a:tc>
                <a:tc>
                  <a:txBody>
                    <a:bodyPr/>
                    <a:lstStyle/>
                    <a:p>
                      <a:r>
                        <a:rPr lang="en-US" sz="1400" dirty="0" smtClean="0"/>
                        <a:t>9</a:t>
                      </a:r>
                      <a:endParaRPr lang="en-US" sz="1400" dirty="0"/>
                    </a:p>
                  </a:txBody>
                  <a:tcPr/>
                </a:tc>
                <a:tc>
                  <a:txBody>
                    <a:bodyPr/>
                    <a:lstStyle/>
                    <a:p>
                      <a:r>
                        <a:rPr lang="en-US" sz="1400" dirty="0" smtClean="0"/>
                        <a:t>22.3</a:t>
                      </a:r>
                      <a:endParaRPr lang="en-US" sz="1400" dirty="0"/>
                    </a:p>
                  </a:txBody>
                  <a:tcPr/>
                </a:tc>
                <a:tc>
                  <a:txBody>
                    <a:bodyPr/>
                    <a:lstStyle/>
                    <a:p>
                      <a:r>
                        <a:rPr lang="en-US" sz="1400" dirty="0" smtClean="0"/>
                        <a:t>4</a:t>
                      </a:r>
                      <a:endParaRPr lang="en-US" sz="1400" dirty="0"/>
                    </a:p>
                  </a:txBody>
                  <a:tcPr/>
                </a:tc>
                <a:tc>
                  <a:txBody>
                    <a:bodyPr/>
                    <a:lstStyle/>
                    <a:p>
                      <a:r>
                        <a:rPr lang="en-US" sz="1400" dirty="0" smtClean="0"/>
                        <a:t>0.12</a:t>
                      </a:r>
                      <a:endParaRPr lang="en-US" sz="1400" dirty="0"/>
                    </a:p>
                  </a:txBody>
                  <a:tcPr/>
                </a:tc>
              </a:tr>
              <a:tr h="274320">
                <a:tc>
                  <a:txBody>
                    <a:bodyPr/>
                    <a:lstStyle/>
                    <a:p>
                      <a:r>
                        <a:rPr lang="en-US" sz="1400" dirty="0" smtClean="0">
                          <a:solidFill>
                            <a:srgbClr val="FF0000"/>
                          </a:solidFill>
                        </a:rPr>
                        <a:t>A2</a:t>
                      </a:r>
                      <a:endParaRPr lang="en-US" sz="1400" dirty="0">
                        <a:solidFill>
                          <a:srgbClr val="FF0000"/>
                        </a:solidFill>
                      </a:endParaRPr>
                    </a:p>
                  </a:txBody>
                  <a:tcPr/>
                </a:tc>
                <a:tc>
                  <a:txBody>
                    <a:bodyPr/>
                    <a:lstStyle/>
                    <a:p>
                      <a:r>
                        <a:rPr lang="en-US" sz="1400" dirty="0" smtClean="0">
                          <a:solidFill>
                            <a:srgbClr val="FF0000"/>
                          </a:solidFill>
                        </a:rPr>
                        <a:t>7.5</a:t>
                      </a:r>
                      <a:endParaRPr lang="en-US" sz="1400" dirty="0">
                        <a:solidFill>
                          <a:srgbClr val="FF0000"/>
                        </a:solidFill>
                      </a:endParaRPr>
                    </a:p>
                  </a:txBody>
                  <a:tcPr/>
                </a:tc>
                <a:tc>
                  <a:txBody>
                    <a:bodyPr/>
                    <a:lstStyle/>
                    <a:p>
                      <a:r>
                        <a:rPr lang="en-US" sz="1400" dirty="0" smtClean="0">
                          <a:solidFill>
                            <a:srgbClr val="FF0000"/>
                          </a:solidFill>
                        </a:rPr>
                        <a:t>1.9</a:t>
                      </a:r>
                      <a:endParaRPr lang="en-US" sz="1400" dirty="0">
                        <a:solidFill>
                          <a:srgbClr val="FF0000"/>
                        </a:solidFill>
                      </a:endParaRPr>
                    </a:p>
                  </a:txBody>
                  <a:tcPr/>
                </a:tc>
                <a:tc>
                  <a:txBody>
                    <a:bodyPr/>
                    <a:lstStyle/>
                    <a:p>
                      <a:r>
                        <a:rPr lang="en-US" sz="1400" dirty="0" smtClean="0">
                          <a:solidFill>
                            <a:srgbClr val="FF0000"/>
                          </a:solidFill>
                        </a:rPr>
                        <a:t>6.1</a:t>
                      </a:r>
                      <a:endParaRPr lang="en-US" sz="1400" dirty="0">
                        <a:solidFill>
                          <a:srgbClr val="FF0000"/>
                        </a:solidFill>
                      </a:endParaRPr>
                    </a:p>
                  </a:txBody>
                  <a:tcPr/>
                </a:tc>
                <a:tc>
                  <a:txBody>
                    <a:bodyPr/>
                    <a:lstStyle/>
                    <a:p>
                      <a:r>
                        <a:rPr lang="en-US" sz="1400" dirty="0" smtClean="0">
                          <a:solidFill>
                            <a:srgbClr val="FF0000"/>
                          </a:solidFill>
                        </a:rPr>
                        <a:t>6.9</a:t>
                      </a:r>
                      <a:endParaRPr lang="en-US" sz="1400" dirty="0">
                        <a:solidFill>
                          <a:srgbClr val="FF0000"/>
                        </a:solidFill>
                      </a:endParaRPr>
                    </a:p>
                  </a:txBody>
                  <a:tcPr/>
                </a:tc>
                <a:tc>
                  <a:txBody>
                    <a:bodyPr/>
                    <a:lstStyle/>
                    <a:p>
                      <a:r>
                        <a:rPr lang="en-US" sz="1400" dirty="0" smtClean="0">
                          <a:solidFill>
                            <a:srgbClr val="FF0000"/>
                          </a:solidFill>
                        </a:rPr>
                        <a:t>0.04</a:t>
                      </a:r>
                      <a:endParaRPr lang="en-US" sz="1400" dirty="0">
                        <a:solidFill>
                          <a:srgbClr val="FF0000"/>
                        </a:solidFill>
                      </a:endParaRPr>
                    </a:p>
                  </a:txBody>
                  <a:tcPr/>
                </a:tc>
              </a:tr>
              <a:tr h="274320">
                <a:tc>
                  <a:txBody>
                    <a:bodyPr/>
                    <a:lstStyle/>
                    <a:p>
                      <a:r>
                        <a:rPr lang="en-US" sz="1400" dirty="0" smtClean="0"/>
                        <a:t>A3</a:t>
                      </a:r>
                      <a:endParaRPr lang="en-US" sz="1400" dirty="0"/>
                    </a:p>
                  </a:txBody>
                  <a:tcPr/>
                </a:tc>
                <a:tc>
                  <a:txBody>
                    <a:bodyPr/>
                    <a:lstStyle/>
                    <a:p>
                      <a:r>
                        <a:rPr lang="en-US" sz="1400" dirty="0" smtClean="0"/>
                        <a:t>19.2</a:t>
                      </a:r>
                      <a:endParaRPr lang="en-US" sz="1400" dirty="0"/>
                    </a:p>
                  </a:txBody>
                  <a:tcPr/>
                </a:tc>
                <a:tc>
                  <a:txBody>
                    <a:bodyPr/>
                    <a:lstStyle/>
                    <a:p>
                      <a:r>
                        <a:rPr lang="en-US" sz="1400" dirty="0" smtClean="0"/>
                        <a:t>3.3</a:t>
                      </a:r>
                      <a:endParaRPr lang="en-US" sz="1400" dirty="0"/>
                    </a:p>
                  </a:txBody>
                  <a:tcPr/>
                </a:tc>
                <a:tc>
                  <a:txBody>
                    <a:bodyPr/>
                    <a:lstStyle/>
                    <a:p>
                      <a:r>
                        <a:rPr lang="en-US" sz="1400" dirty="0" smtClean="0"/>
                        <a:t>18.9</a:t>
                      </a:r>
                      <a:endParaRPr lang="en-US" sz="1400" dirty="0"/>
                    </a:p>
                  </a:txBody>
                  <a:tcPr/>
                </a:tc>
                <a:tc>
                  <a:txBody>
                    <a:bodyPr/>
                    <a:lstStyle/>
                    <a:p>
                      <a:r>
                        <a:rPr lang="en-US" sz="1400" dirty="0" smtClean="0"/>
                        <a:t>3.6</a:t>
                      </a:r>
                      <a:endParaRPr lang="en-US" sz="1400" dirty="0"/>
                    </a:p>
                  </a:txBody>
                  <a:tcPr/>
                </a:tc>
                <a:tc>
                  <a:txBody>
                    <a:bodyPr/>
                    <a:lstStyle/>
                    <a:p>
                      <a:r>
                        <a:rPr lang="en-US" sz="1400" dirty="0" smtClean="0"/>
                        <a:t>0.28</a:t>
                      </a:r>
                      <a:endParaRPr lang="en-US" sz="1400" dirty="0"/>
                    </a:p>
                  </a:txBody>
                  <a:tcPr/>
                </a:tc>
              </a:tr>
              <a:tr h="274320">
                <a:tc>
                  <a:txBody>
                    <a:bodyPr/>
                    <a:lstStyle/>
                    <a:p>
                      <a:r>
                        <a:rPr lang="en-US" sz="1400" dirty="0" smtClean="0">
                          <a:solidFill>
                            <a:srgbClr val="FF0000"/>
                          </a:solidFill>
                        </a:rPr>
                        <a:t>F1</a:t>
                      </a:r>
                      <a:endParaRPr lang="en-US" sz="1400" dirty="0">
                        <a:solidFill>
                          <a:srgbClr val="FF0000"/>
                        </a:solidFill>
                      </a:endParaRPr>
                    </a:p>
                  </a:txBody>
                  <a:tcPr/>
                </a:tc>
                <a:tc>
                  <a:txBody>
                    <a:bodyPr/>
                    <a:lstStyle/>
                    <a:p>
                      <a:r>
                        <a:rPr lang="en-US" sz="1400" dirty="0" smtClean="0">
                          <a:solidFill>
                            <a:srgbClr val="FF0000"/>
                          </a:solidFill>
                        </a:rPr>
                        <a:t>17.9</a:t>
                      </a:r>
                      <a:endParaRPr lang="en-US" sz="1400" dirty="0">
                        <a:solidFill>
                          <a:srgbClr val="FF0000"/>
                        </a:solidFill>
                      </a:endParaRPr>
                    </a:p>
                  </a:txBody>
                  <a:tcPr/>
                </a:tc>
                <a:tc>
                  <a:txBody>
                    <a:bodyPr/>
                    <a:lstStyle/>
                    <a:p>
                      <a:r>
                        <a:rPr lang="en-US" sz="1400" dirty="0" smtClean="0">
                          <a:solidFill>
                            <a:srgbClr val="FF0000"/>
                          </a:solidFill>
                        </a:rPr>
                        <a:t>8.5</a:t>
                      </a:r>
                      <a:endParaRPr lang="en-US" sz="1400" dirty="0">
                        <a:solidFill>
                          <a:srgbClr val="FF0000"/>
                        </a:solidFill>
                      </a:endParaRPr>
                    </a:p>
                  </a:txBody>
                  <a:tcPr/>
                </a:tc>
                <a:tc>
                  <a:txBody>
                    <a:bodyPr/>
                    <a:lstStyle/>
                    <a:p>
                      <a:r>
                        <a:rPr lang="en-US" sz="1400" dirty="0" smtClean="0">
                          <a:solidFill>
                            <a:srgbClr val="FF0000"/>
                          </a:solidFill>
                        </a:rPr>
                        <a:t>15.8</a:t>
                      </a:r>
                      <a:endParaRPr lang="en-US" sz="1400" dirty="0">
                        <a:solidFill>
                          <a:srgbClr val="FF0000"/>
                        </a:solidFill>
                      </a:endParaRPr>
                    </a:p>
                  </a:txBody>
                  <a:tcPr/>
                </a:tc>
                <a:tc>
                  <a:txBody>
                    <a:bodyPr/>
                    <a:lstStyle/>
                    <a:p>
                      <a:r>
                        <a:rPr lang="en-US" sz="1400" dirty="0" smtClean="0">
                          <a:solidFill>
                            <a:srgbClr val="FF0000"/>
                          </a:solidFill>
                        </a:rPr>
                        <a:t>13.8</a:t>
                      </a:r>
                      <a:endParaRPr lang="en-US" sz="1400" dirty="0">
                        <a:solidFill>
                          <a:srgbClr val="FF0000"/>
                        </a:solidFill>
                      </a:endParaRPr>
                    </a:p>
                  </a:txBody>
                  <a:tcPr/>
                </a:tc>
                <a:tc>
                  <a:txBody>
                    <a:bodyPr/>
                    <a:lstStyle/>
                    <a:p>
                      <a:r>
                        <a:rPr lang="en-US" sz="1400" dirty="0" smtClean="0">
                          <a:solidFill>
                            <a:srgbClr val="FF0000"/>
                          </a:solidFill>
                        </a:rPr>
                        <a:t>0.03</a:t>
                      </a:r>
                      <a:endParaRPr lang="en-US" sz="1400" dirty="0">
                        <a:solidFill>
                          <a:srgbClr val="FF0000"/>
                        </a:solidFill>
                      </a:endParaRPr>
                    </a:p>
                  </a:txBody>
                  <a:tcPr/>
                </a:tc>
              </a:tr>
              <a:tr h="274320">
                <a:tc>
                  <a:txBody>
                    <a:bodyPr/>
                    <a:lstStyle/>
                    <a:p>
                      <a:r>
                        <a:rPr lang="en-US" sz="1400" dirty="0" smtClean="0">
                          <a:solidFill>
                            <a:schemeClr val="tx1"/>
                          </a:solidFill>
                        </a:rPr>
                        <a:t>F2</a:t>
                      </a:r>
                      <a:endParaRPr lang="en-US" sz="1400" dirty="0">
                        <a:solidFill>
                          <a:schemeClr val="tx1"/>
                        </a:solidFill>
                      </a:endParaRPr>
                    </a:p>
                  </a:txBody>
                  <a:tcPr/>
                </a:tc>
                <a:tc>
                  <a:txBody>
                    <a:bodyPr/>
                    <a:lstStyle/>
                    <a:p>
                      <a:r>
                        <a:rPr lang="en-US" sz="1400" dirty="0" smtClean="0">
                          <a:solidFill>
                            <a:schemeClr val="tx1"/>
                          </a:solidFill>
                        </a:rPr>
                        <a:t>15.2</a:t>
                      </a:r>
                      <a:endParaRPr lang="en-US" sz="1400" dirty="0">
                        <a:solidFill>
                          <a:schemeClr val="tx1"/>
                        </a:solidFill>
                      </a:endParaRPr>
                    </a:p>
                  </a:txBody>
                  <a:tcPr/>
                </a:tc>
                <a:tc>
                  <a:txBody>
                    <a:bodyPr/>
                    <a:lstStyle/>
                    <a:p>
                      <a:r>
                        <a:rPr lang="en-US" sz="1400" dirty="0" smtClean="0">
                          <a:solidFill>
                            <a:schemeClr val="tx1"/>
                          </a:solidFill>
                        </a:rPr>
                        <a:t>5.8</a:t>
                      </a:r>
                      <a:endParaRPr lang="en-US" sz="1400" dirty="0">
                        <a:solidFill>
                          <a:schemeClr val="tx1"/>
                        </a:solidFill>
                      </a:endParaRPr>
                    </a:p>
                  </a:txBody>
                  <a:tcPr/>
                </a:tc>
                <a:tc>
                  <a:txBody>
                    <a:bodyPr/>
                    <a:lstStyle/>
                    <a:p>
                      <a:r>
                        <a:rPr lang="en-US" sz="1400" dirty="0" smtClean="0">
                          <a:solidFill>
                            <a:schemeClr val="tx1"/>
                          </a:solidFill>
                        </a:rPr>
                        <a:t>15.2</a:t>
                      </a:r>
                      <a:endParaRPr lang="en-US" sz="1400" dirty="0">
                        <a:solidFill>
                          <a:schemeClr val="tx1"/>
                        </a:solidFill>
                      </a:endParaRPr>
                    </a:p>
                  </a:txBody>
                  <a:tcPr/>
                </a:tc>
                <a:tc>
                  <a:txBody>
                    <a:bodyPr/>
                    <a:lstStyle/>
                    <a:p>
                      <a:r>
                        <a:rPr lang="en-US" sz="1400" dirty="0" smtClean="0">
                          <a:solidFill>
                            <a:schemeClr val="tx1"/>
                          </a:solidFill>
                        </a:rPr>
                        <a:t>3.4</a:t>
                      </a:r>
                      <a:endParaRPr lang="en-US" sz="1400" dirty="0">
                        <a:solidFill>
                          <a:schemeClr val="tx1"/>
                        </a:solidFill>
                      </a:endParaRPr>
                    </a:p>
                  </a:txBody>
                  <a:tcPr/>
                </a:tc>
                <a:tc>
                  <a:txBody>
                    <a:bodyPr/>
                    <a:lstStyle/>
                    <a:p>
                      <a:r>
                        <a:rPr lang="en-US" sz="1400" dirty="0" smtClean="0">
                          <a:solidFill>
                            <a:schemeClr val="tx1"/>
                          </a:solidFill>
                        </a:rPr>
                        <a:t>0.5</a:t>
                      </a:r>
                      <a:endParaRPr lang="en-US" sz="1400" dirty="0">
                        <a:solidFill>
                          <a:schemeClr val="tx1"/>
                        </a:solidFill>
                      </a:endParaRPr>
                    </a:p>
                  </a:txBody>
                  <a:tcPr/>
                </a:tc>
              </a:tr>
              <a:tr h="274320">
                <a:tc>
                  <a:txBody>
                    <a:bodyPr/>
                    <a:lstStyle/>
                    <a:p>
                      <a:r>
                        <a:rPr lang="en-US" sz="1400" dirty="0" smtClean="0"/>
                        <a:t>F3</a:t>
                      </a:r>
                      <a:endParaRPr lang="en-US" sz="1400" dirty="0"/>
                    </a:p>
                  </a:txBody>
                  <a:tcPr/>
                </a:tc>
                <a:tc>
                  <a:txBody>
                    <a:bodyPr/>
                    <a:lstStyle/>
                    <a:p>
                      <a:r>
                        <a:rPr lang="en-US" sz="1400" dirty="0" smtClean="0"/>
                        <a:t>13.9</a:t>
                      </a:r>
                      <a:endParaRPr lang="en-US" sz="1400" dirty="0"/>
                    </a:p>
                  </a:txBody>
                  <a:tcPr/>
                </a:tc>
                <a:tc>
                  <a:txBody>
                    <a:bodyPr/>
                    <a:lstStyle/>
                    <a:p>
                      <a:r>
                        <a:rPr lang="en-US" sz="1400" dirty="0" smtClean="0"/>
                        <a:t>5</a:t>
                      </a:r>
                      <a:endParaRPr lang="en-US" sz="1400" dirty="0"/>
                    </a:p>
                  </a:txBody>
                  <a:tcPr/>
                </a:tc>
                <a:tc>
                  <a:txBody>
                    <a:bodyPr/>
                    <a:lstStyle/>
                    <a:p>
                      <a:r>
                        <a:rPr lang="en-US" sz="1400" dirty="0" smtClean="0"/>
                        <a:t>13.8</a:t>
                      </a:r>
                      <a:endParaRPr lang="en-US" sz="1400" dirty="0"/>
                    </a:p>
                  </a:txBody>
                  <a:tcPr/>
                </a:tc>
                <a:tc>
                  <a:txBody>
                    <a:bodyPr/>
                    <a:lstStyle/>
                    <a:p>
                      <a:r>
                        <a:rPr lang="en-US" sz="1400" dirty="0" smtClean="0"/>
                        <a:t>5</a:t>
                      </a:r>
                      <a:endParaRPr lang="en-US" sz="1400" dirty="0"/>
                    </a:p>
                  </a:txBody>
                  <a:tcPr/>
                </a:tc>
                <a:tc>
                  <a:txBody>
                    <a:bodyPr/>
                    <a:lstStyle/>
                    <a:p>
                      <a:r>
                        <a:rPr lang="en-US" sz="1400" dirty="0" smtClean="0"/>
                        <a:t>0.44</a:t>
                      </a:r>
                      <a:endParaRPr lang="en-US" sz="1400" dirty="0"/>
                    </a:p>
                  </a:txBody>
                  <a:tcPr/>
                </a:tc>
              </a:tr>
              <a:tr h="274320">
                <a:tc>
                  <a:txBody>
                    <a:bodyPr/>
                    <a:lstStyle/>
                    <a:p>
                      <a:r>
                        <a:rPr lang="en-US" sz="1400" dirty="0" smtClean="0"/>
                        <a:t>F4</a:t>
                      </a:r>
                      <a:endParaRPr lang="en-US" sz="1400" dirty="0"/>
                    </a:p>
                  </a:txBody>
                  <a:tcPr/>
                </a:tc>
                <a:tc>
                  <a:txBody>
                    <a:bodyPr/>
                    <a:lstStyle/>
                    <a:p>
                      <a:r>
                        <a:rPr lang="en-US" sz="1400" dirty="0" smtClean="0"/>
                        <a:t>12.7</a:t>
                      </a:r>
                      <a:endParaRPr lang="en-US" sz="1400" dirty="0"/>
                    </a:p>
                  </a:txBody>
                  <a:tcPr/>
                </a:tc>
                <a:tc>
                  <a:txBody>
                    <a:bodyPr/>
                    <a:lstStyle/>
                    <a:p>
                      <a:r>
                        <a:rPr lang="en-US" sz="1400" dirty="0" smtClean="0"/>
                        <a:t>4.3</a:t>
                      </a:r>
                      <a:endParaRPr lang="en-US" sz="1400" dirty="0"/>
                    </a:p>
                  </a:txBody>
                  <a:tcPr/>
                </a:tc>
                <a:tc>
                  <a:txBody>
                    <a:bodyPr/>
                    <a:lstStyle/>
                    <a:p>
                      <a:r>
                        <a:rPr lang="en-US" sz="1400" dirty="0" smtClean="0"/>
                        <a:t>12.6</a:t>
                      </a:r>
                      <a:endParaRPr lang="en-US" sz="1400" dirty="0"/>
                    </a:p>
                  </a:txBody>
                  <a:tcPr/>
                </a:tc>
                <a:tc>
                  <a:txBody>
                    <a:bodyPr/>
                    <a:lstStyle/>
                    <a:p>
                      <a:r>
                        <a:rPr lang="en-US" sz="1400" dirty="0" smtClean="0"/>
                        <a:t>9.7</a:t>
                      </a:r>
                      <a:endParaRPr lang="en-US" sz="1400" dirty="0"/>
                    </a:p>
                  </a:txBody>
                  <a:tcPr/>
                </a:tc>
                <a:tc>
                  <a:txBody>
                    <a:bodyPr/>
                    <a:lstStyle/>
                    <a:p>
                      <a:r>
                        <a:rPr lang="en-US" sz="1400" dirty="0" smtClean="0"/>
                        <a:t>0.44</a:t>
                      </a:r>
                      <a:endParaRPr lang="en-US" sz="1400" dirty="0"/>
                    </a:p>
                  </a:txBody>
                  <a:tcPr/>
                </a:tc>
              </a:tr>
              <a:tr h="274320">
                <a:tc>
                  <a:txBody>
                    <a:bodyPr/>
                    <a:lstStyle/>
                    <a:p>
                      <a:r>
                        <a:rPr lang="en-US" sz="1400" dirty="0" smtClean="0"/>
                        <a:t>F5</a:t>
                      </a:r>
                      <a:endParaRPr lang="en-US" sz="1400" dirty="0"/>
                    </a:p>
                  </a:txBody>
                  <a:tcPr/>
                </a:tc>
                <a:tc>
                  <a:txBody>
                    <a:bodyPr/>
                    <a:lstStyle/>
                    <a:p>
                      <a:r>
                        <a:rPr lang="en-US" sz="1400" dirty="0" smtClean="0"/>
                        <a:t>16.8</a:t>
                      </a:r>
                      <a:endParaRPr lang="en-US" sz="1400" dirty="0"/>
                    </a:p>
                  </a:txBody>
                  <a:tcPr/>
                </a:tc>
                <a:tc>
                  <a:txBody>
                    <a:bodyPr/>
                    <a:lstStyle/>
                    <a:p>
                      <a:r>
                        <a:rPr lang="en-US" sz="1400" dirty="0" smtClean="0"/>
                        <a:t>7.6</a:t>
                      </a:r>
                      <a:endParaRPr lang="en-US" sz="1400" dirty="0"/>
                    </a:p>
                  </a:txBody>
                  <a:tcPr/>
                </a:tc>
                <a:tc>
                  <a:txBody>
                    <a:bodyPr/>
                    <a:lstStyle/>
                    <a:p>
                      <a:r>
                        <a:rPr lang="en-US" sz="1400" dirty="0" smtClean="0"/>
                        <a:t>15.6</a:t>
                      </a:r>
                      <a:endParaRPr lang="en-US" sz="1400" dirty="0"/>
                    </a:p>
                  </a:txBody>
                  <a:tcPr/>
                </a:tc>
                <a:tc>
                  <a:txBody>
                    <a:bodyPr/>
                    <a:lstStyle/>
                    <a:p>
                      <a:r>
                        <a:rPr lang="en-US" sz="1400" dirty="0" smtClean="0"/>
                        <a:t>7.4</a:t>
                      </a:r>
                      <a:endParaRPr lang="en-US" sz="1400" dirty="0"/>
                    </a:p>
                  </a:txBody>
                  <a:tcPr/>
                </a:tc>
                <a:tc>
                  <a:txBody>
                    <a:bodyPr/>
                    <a:lstStyle/>
                    <a:p>
                      <a:r>
                        <a:rPr lang="en-US" sz="1400" dirty="0" smtClean="0"/>
                        <a:t>0.08</a:t>
                      </a:r>
                      <a:endParaRPr lang="en-US" sz="1400" dirty="0"/>
                    </a:p>
                  </a:txBody>
                  <a:tcPr/>
                </a:tc>
              </a:tr>
              <a:tr h="274320">
                <a:tc>
                  <a:txBody>
                    <a:bodyPr/>
                    <a:lstStyle/>
                    <a:p>
                      <a:r>
                        <a:rPr lang="en-US" sz="1400" dirty="0" smtClean="0"/>
                        <a:t>F6</a:t>
                      </a:r>
                      <a:endParaRPr lang="en-US" sz="1400" dirty="0"/>
                    </a:p>
                  </a:txBody>
                  <a:tcPr/>
                </a:tc>
                <a:tc>
                  <a:txBody>
                    <a:bodyPr/>
                    <a:lstStyle/>
                    <a:p>
                      <a:r>
                        <a:rPr lang="en-US" sz="1400" dirty="0" smtClean="0"/>
                        <a:t>12.6</a:t>
                      </a:r>
                      <a:endParaRPr lang="en-US" sz="1400" dirty="0"/>
                    </a:p>
                  </a:txBody>
                  <a:tcPr/>
                </a:tc>
                <a:tc>
                  <a:txBody>
                    <a:bodyPr/>
                    <a:lstStyle/>
                    <a:p>
                      <a:r>
                        <a:rPr lang="en-US" sz="1400" dirty="0" smtClean="0"/>
                        <a:t>3.4</a:t>
                      </a:r>
                      <a:endParaRPr lang="en-US" sz="1400" dirty="0"/>
                    </a:p>
                  </a:txBody>
                  <a:tcPr/>
                </a:tc>
                <a:tc>
                  <a:txBody>
                    <a:bodyPr/>
                    <a:lstStyle/>
                    <a:p>
                      <a:r>
                        <a:rPr lang="en-US" sz="1400" dirty="0" smtClean="0"/>
                        <a:t>13.1</a:t>
                      </a:r>
                      <a:endParaRPr lang="en-US" sz="1400" dirty="0"/>
                    </a:p>
                  </a:txBody>
                  <a:tcPr/>
                </a:tc>
                <a:tc>
                  <a:txBody>
                    <a:bodyPr/>
                    <a:lstStyle/>
                    <a:p>
                      <a:r>
                        <a:rPr lang="en-US" sz="1400" dirty="0" smtClean="0"/>
                        <a:t>3.7</a:t>
                      </a:r>
                      <a:endParaRPr lang="en-US" sz="1400" dirty="0"/>
                    </a:p>
                  </a:txBody>
                  <a:tcPr/>
                </a:tc>
                <a:tc>
                  <a:txBody>
                    <a:bodyPr/>
                    <a:lstStyle/>
                    <a:p>
                      <a:r>
                        <a:rPr lang="en-US" sz="1400" dirty="0" smtClean="0"/>
                        <a:t>0.2</a:t>
                      </a:r>
                      <a:endParaRPr lang="en-US" sz="140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93808723"/>
              </p:ext>
            </p:extLst>
          </p:nvPr>
        </p:nvGraphicFramePr>
        <p:xfrm>
          <a:off x="4799610" y="1066800"/>
          <a:ext cx="3886200" cy="1714500"/>
        </p:xfrm>
        <a:graphic>
          <a:graphicData uri="http://schemas.openxmlformats.org/drawingml/2006/table">
            <a:tbl>
              <a:tblPr/>
              <a:tblGrid>
                <a:gridCol w="3886200"/>
              </a:tblGrid>
              <a:tr h="190500">
                <a:tc>
                  <a:txBody>
                    <a:bodyPr/>
                    <a:lstStyle/>
                    <a:p>
                      <a:pPr algn="l" fontAlgn="b"/>
                      <a:r>
                        <a:rPr lang="en-US" sz="1100" b="0" i="0" u="none" strike="noStrike">
                          <a:solidFill>
                            <a:srgbClr val="000000"/>
                          </a:solidFill>
                          <a:effectLst/>
                          <a:latin typeface="Calibri" panose="020F0502020204030204" pitchFamily="34" charset="0"/>
                        </a:rPr>
                        <a:t>Factor 1: Decoding Primary Literature</a:t>
                      </a:r>
                    </a:p>
                  </a:txBody>
                  <a:tcPr marL="9525" marR="9525" marT="9525" marB="0" anchor="b">
                    <a:lnL>
                      <a:noFill/>
                    </a:lnL>
                    <a:lnR>
                      <a:noFill/>
                    </a:lnR>
                    <a:lnT>
                      <a:noFill/>
                    </a:lnT>
                    <a:lnB>
                      <a:noFill/>
                    </a:lnB>
                    <a:solidFill>
                      <a:srgbClr val="FFFF00"/>
                    </a:solidFill>
                  </a:tcPr>
                </a:tc>
              </a:tr>
              <a:tr h="190500">
                <a:tc>
                  <a:txBody>
                    <a:bodyPr/>
                    <a:lstStyle/>
                    <a:p>
                      <a:pPr algn="l" fontAlgn="b"/>
                      <a:r>
                        <a:rPr lang="en-US" sz="1100" b="0" i="0" u="none" strike="noStrike">
                          <a:solidFill>
                            <a:srgbClr val="000000"/>
                          </a:solidFill>
                          <a:effectLst/>
                          <a:latin typeface="Calibri" panose="020F0502020204030204" pitchFamily="34" charset="0"/>
                        </a:rPr>
                        <a:t>Factor 2: Interpreting Data</a:t>
                      </a:r>
                    </a:p>
                  </a:txBody>
                  <a:tcPr marL="9525" marR="9525" marT="9525" marB="0" anchor="b">
                    <a:lnL>
                      <a:noFill/>
                    </a:lnL>
                    <a:lnR>
                      <a:noFill/>
                    </a:lnR>
                    <a:lnT>
                      <a:noFill/>
                    </a:lnT>
                    <a:lnB>
                      <a:noFill/>
                    </a:lnB>
                    <a:solidFill>
                      <a:srgbClr val="92D050"/>
                    </a:solidFill>
                  </a:tcPr>
                </a:tc>
              </a:tr>
              <a:tr h="190500">
                <a:tc>
                  <a:txBody>
                    <a:bodyPr/>
                    <a:lstStyle/>
                    <a:p>
                      <a:pPr algn="l" fontAlgn="b"/>
                      <a:r>
                        <a:rPr lang="en-US" sz="1100" b="0" i="0" u="none" strike="noStrike">
                          <a:solidFill>
                            <a:srgbClr val="000000"/>
                          </a:solidFill>
                          <a:effectLst/>
                          <a:latin typeface="Calibri" panose="020F0502020204030204" pitchFamily="34" charset="0"/>
                        </a:rPr>
                        <a:t>Factor 3: Active Reading</a:t>
                      </a:r>
                    </a:p>
                  </a:txBody>
                  <a:tcPr marL="9525" marR="9525" marT="9525" marB="0" anchor="b">
                    <a:lnL>
                      <a:noFill/>
                    </a:lnL>
                    <a:lnR>
                      <a:noFill/>
                    </a:lnR>
                    <a:lnT>
                      <a:noFill/>
                    </a:lnT>
                    <a:lnB>
                      <a:noFill/>
                    </a:lnB>
                    <a:solidFill>
                      <a:srgbClr val="00B050"/>
                    </a:solidFill>
                  </a:tcPr>
                </a:tc>
              </a:tr>
              <a:tr h="190500">
                <a:tc>
                  <a:txBody>
                    <a:bodyPr/>
                    <a:lstStyle/>
                    <a:p>
                      <a:pPr algn="l" fontAlgn="b"/>
                      <a:r>
                        <a:rPr lang="en-US" sz="1100" b="0" i="0" u="none" strike="noStrike">
                          <a:solidFill>
                            <a:srgbClr val="000000"/>
                          </a:solidFill>
                          <a:effectLst/>
                          <a:latin typeface="Calibri" panose="020F0502020204030204" pitchFamily="34" charset="0"/>
                        </a:rPr>
                        <a:t>Factor 4: Visualization </a:t>
                      </a:r>
                    </a:p>
                  </a:txBody>
                  <a:tcPr marL="9525" marR="9525" marT="9525" marB="0" anchor="b">
                    <a:lnL>
                      <a:noFill/>
                    </a:lnL>
                    <a:lnR>
                      <a:noFill/>
                    </a:lnR>
                    <a:lnT>
                      <a:noFill/>
                    </a:lnT>
                    <a:lnB>
                      <a:noFill/>
                    </a:lnB>
                    <a:solidFill>
                      <a:srgbClr val="00B0F0"/>
                    </a:solidFill>
                  </a:tcPr>
                </a:tc>
              </a:tr>
              <a:tr h="190500">
                <a:tc>
                  <a:txBody>
                    <a:bodyPr/>
                    <a:lstStyle/>
                    <a:p>
                      <a:pPr algn="l" fontAlgn="b"/>
                      <a:r>
                        <a:rPr lang="en-US" sz="1100" b="0" i="0" u="none" strike="noStrike">
                          <a:solidFill>
                            <a:srgbClr val="000000"/>
                          </a:solidFill>
                          <a:effectLst/>
                          <a:latin typeface="Calibri" panose="020F0502020204030204" pitchFamily="34" charset="0"/>
                        </a:rPr>
                        <a:t>Factor 5: Thinking Like a Scientist</a:t>
                      </a:r>
                    </a:p>
                  </a:txBody>
                  <a:tcPr marL="9525" marR="9525" marT="9525" marB="0" anchor="b">
                    <a:lnL>
                      <a:noFill/>
                    </a:lnL>
                    <a:lnR>
                      <a:noFill/>
                    </a:lnR>
                    <a:lnT>
                      <a:noFill/>
                    </a:lnT>
                    <a:lnB>
                      <a:noFill/>
                    </a:lnB>
                    <a:solidFill>
                      <a:srgbClr val="0070C0"/>
                    </a:solidFill>
                  </a:tcPr>
                </a:tc>
              </a:tr>
              <a:tr h="190500">
                <a:tc>
                  <a:txBody>
                    <a:bodyPr/>
                    <a:lstStyle/>
                    <a:p>
                      <a:pPr algn="l" fontAlgn="b"/>
                      <a:r>
                        <a:rPr lang="en-US" sz="1100" b="0" i="0" u="none" strike="noStrike">
                          <a:solidFill>
                            <a:srgbClr val="000000"/>
                          </a:solidFill>
                          <a:effectLst/>
                          <a:latin typeface="Calibri" panose="020F0502020204030204" pitchFamily="34" charset="0"/>
                        </a:rPr>
                        <a:t>Factor 6: Research in Context</a:t>
                      </a:r>
                    </a:p>
                  </a:txBody>
                  <a:tcPr marL="9525" marR="9525" marT="9525" marB="0" anchor="b">
                    <a:lnL>
                      <a:noFill/>
                    </a:lnL>
                    <a:lnR>
                      <a:noFill/>
                    </a:lnR>
                    <a:lnT>
                      <a:noFill/>
                    </a:lnT>
                    <a:lnB>
                      <a:noFill/>
                    </a:lnB>
                    <a:solidFill>
                      <a:srgbClr val="FF0000"/>
                    </a:solidFill>
                  </a:tcPr>
                </a:tc>
              </a:tr>
              <a:tr h="190500">
                <a:tc>
                  <a:txBody>
                    <a:bodyPr/>
                    <a:lstStyle/>
                    <a:p>
                      <a:pPr algn="l" fontAlgn="b"/>
                      <a:r>
                        <a:rPr lang="en-US" sz="1100" b="0" i="0" u="none" strike="noStrike">
                          <a:solidFill>
                            <a:srgbClr val="000000"/>
                          </a:solidFill>
                          <a:effectLst/>
                          <a:latin typeface="Calibri" panose="020F0502020204030204" pitchFamily="34" charset="0"/>
                        </a:rPr>
                        <a:t>Aspect 1: Knowledge is Certain</a:t>
                      </a:r>
                    </a:p>
                  </a:txBody>
                  <a:tcPr marL="9525" marR="9525" marT="9525" marB="0" anchor="b">
                    <a:lnL>
                      <a:noFill/>
                    </a:lnL>
                    <a:lnR>
                      <a:noFill/>
                    </a:lnR>
                    <a:lnT>
                      <a:noFill/>
                    </a:lnT>
                    <a:lnB>
                      <a:noFill/>
                    </a:lnB>
                    <a:solidFill>
                      <a:srgbClr val="FF99FF"/>
                    </a:solidFill>
                  </a:tcPr>
                </a:tc>
              </a:tr>
              <a:tr h="190500">
                <a:tc>
                  <a:txBody>
                    <a:bodyPr/>
                    <a:lstStyle/>
                    <a:p>
                      <a:pPr algn="l" fontAlgn="b"/>
                      <a:r>
                        <a:rPr lang="en-US" sz="1100" b="0" i="0" u="none" strike="noStrike">
                          <a:solidFill>
                            <a:srgbClr val="000000"/>
                          </a:solidFill>
                          <a:effectLst/>
                          <a:latin typeface="Calibri" panose="020F0502020204030204" pitchFamily="34" charset="0"/>
                        </a:rPr>
                        <a:t>Aspect 2: Ability is Innate</a:t>
                      </a:r>
                    </a:p>
                  </a:txBody>
                  <a:tcPr marL="9525" marR="9525" marT="9525" marB="0" anchor="b">
                    <a:lnL>
                      <a:noFill/>
                    </a:lnL>
                    <a:lnR>
                      <a:noFill/>
                    </a:lnR>
                    <a:lnT>
                      <a:noFill/>
                    </a:lnT>
                    <a:lnB>
                      <a:noFill/>
                    </a:lnB>
                    <a:solidFill>
                      <a:srgbClr val="FF9900"/>
                    </a:solidFill>
                  </a:tcPr>
                </a:tc>
              </a:tr>
              <a:tr h="190500">
                <a:tc>
                  <a:txBody>
                    <a:bodyPr/>
                    <a:lstStyle/>
                    <a:p>
                      <a:pPr algn="l" fontAlgn="b"/>
                      <a:r>
                        <a:rPr lang="en-US" sz="1100" b="0" i="0" u="none" strike="noStrike" dirty="0">
                          <a:solidFill>
                            <a:srgbClr val="000000"/>
                          </a:solidFill>
                          <a:effectLst/>
                          <a:latin typeface="Calibri" panose="020F0502020204030204" pitchFamily="34" charset="0"/>
                        </a:rPr>
                        <a:t>Aspect 3: Attitude Toward Science</a:t>
                      </a:r>
                    </a:p>
                  </a:txBody>
                  <a:tcPr marL="9525" marR="9525" marT="9525" marB="0" anchor="b">
                    <a:lnL>
                      <a:noFill/>
                    </a:lnL>
                    <a:lnR>
                      <a:noFill/>
                    </a:lnR>
                    <a:lnT>
                      <a:noFill/>
                    </a:lnT>
                    <a:lnB>
                      <a:noFill/>
                    </a:lnB>
                    <a:solidFill>
                      <a:srgbClr val="C0C0C0"/>
                    </a:solidFill>
                  </a:tcPr>
                </a:tc>
              </a:tr>
            </a:tbl>
          </a:graphicData>
        </a:graphic>
      </p:graphicFrame>
    </p:spTree>
    <p:extLst>
      <p:ext uri="{BB962C8B-B14F-4D97-AF65-F5344CB8AC3E}">
        <p14:creationId xmlns:p14="http://schemas.microsoft.com/office/powerpoint/2010/main" val="3598952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FFC000"/>
                </a:solidFill>
              </a:rPr>
              <a:t>My Own Motivation (before epistemology)</a:t>
            </a:r>
            <a:endParaRPr lang="en-US" sz="4000" b="1" dirty="0">
              <a:solidFill>
                <a:srgbClr val="FFC000"/>
              </a:solidFill>
            </a:endParaRPr>
          </a:p>
        </p:txBody>
      </p:sp>
      <p:sp>
        <p:nvSpPr>
          <p:cNvPr id="3" name="Content Placeholder 2"/>
          <p:cNvSpPr>
            <a:spLocks noGrp="1"/>
          </p:cNvSpPr>
          <p:nvPr>
            <p:ph idx="1"/>
          </p:nvPr>
        </p:nvSpPr>
        <p:spPr>
          <a:ln>
            <a:solidFill>
              <a:srgbClr val="FF0000"/>
            </a:solidFill>
          </a:ln>
        </p:spPr>
        <p:txBody>
          <a:bodyPr>
            <a:normAutofit fontScale="92500" lnSpcReduction="10000"/>
          </a:bodyPr>
          <a:lstStyle/>
          <a:p>
            <a:pPr marL="342900" lvl="1" indent="-342900">
              <a:buFont typeface="Arial" panose="020B0604020202020204" pitchFamily="34" charset="0"/>
              <a:buChar char="•"/>
            </a:pPr>
            <a:r>
              <a:rPr lang="en-US" sz="3000" b="1" dirty="0"/>
              <a:t>My own cultural background (been “raised” textbook free)</a:t>
            </a:r>
          </a:p>
          <a:p>
            <a:r>
              <a:rPr lang="en-US" sz="3000" b="1" dirty="0" smtClean="0"/>
              <a:t>Textbooks </a:t>
            </a:r>
            <a:r>
              <a:rPr lang="en-US" sz="3000" b="1" dirty="0"/>
              <a:t>in Biochemical engineering are of little use because of the dynamics of the field</a:t>
            </a:r>
            <a:r>
              <a:rPr lang="en-US" sz="3000" b="1" dirty="0" smtClean="0"/>
              <a:t>.</a:t>
            </a:r>
          </a:p>
          <a:p>
            <a:pPr lvl="1"/>
            <a:r>
              <a:rPr lang="en-US" dirty="0" smtClean="0"/>
              <a:t>For </a:t>
            </a:r>
            <a:r>
              <a:rPr lang="en-US" dirty="0"/>
              <a:t>example, the </a:t>
            </a:r>
            <a:r>
              <a:rPr lang="en-US" dirty="0" err="1"/>
              <a:t>hybridoma</a:t>
            </a:r>
            <a:r>
              <a:rPr lang="en-US" dirty="0"/>
              <a:t> technique to produce monoclonal antibodies was developed 40 years ago and today the production of monoclonal antibodies is the most rapidly growing pharmaceutical sector. Moreover, monoclonal antibodies or antibodies fragment are produced today </a:t>
            </a:r>
            <a:r>
              <a:rPr lang="en-US" dirty="0" smtClean="0"/>
              <a:t>using </a:t>
            </a:r>
            <a:r>
              <a:rPr lang="en-US" dirty="0"/>
              <a:t>disposable technology, non-existent 20 years </a:t>
            </a:r>
            <a:r>
              <a:rPr lang="en-US" dirty="0" smtClean="0"/>
              <a:t>ago.</a:t>
            </a:r>
          </a:p>
        </p:txBody>
      </p:sp>
    </p:spTree>
    <p:extLst>
      <p:ext uri="{BB962C8B-B14F-4D97-AF65-F5344CB8AC3E}">
        <p14:creationId xmlns:p14="http://schemas.microsoft.com/office/powerpoint/2010/main" val="1097795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63562"/>
          </a:xfrm>
        </p:spPr>
        <p:txBody>
          <a:bodyPr>
            <a:noAutofit/>
          </a:bodyPr>
          <a:lstStyle/>
          <a:p>
            <a:r>
              <a:rPr lang="en-US" sz="4000" b="1" dirty="0" smtClean="0">
                <a:solidFill>
                  <a:srgbClr val="FFC000"/>
                </a:solidFill>
              </a:rPr>
              <a:t>Example of Materials provided to the students</a:t>
            </a:r>
            <a:endParaRPr lang="en-US" sz="4000" b="1" dirty="0">
              <a:solidFill>
                <a:srgbClr val="FFC000"/>
              </a:solidFill>
            </a:endParaRPr>
          </a:p>
        </p:txBody>
      </p:sp>
      <p:sp>
        <p:nvSpPr>
          <p:cNvPr id="3" name="Content Placeholder 2"/>
          <p:cNvSpPr>
            <a:spLocks noGrp="1"/>
          </p:cNvSpPr>
          <p:nvPr>
            <p:ph idx="1"/>
          </p:nvPr>
        </p:nvSpPr>
        <p:spPr>
          <a:xfrm>
            <a:off x="304800" y="1143000"/>
            <a:ext cx="8610600" cy="5562600"/>
          </a:xfrm>
        </p:spPr>
        <p:txBody>
          <a:bodyPr>
            <a:normAutofit fontScale="25000" lnSpcReduction="20000"/>
          </a:bodyPr>
          <a:lstStyle/>
          <a:p>
            <a:pPr marL="0" indent="0">
              <a:buNone/>
            </a:pPr>
            <a:r>
              <a:rPr lang="en-US" sz="4800" b="1" dirty="0"/>
              <a:t>Introduction to </a:t>
            </a:r>
            <a:r>
              <a:rPr lang="en-US" sz="4800" b="1" dirty="0" err="1"/>
              <a:t>Bioseparations</a:t>
            </a:r>
            <a:endParaRPr lang="en-US" sz="4800" dirty="0"/>
          </a:p>
          <a:p>
            <a:pPr marL="0" indent="0">
              <a:buNone/>
            </a:pPr>
            <a:r>
              <a:rPr lang="en-US" sz="4800" dirty="0"/>
              <a:t> </a:t>
            </a:r>
          </a:p>
          <a:p>
            <a:pPr lvl="0"/>
            <a:r>
              <a:rPr lang="en-US" sz="4800" dirty="0" err="1"/>
              <a:t>Graslund</a:t>
            </a:r>
            <a:r>
              <a:rPr lang="en-US" sz="4800" dirty="0"/>
              <a:t>, S. et al. (more than twenty authors)..  Protein production and purification. Nature Methods, 5: 135-147  (2008).</a:t>
            </a:r>
          </a:p>
          <a:p>
            <a:pPr lvl="1"/>
            <a:r>
              <a:rPr lang="en-US" sz="4800" b="1" dirty="0"/>
              <a:t> Good review  (quite detailed) of purification of recombinant proteins</a:t>
            </a:r>
            <a:r>
              <a:rPr lang="en-US" sz="4800" dirty="0"/>
              <a:t>.</a:t>
            </a:r>
          </a:p>
          <a:p>
            <a:pPr lvl="0"/>
            <a:r>
              <a:rPr lang="en-US" sz="4800" dirty="0" err="1" smtClean="0"/>
              <a:t>Ladisch</a:t>
            </a:r>
            <a:r>
              <a:rPr lang="en-US" sz="4800" dirty="0"/>
              <a:t>, M. 2004. The role of bioprocess engineering in biotechnology. The Bridge.  A publication of the National Academy of Engineering. 34(3). </a:t>
            </a:r>
            <a:endParaRPr lang="en-US" sz="4800" dirty="0" smtClean="0"/>
          </a:p>
          <a:p>
            <a:pPr lvl="1"/>
            <a:r>
              <a:rPr lang="en-US" sz="4800" b="1" dirty="0" smtClean="0"/>
              <a:t>Opinion </a:t>
            </a:r>
            <a:r>
              <a:rPr lang="en-US" sz="4800" b="1" dirty="0"/>
              <a:t>by one of the leaders of the field. (#2)</a:t>
            </a:r>
            <a:endParaRPr lang="en-US" sz="4800" dirty="0"/>
          </a:p>
          <a:p>
            <a:pPr lvl="0"/>
            <a:r>
              <a:rPr lang="en-US" sz="4800" dirty="0" err="1"/>
              <a:t>Asenjo</a:t>
            </a:r>
            <a:r>
              <a:rPr lang="en-US" sz="4800" dirty="0"/>
              <a:t>, J.A. and Andrews, B.A. Mini-review—Challenges and trends in </a:t>
            </a:r>
            <a:r>
              <a:rPr lang="en-US" sz="4800" dirty="0" err="1"/>
              <a:t>bioseparations</a:t>
            </a:r>
            <a:r>
              <a:rPr lang="en-US" sz="4800" dirty="0"/>
              <a:t>. J. of Chemical Technology and Biotechnology, 83:117-120 (2008</a:t>
            </a:r>
            <a:r>
              <a:rPr lang="en-US" sz="4800" dirty="0" smtClean="0"/>
              <a:t>).</a:t>
            </a:r>
          </a:p>
          <a:p>
            <a:pPr lvl="1"/>
            <a:r>
              <a:rPr lang="en-US" sz="4800" b="1" dirty="0" smtClean="0"/>
              <a:t> </a:t>
            </a:r>
            <a:r>
              <a:rPr lang="en-US" sz="4800" b="1" dirty="0"/>
              <a:t>Kind of sketchy review by </a:t>
            </a:r>
            <a:r>
              <a:rPr lang="en-US" sz="4800" b="1" dirty="0" smtClean="0"/>
              <a:t>an engineer.  </a:t>
            </a:r>
            <a:r>
              <a:rPr lang="en-US" sz="4800" b="1" dirty="0"/>
              <a:t>The modeling part is to be taken with care.</a:t>
            </a:r>
            <a:endParaRPr lang="en-US" sz="4800" dirty="0"/>
          </a:p>
          <a:p>
            <a:pPr lvl="0"/>
            <a:r>
              <a:rPr lang="en-US" sz="4800" dirty="0" err="1" smtClean="0"/>
              <a:t>Dolnik</a:t>
            </a:r>
            <a:r>
              <a:rPr lang="en-US" sz="4800" dirty="0"/>
              <a:t>, V. Capillary electrophoresis of proteins 2005-2007.  Electrophoresis, 29: 143-156 (2008). </a:t>
            </a:r>
            <a:endParaRPr lang="en-US" sz="4800" dirty="0" smtClean="0"/>
          </a:p>
          <a:p>
            <a:pPr lvl="1"/>
            <a:r>
              <a:rPr lang="en-US" sz="4800" b="1" dirty="0" smtClean="0"/>
              <a:t>Good </a:t>
            </a:r>
            <a:r>
              <a:rPr lang="en-US" sz="4800" b="1" dirty="0"/>
              <a:t>review about capillary electrophoresis of proteins.  It has a good </a:t>
            </a:r>
            <a:r>
              <a:rPr lang="en-US" sz="4800" b="1" dirty="0" smtClean="0"/>
              <a:t>description </a:t>
            </a:r>
            <a:r>
              <a:rPr lang="en-US" sz="4800" b="1" dirty="0"/>
              <a:t>of the technique.  We will focus on the modeling part, which is  </a:t>
            </a:r>
            <a:r>
              <a:rPr lang="en-US" sz="4800" b="1" dirty="0" smtClean="0"/>
              <a:t>not </a:t>
            </a:r>
            <a:r>
              <a:rPr lang="en-US" sz="4800" b="1" dirty="0"/>
              <a:t>covered by this article. </a:t>
            </a:r>
            <a:endParaRPr lang="en-US" sz="4800" dirty="0"/>
          </a:p>
          <a:p>
            <a:pPr lvl="0"/>
            <a:r>
              <a:rPr lang="en-US" sz="4800" dirty="0"/>
              <a:t>Genentech, </a:t>
            </a:r>
            <a:r>
              <a:rPr lang="en-US" sz="4800" dirty="0" err="1" smtClean="0"/>
              <a:t>MetMAb</a:t>
            </a:r>
            <a:r>
              <a:rPr lang="en-US" sz="4800" dirty="0" smtClean="0"/>
              <a:t>, </a:t>
            </a:r>
            <a:r>
              <a:rPr lang="en-US" sz="4800" dirty="0" err="1" smtClean="0"/>
              <a:t>Pertuzumab</a:t>
            </a:r>
            <a:r>
              <a:rPr lang="en-US" sz="4800" dirty="0" smtClean="0"/>
              <a:t> Fact </a:t>
            </a:r>
            <a:r>
              <a:rPr lang="en-US" sz="4800" dirty="0"/>
              <a:t>sheet.</a:t>
            </a:r>
          </a:p>
          <a:p>
            <a:pPr lvl="0"/>
            <a:r>
              <a:rPr lang="en-US" sz="4800" dirty="0" smtClean="0"/>
              <a:t>Wilken</a:t>
            </a:r>
            <a:r>
              <a:rPr lang="en-US" sz="4800" dirty="0"/>
              <a:t>, L.R. and </a:t>
            </a:r>
            <a:r>
              <a:rPr lang="en-US" sz="4800" dirty="0" err="1"/>
              <a:t>Nikolov</a:t>
            </a:r>
            <a:r>
              <a:rPr lang="en-US" sz="4800" dirty="0"/>
              <a:t>, Z.L. Recovery and purification of plant-made recombinant proteins.  Biotechnology Advances, 30: 419-433 (2012</a:t>
            </a:r>
            <a:r>
              <a:rPr lang="en-US" sz="4800" dirty="0" smtClean="0"/>
              <a:t>).</a:t>
            </a:r>
          </a:p>
          <a:p>
            <a:pPr lvl="1"/>
            <a:r>
              <a:rPr lang="en-US" sz="4800" b="1" dirty="0" smtClean="0"/>
              <a:t>Good </a:t>
            </a:r>
            <a:r>
              <a:rPr lang="en-US" sz="4800" b="1" dirty="0"/>
              <a:t>review about the challenges of the recovery of recombinant proteins expressed in plants.</a:t>
            </a:r>
            <a:endParaRPr lang="en-US" sz="4800" dirty="0"/>
          </a:p>
          <a:p>
            <a:pPr lvl="0"/>
            <a:r>
              <a:rPr lang="en-US" sz="4800" dirty="0" err="1"/>
              <a:t>Ponchon</a:t>
            </a:r>
            <a:r>
              <a:rPr lang="en-US" sz="4800" dirty="0"/>
              <a:t>, L. and </a:t>
            </a:r>
            <a:r>
              <a:rPr lang="en-US" sz="4800" dirty="0" err="1"/>
              <a:t>Dardel</a:t>
            </a:r>
            <a:r>
              <a:rPr lang="en-US" sz="4800" dirty="0"/>
              <a:t>, F. Large scale expression and purification of recombinant RNA in Escherichia coli.  Methods, 54: 267-273 (2011</a:t>
            </a:r>
            <a:r>
              <a:rPr lang="en-US" sz="4800" dirty="0" smtClean="0"/>
              <a:t>).</a:t>
            </a:r>
          </a:p>
          <a:p>
            <a:pPr lvl="1"/>
            <a:r>
              <a:rPr lang="en-US" sz="4800" b="1" dirty="0" smtClean="0"/>
              <a:t>A </a:t>
            </a:r>
            <a:r>
              <a:rPr lang="en-US" sz="4800" b="1" dirty="0"/>
              <a:t>good review about RNA production and purification.  </a:t>
            </a:r>
            <a:endParaRPr lang="en-US" sz="4800" dirty="0"/>
          </a:p>
          <a:p>
            <a:pPr lvl="0"/>
            <a:r>
              <a:rPr lang="en-US" sz="4800" dirty="0" err="1"/>
              <a:t>Deshmukh</a:t>
            </a:r>
            <a:r>
              <a:rPr lang="en-US" sz="4800" dirty="0"/>
              <a:t>, R.R., Warner, T.N., Hutchison, F., Murphy, M., Leitch II, W.E., De Leon, P., </a:t>
            </a:r>
            <a:r>
              <a:rPr lang="en-US" sz="4800" dirty="0" err="1"/>
              <a:t>Srivatsa</a:t>
            </a:r>
            <a:r>
              <a:rPr lang="en-US" sz="4800" dirty="0"/>
              <a:t>, G.S., Cole, D.L., </a:t>
            </a:r>
            <a:r>
              <a:rPr lang="en-US" sz="4800" dirty="0" err="1"/>
              <a:t>Sanghvi</a:t>
            </a:r>
            <a:r>
              <a:rPr lang="en-US" sz="4800" dirty="0"/>
              <a:t>, Y.S.   Large-scale purification of antisense oligonucleotides by high-performance membrane </a:t>
            </a:r>
            <a:r>
              <a:rPr lang="en-US" sz="4800" dirty="0" err="1"/>
              <a:t>adsorber</a:t>
            </a:r>
            <a:r>
              <a:rPr lang="en-US" sz="4800" dirty="0"/>
              <a:t> chromatography. J. of Chromatography A, 890:179-192 (2000</a:t>
            </a:r>
            <a:r>
              <a:rPr lang="en-US" sz="4800" dirty="0" smtClean="0"/>
              <a:t>).</a:t>
            </a:r>
          </a:p>
          <a:p>
            <a:pPr lvl="1"/>
            <a:r>
              <a:rPr lang="en-US" sz="4800" b="1" dirty="0" smtClean="0"/>
              <a:t>Specific </a:t>
            </a:r>
            <a:r>
              <a:rPr lang="en-US" sz="4800" b="1" dirty="0"/>
              <a:t>example of RNA purification.  For the avid reader. </a:t>
            </a:r>
            <a:endParaRPr lang="en-US" sz="4800" dirty="0"/>
          </a:p>
          <a:p>
            <a:pPr lvl="0"/>
            <a:r>
              <a:rPr lang="en-US" sz="4800" dirty="0" err="1"/>
              <a:t>Josefberg</a:t>
            </a:r>
            <a:r>
              <a:rPr lang="en-US" sz="4800" dirty="0"/>
              <a:t>, J.O. and </a:t>
            </a:r>
            <a:r>
              <a:rPr lang="en-US" sz="4800" dirty="0" err="1"/>
              <a:t>Buickland</a:t>
            </a:r>
            <a:r>
              <a:rPr lang="en-US" sz="4800" dirty="0"/>
              <a:t>, B. Vaccine Process Technology. Biotechnology and Bioengineering, 109:1443-1460 (2012)</a:t>
            </a:r>
          </a:p>
          <a:p>
            <a:pPr lvl="1"/>
            <a:r>
              <a:rPr lang="en-US" sz="4800" b="1" dirty="0" smtClean="0"/>
              <a:t>A </a:t>
            </a:r>
            <a:r>
              <a:rPr lang="en-US" sz="4800" b="1" dirty="0"/>
              <a:t>bit out of topic but it shows how broad is the </a:t>
            </a:r>
            <a:r>
              <a:rPr lang="en-US" sz="4800" b="1" dirty="0" err="1"/>
              <a:t>bioseparation</a:t>
            </a:r>
            <a:r>
              <a:rPr lang="en-US" sz="4800" b="1" dirty="0"/>
              <a:t> field. </a:t>
            </a:r>
            <a:endParaRPr lang="en-US" sz="4800" dirty="0"/>
          </a:p>
          <a:p>
            <a:pPr lvl="0"/>
            <a:r>
              <a:rPr lang="en-US" sz="4800" dirty="0"/>
              <a:t>Aggarwal, S. What’s fueling the biotech engine –2011 to 2012.  Nature Biotechnology, 30: 1191-1198 (2012</a:t>
            </a:r>
            <a:r>
              <a:rPr lang="en-US" sz="4800" dirty="0" smtClean="0"/>
              <a:t>).</a:t>
            </a:r>
          </a:p>
          <a:p>
            <a:pPr lvl="1"/>
            <a:r>
              <a:rPr lang="en-US" sz="4800" b="1" dirty="0" smtClean="0"/>
              <a:t>A </a:t>
            </a:r>
            <a:r>
              <a:rPr lang="en-US" sz="4800" b="1" dirty="0"/>
              <a:t>very good compilation of economic data.  This is a “must” read. </a:t>
            </a:r>
            <a:endParaRPr lang="en-US" sz="4800" dirty="0"/>
          </a:p>
          <a:p>
            <a:r>
              <a:rPr lang="en-US" sz="4800" b="1" dirty="0" err="1" smtClean="0"/>
              <a:t>Biopharma</a:t>
            </a:r>
            <a:r>
              <a:rPr lang="en-US" sz="4800" b="1" dirty="0" smtClean="0"/>
              <a:t> </a:t>
            </a:r>
            <a:r>
              <a:rPr lang="en-US" sz="4800" b="1" dirty="0"/>
              <a:t>report on infectious diseases.  </a:t>
            </a:r>
            <a:endParaRPr lang="en-US" sz="4800" b="1" dirty="0" smtClean="0"/>
          </a:p>
          <a:p>
            <a:pPr marL="0" indent="0">
              <a:buNone/>
            </a:pPr>
            <a:r>
              <a:rPr lang="en-US" sz="4800" b="1" dirty="0"/>
              <a:t>	</a:t>
            </a:r>
            <a:r>
              <a:rPr lang="en-US" sz="4800" b="1" dirty="0" smtClean="0"/>
              <a:t>You </a:t>
            </a:r>
            <a:r>
              <a:rPr lang="en-US" sz="4800" b="1" dirty="0"/>
              <a:t>should read this article. </a:t>
            </a:r>
            <a:endParaRPr lang="en-US" sz="4800" dirty="0"/>
          </a:p>
          <a:p>
            <a:endParaRPr lang="en-US" dirty="0"/>
          </a:p>
          <a:p>
            <a:endParaRPr lang="en-US" dirty="0"/>
          </a:p>
        </p:txBody>
      </p:sp>
    </p:spTree>
    <p:extLst>
      <p:ext uri="{BB962C8B-B14F-4D97-AF65-F5344CB8AC3E}">
        <p14:creationId xmlns:p14="http://schemas.microsoft.com/office/powerpoint/2010/main" val="403575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8229600" cy="563562"/>
          </a:xfrm>
        </p:spPr>
        <p:txBody>
          <a:bodyPr>
            <a:normAutofit fontScale="90000"/>
          </a:bodyPr>
          <a:lstStyle/>
          <a:p>
            <a:r>
              <a:rPr lang="en-US" b="1" dirty="0" smtClean="0">
                <a:solidFill>
                  <a:srgbClr val="FFC000"/>
                </a:solidFill>
              </a:rPr>
              <a:t>Evaluation</a:t>
            </a:r>
            <a:endParaRPr lang="en-US" b="1" dirty="0">
              <a:solidFill>
                <a:srgbClr val="FFC000"/>
              </a:solidFill>
            </a:endParaRPr>
          </a:p>
        </p:txBody>
      </p:sp>
      <p:sp>
        <p:nvSpPr>
          <p:cNvPr id="3" name="Content Placeholder 2"/>
          <p:cNvSpPr>
            <a:spLocks noGrp="1"/>
          </p:cNvSpPr>
          <p:nvPr>
            <p:ph idx="1"/>
          </p:nvPr>
        </p:nvSpPr>
        <p:spPr>
          <a:xfrm>
            <a:off x="571500" y="2057400"/>
            <a:ext cx="8229600" cy="4114800"/>
          </a:xfrm>
          <a:ln>
            <a:solidFill>
              <a:srgbClr val="FF0000"/>
            </a:solidFill>
          </a:ln>
        </p:spPr>
        <p:txBody>
          <a:bodyPr>
            <a:normAutofit fontScale="40000" lnSpcReduction="20000"/>
          </a:bodyPr>
          <a:lstStyle/>
          <a:p>
            <a:pPr marL="0" indent="0">
              <a:buNone/>
            </a:pPr>
            <a:r>
              <a:rPr lang="en-US" b="1" dirty="0" smtClean="0">
                <a:solidFill>
                  <a:srgbClr val="FFC000"/>
                </a:solidFill>
              </a:rPr>
              <a:t>Recent Survey</a:t>
            </a:r>
          </a:p>
          <a:p>
            <a:pPr marL="0" indent="0">
              <a:buNone/>
            </a:pPr>
            <a:r>
              <a:rPr lang="en-US" dirty="0" smtClean="0"/>
              <a:t>Q1.   </a:t>
            </a:r>
            <a:r>
              <a:rPr lang="en-US" dirty="0"/>
              <a:t>you think this class has helped you to: </a:t>
            </a:r>
          </a:p>
          <a:p>
            <a:pPr lvl="1"/>
            <a:r>
              <a:rPr lang="en-US" dirty="0"/>
              <a:t>know how knowledge is organized,</a:t>
            </a:r>
          </a:p>
          <a:p>
            <a:pPr lvl="1"/>
            <a:r>
              <a:rPr lang="en-US" dirty="0"/>
              <a:t>how to find information</a:t>
            </a:r>
          </a:p>
          <a:p>
            <a:pPr lvl="1"/>
            <a:r>
              <a:rPr lang="en-US" dirty="0"/>
              <a:t>how to use information in such a way that others can learn from </a:t>
            </a:r>
            <a:r>
              <a:rPr lang="en-US" dirty="0" smtClean="0"/>
              <a:t>it</a:t>
            </a:r>
            <a:endParaRPr lang="en-US" dirty="0"/>
          </a:p>
          <a:p>
            <a:pPr lvl="1"/>
            <a:r>
              <a:rPr lang="en-US" dirty="0"/>
              <a:t>None of the above</a:t>
            </a:r>
          </a:p>
          <a:p>
            <a:pPr lvl="1"/>
            <a:r>
              <a:rPr lang="en-US" dirty="0"/>
              <a:t>All of the above</a:t>
            </a:r>
          </a:p>
          <a:p>
            <a:pPr marL="0" indent="0">
              <a:buNone/>
            </a:pPr>
            <a:r>
              <a:rPr lang="en-US" dirty="0" smtClean="0"/>
              <a:t>			</a:t>
            </a:r>
            <a:endParaRPr lang="en-US" dirty="0" smtClean="0">
              <a:solidFill>
                <a:srgbClr val="FF0000"/>
              </a:solidFill>
            </a:endParaRPr>
          </a:p>
          <a:p>
            <a:pPr marL="0" indent="0">
              <a:buNone/>
            </a:pPr>
            <a:r>
              <a:rPr lang="en-US" dirty="0" smtClean="0"/>
              <a:t>Q2. Lifelong </a:t>
            </a:r>
            <a:r>
              <a:rPr lang="en-US" dirty="0"/>
              <a:t>learners are those who are: (1) better prepared to plan their own learning, (2) able to assess and monitor their own learning, and (3) able to independently find and use technical information</a:t>
            </a:r>
          </a:p>
          <a:p>
            <a:pPr marL="0" indent="0">
              <a:buNone/>
            </a:pPr>
            <a:r>
              <a:rPr lang="en-US" dirty="0" smtClean="0"/>
              <a:t>	Do </a:t>
            </a:r>
            <a:r>
              <a:rPr lang="en-US" dirty="0"/>
              <a:t>you think that a textbook free class like this one has helped you to become a lifelong learner? </a:t>
            </a:r>
          </a:p>
          <a:p>
            <a:pPr marL="0" lvl="0" indent="0">
              <a:buNone/>
            </a:pPr>
            <a:r>
              <a:rPr lang="en-US" dirty="0" smtClean="0"/>
              <a:t>	1. Strongly </a:t>
            </a:r>
            <a:r>
              <a:rPr lang="en-US" dirty="0"/>
              <a:t>agree 2. Agree  3.  Disagree 4 Strongly disagree.</a:t>
            </a:r>
          </a:p>
          <a:p>
            <a:pPr marL="0" indent="0">
              <a:buNone/>
            </a:pPr>
            <a:r>
              <a:rPr lang="en-US" dirty="0" smtClean="0"/>
              <a:t>	</a:t>
            </a:r>
            <a:endParaRPr lang="en-US" dirty="0" smtClean="0">
              <a:solidFill>
                <a:srgbClr val="FF0000"/>
              </a:solidFill>
            </a:endParaRPr>
          </a:p>
          <a:p>
            <a:pPr marL="0" indent="0">
              <a:buNone/>
            </a:pPr>
            <a:r>
              <a:rPr lang="en-US" dirty="0" smtClean="0"/>
              <a:t>Q3. </a:t>
            </a:r>
            <a:endParaRPr lang="en-US" dirty="0"/>
          </a:p>
          <a:p>
            <a:pPr marL="0" indent="0">
              <a:buNone/>
            </a:pPr>
            <a:r>
              <a:rPr lang="en-US" dirty="0" smtClean="0"/>
              <a:t>The </a:t>
            </a:r>
            <a:r>
              <a:rPr lang="en-US" dirty="0"/>
              <a:t>best material for a class is: </a:t>
            </a:r>
          </a:p>
          <a:p>
            <a:pPr marL="971550" lvl="1" indent="-514350">
              <a:buAutoNum type="arabicPeriod"/>
            </a:pPr>
            <a:r>
              <a:rPr lang="en-US" dirty="0" smtClean="0"/>
              <a:t>A </a:t>
            </a:r>
            <a:r>
              <a:rPr lang="en-US" dirty="0"/>
              <a:t>single </a:t>
            </a:r>
            <a:r>
              <a:rPr lang="en-US" dirty="0" smtClean="0"/>
              <a:t>textbook </a:t>
            </a:r>
            <a:endParaRPr lang="en-US" dirty="0"/>
          </a:p>
          <a:p>
            <a:pPr marL="971550" lvl="1" indent="-514350">
              <a:buAutoNum type="arabicPeriod"/>
            </a:pPr>
            <a:r>
              <a:rPr lang="en-US" dirty="0" smtClean="0"/>
              <a:t>Multiple Textbooks</a:t>
            </a:r>
          </a:p>
          <a:p>
            <a:pPr marL="971550" lvl="1" indent="-514350">
              <a:buAutoNum type="arabicPeriod"/>
            </a:pPr>
            <a:r>
              <a:rPr lang="en-US" dirty="0" smtClean="0"/>
              <a:t>Scientific papers</a:t>
            </a:r>
          </a:p>
          <a:p>
            <a:pPr marL="971550" lvl="1" indent="-514350">
              <a:buAutoNum type="arabicPeriod"/>
            </a:pPr>
            <a:r>
              <a:rPr lang="en-US" dirty="0" smtClean="0"/>
              <a:t>Vendors Literature</a:t>
            </a:r>
          </a:p>
          <a:p>
            <a:pPr marL="971550" lvl="1" indent="-514350">
              <a:buAutoNum type="arabicPeriod"/>
            </a:pPr>
            <a:r>
              <a:rPr lang="en-US" dirty="0" smtClean="0"/>
              <a:t>1+3+4</a:t>
            </a:r>
          </a:p>
          <a:p>
            <a:pPr marL="971550" lvl="1" indent="-514350">
              <a:buAutoNum type="arabicPeriod"/>
            </a:pPr>
            <a:r>
              <a:rPr lang="en-US" dirty="0" smtClean="0"/>
              <a:t>2+3+4</a:t>
            </a:r>
          </a:p>
          <a:p>
            <a:pPr marL="971550" lvl="1" indent="-514350">
              <a:buAutoNum type="arabicPeriod"/>
            </a:pPr>
            <a:r>
              <a:rPr lang="en-US" dirty="0" smtClean="0"/>
              <a:t>3+4</a:t>
            </a:r>
          </a:p>
        </p:txBody>
      </p:sp>
      <p:sp>
        <p:nvSpPr>
          <p:cNvPr id="4" name="TextBox 3"/>
          <p:cNvSpPr txBox="1"/>
          <p:nvPr/>
        </p:nvSpPr>
        <p:spPr>
          <a:xfrm>
            <a:off x="533400" y="609600"/>
            <a:ext cx="8305800" cy="1200329"/>
          </a:xfrm>
          <a:prstGeom prst="rect">
            <a:avLst/>
          </a:prstGeom>
          <a:noFill/>
          <a:ln>
            <a:solidFill>
              <a:srgbClr val="FF0000"/>
            </a:solidFill>
          </a:ln>
        </p:spPr>
        <p:txBody>
          <a:bodyPr wrap="square" rtlCol="0">
            <a:spAutoFit/>
          </a:bodyPr>
          <a:lstStyle/>
          <a:p>
            <a:r>
              <a:rPr lang="en-US" dirty="0">
                <a:solidFill>
                  <a:srgbClr val="FFC000"/>
                </a:solidFill>
              </a:rPr>
              <a:t>Long term students' evaluations.  </a:t>
            </a:r>
            <a:r>
              <a:rPr lang="en-US" dirty="0"/>
              <a:t>There are no indications, in the students’ comments, that the lack of a textbook is a major hurdle in this </a:t>
            </a:r>
            <a:r>
              <a:rPr lang="en-US" dirty="0" err="1"/>
              <a:t>Bioseparations</a:t>
            </a:r>
            <a:r>
              <a:rPr lang="en-US" dirty="0"/>
              <a:t> class. There are, however, some indications that some students feel “fragile” without a textbook. </a:t>
            </a:r>
            <a:endParaRPr lang="en-US" dirty="0" smtClean="0"/>
          </a:p>
          <a:p>
            <a:r>
              <a:rPr lang="en-US" dirty="0" smtClean="0">
                <a:solidFill>
                  <a:srgbClr val="FFC000"/>
                </a:solidFill>
              </a:rPr>
              <a:t>Survey to Alumni last 20 years</a:t>
            </a:r>
            <a:r>
              <a:rPr lang="en-US" dirty="0" smtClean="0"/>
              <a:t>:  Shortly</a:t>
            </a:r>
            <a:endParaRPr lang="en-US" dirty="0"/>
          </a:p>
        </p:txBody>
      </p:sp>
    </p:spTree>
    <p:extLst>
      <p:ext uri="{BB962C8B-B14F-4D97-AF65-F5344CB8AC3E}">
        <p14:creationId xmlns:p14="http://schemas.microsoft.com/office/powerpoint/2010/main" val="13311022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3023905"/>
              </p:ext>
            </p:extLst>
          </p:nvPr>
        </p:nvGraphicFramePr>
        <p:xfrm>
          <a:off x="381000" y="457200"/>
          <a:ext cx="3429000" cy="213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3138901178"/>
              </p:ext>
            </p:extLst>
          </p:nvPr>
        </p:nvGraphicFramePr>
        <p:xfrm>
          <a:off x="304800" y="2971800"/>
          <a:ext cx="3657600" cy="18364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3626813005"/>
              </p:ext>
            </p:extLst>
          </p:nvPr>
        </p:nvGraphicFramePr>
        <p:xfrm>
          <a:off x="4876800" y="304800"/>
          <a:ext cx="3657600" cy="18364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p:cNvGraphicFramePr>
          <p:nvPr>
            <p:extLst>
              <p:ext uri="{D42A27DB-BD31-4B8C-83A1-F6EECF244321}">
                <p14:modId xmlns:p14="http://schemas.microsoft.com/office/powerpoint/2010/main" val="1865391271"/>
              </p:ext>
            </p:extLst>
          </p:nvPr>
        </p:nvGraphicFramePr>
        <p:xfrm>
          <a:off x="5029200" y="2667000"/>
          <a:ext cx="3657600" cy="1836420"/>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Box 7"/>
          <p:cNvSpPr txBox="1"/>
          <p:nvPr/>
        </p:nvSpPr>
        <p:spPr>
          <a:xfrm>
            <a:off x="1600200" y="5029200"/>
            <a:ext cx="4724400" cy="646331"/>
          </a:xfrm>
          <a:prstGeom prst="rect">
            <a:avLst/>
          </a:prstGeom>
          <a:noFill/>
        </p:spPr>
        <p:txBody>
          <a:bodyPr wrap="square" rtlCol="0">
            <a:spAutoFit/>
          </a:bodyPr>
          <a:lstStyle/>
          <a:p>
            <a:r>
              <a:rPr lang="en-US" dirty="0" smtClean="0"/>
              <a:t>Question 2:  </a:t>
            </a:r>
            <a:r>
              <a:rPr lang="en-US" dirty="0" err="1" smtClean="0"/>
              <a:t>Biorectors</a:t>
            </a:r>
            <a:r>
              <a:rPr lang="en-US" dirty="0" smtClean="0"/>
              <a:t>: 2.75 (0.45 SD)</a:t>
            </a:r>
          </a:p>
          <a:p>
            <a:r>
              <a:rPr lang="en-US" dirty="0"/>
              <a:t>	</a:t>
            </a:r>
            <a:r>
              <a:rPr lang="en-US" dirty="0" err="1" smtClean="0"/>
              <a:t>Bioseparations</a:t>
            </a:r>
            <a:r>
              <a:rPr lang="en-US" dirty="0" smtClean="0"/>
              <a:t>: 2.85 (0.38)</a:t>
            </a:r>
            <a:endParaRPr lang="en-US" dirty="0"/>
          </a:p>
        </p:txBody>
      </p:sp>
      <p:sp>
        <p:nvSpPr>
          <p:cNvPr id="2" name="TextBox 1"/>
          <p:cNvSpPr txBox="1"/>
          <p:nvPr/>
        </p:nvSpPr>
        <p:spPr>
          <a:xfrm>
            <a:off x="5791200" y="5029200"/>
            <a:ext cx="3048000" cy="923330"/>
          </a:xfrm>
          <a:prstGeom prst="rect">
            <a:avLst/>
          </a:prstGeom>
          <a:noFill/>
        </p:spPr>
        <p:txBody>
          <a:bodyPr wrap="square" rtlCol="0">
            <a:spAutoFit/>
          </a:bodyPr>
          <a:lstStyle/>
          <a:p>
            <a:r>
              <a:rPr lang="en-US" dirty="0" smtClean="0"/>
              <a:t>Q3.  Nobody selected a single textbook as the best delivery system!</a:t>
            </a:r>
          </a:p>
        </p:txBody>
      </p:sp>
    </p:spTree>
    <p:extLst>
      <p:ext uri="{BB962C8B-B14F-4D97-AF65-F5344CB8AC3E}">
        <p14:creationId xmlns:p14="http://schemas.microsoft.com/office/powerpoint/2010/main" val="302108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Questions</a:t>
            </a:r>
            <a:endParaRPr lang="en-US" b="1" dirty="0">
              <a:solidFill>
                <a:srgbClr val="FFC000"/>
              </a:solidFill>
            </a:endParaRPr>
          </a:p>
        </p:txBody>
      </p:sp>
      <p:sp>
        <p:nvSpPr>
          <p:cNvPr id="3" name="Content Placeholder 2"/>
          <p:cNvSpPr>
            <a:spLocks noGrp="1"/>
          </p:cNvSpPr>
          <p:nvPr>
            <p:ph idx="1"/>
          </p:nvPr>
        </p:nvSpPr>
        <p:spPr/>
        <p:txBody>
          <a:bodyPr>
            <a:normAutofit fontScale="92500" lnSpcReduction="20000"/>
          </a:bodyPr>
          <a:lstStyle/>
          <a:p>
            <a:r>
              <a:rPr lang="en-US" dirty="0"/>
              <a:t>Do they know how to read a primary source</a:t>
            </a:r>
            <a:r>
              <a:rPr lang="en-US" dirty="0" smtClean="0"/>
              <a:t>?</a:t>
            </a:r>
          </a:p>
          <a:p>
            <a:pPr lvl="1"/>
            <a:r>
              <a:rPr lang="en-US" dirty="0" smtClean="0"/>
              <a:t>Population affected: current students</a:t>
            </a:r>
            <a:endParaRPr lang="en-US" dirty="0"/>
          </a:p>
          <a:p>
            <a:r>
              <a:rPr lang="en-US" dirty="0" smtClean="0"/>
              <a:t>What are the epistemological beliefs of our students?</a:t>
            </a:r>
          </a:p>
          <a:p>
            <a:pPr lvl="1"/>
            <a:r>
              <a:rPr lang="en-US" dirty="0" smtClean="0"/>
              <a:t>Population affected: current and former students.</a:t>
            </a:r>
          </a:p>
          <a:p>
            <a:r>
              <a:rPr lang="en-US" dirty="0" smtClean="0"/>
              <a:t>How do their epistemological beliefs correlate with the ability to become life long learners?</a:t>
            </a:r>
          </a:p>
          <a:p>
            <a:pPr lvl="1"/>
            <a:r>
              <a:rPr lang="en-US" dirty="0" smtClean="0"/>
              <a:t>Population affected: current and former students</a:t>
            </a:r>
          </a:p>
          <a:p>
            <a:r>
              <a:rPr lang="en-US" dirty="0" smtClean="0"/>
              <a:t>Are textbooks a hurdle for the students’ development into sophisticated thinkers? </a:t>
            </a:r>
          </a:p>
          <a:p>
            <a:pPr lvl="1"/>
            <a:r>
              <a:rPr lang="en-US" dirty="0" smtClean="0"/>
              <a:t>Population affected: current and former students</a:t>
            </a:r>
            <a:endParaRPr lang="en-US" dirty="0"/>
          </a:p>
        </p:txBody>
      </p:sp>
    </p:spTree>
    <p:extLst>
      <p:ext uri="{BB962C8B-B14F-4D97-AF65-F5344CB8AC3E}">
        <p14:creationId xmlns:p14="http://schemas.microsoft.com/office/powerpoint/2010/main" val="36824270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Autofit/>
          </a:bodyPr>
          <a:lstStyle/>
          <a:p>
            <a:pPr algn="l"/>
            <a:r>
              <a:rPr lang="en-US" sz="2800" b="1" dirty="0" smtClean="0">
                <a:solidFill>
                  <a:srgbClr val="FFC000"/>
                </a:solidFill>
              </a:rPr>
              <a:t>C.R.E.A.T.E. steps  (Hoskins et al., 2011) (or how to teach how to read a paper). About using primary sources to transition from naïve to sophisticated beliefs. </a:t>
            </a:r>
            <a:endParaRPr lang="en-US" sz="2800" b="1" dirty="0">
              <a:solidFill>
                <a:srgbClr val="FFC000"/>
              </a:solidFill>
            </a:endParaRPr>
          </a:p>
        </p:txBody>
      </p:sp>
      <p:sp>
        <p:nvSpPr>
          <p:cNvPr id="3" name="Content Placeholder 2"/>
          <p:cNvSpPr>
            <a:spLocks noGrp="1"/>
          </p:cNvSpPr>
          <p:nvPr>
            <p:ph idx="1"/>
          </p:nvPr>
        </p:nvSpPr>
        <p:spPr>
          <a:xfrm>
            <a:off x="457200" y="2057400"/>
            <a:ext cx="8229600" cy="4525963"/>
          </a:xfrm>
        </p:spPr>
        <p:txBody>
          <a:bodyPr>
            <a:normAutofit fontScale="55000" lnSpcReduction="20000"/>
          </a:bodyPr>
          <a:lstStyle/>
          <a:p>
            <a:r>
              <a:rPr lang="en-US" b="1" dirty="0" smtClean="0"/>
              <a:t>Consider.  </a:t>
            </a:r>
            <a:r>
              <a:rPr lang="en-US" dirty="0"/>
              <a:t>Concept map paper introduction, note topics for review, define new issue(s) to </a:t>
            </a:r>
            <a:r>
              <a:rPr lang="en-US" dirty="0" smtClean="0"/>
              <a:t>be addressed</a:t>
            </a:r>
            <a:r>
              <a:rPr lang="en-US" dirty="0"/>
              <a:t>, begin defining relevant variables and determining their relationships.</a:t>
            </a:r>
          </a:p>
          <a:p>
            <a:r>
              <a:rPr lang="en-US" b="1" dirty="0" smtClean="0"/>
              <a:t>Read. </a:t>
            </a:r>
            <a:r>
              <a:rPr lang="en-US" dirty="0" smtClean="0"/>
              <a:t> </a:t>
            </a:r>
            <a:r>
              <a:rPr lang="en-US" dirty="0"/>
              <a:t>Define unfamiliar words, annotate figures, create visual depictions (sketch “cartoons”) </a:t>
            </a:r>
            <a:r>
              <a:rPr lang="en-US" dirty="0" smtClean="0"/>
              <a:t>of  the </a:t>
            </a:r>
            <a:r>
              <a:rPr lang="en-US" dirty="0"/>
              <a:t>individual </a:t>
            </a:r>
            <a:r>
              <a:rPr lang="en-US" dirty="0" smtClean="0"/>
              <a:t> sub studies </a:t>
            </a:r>
            <a:r>
              <a:rPr lang="en-US" dirty="0"/>
              <a:t>that underlie each figure or table. Transform data presented </a:t>
            </a:r>
            <a:r>
              <a:rPr lang="en-US" dirty="0" smtClean="0"/>
              <a:t>in tables </a:t>
            </a:r>
            <a:r>
              <a:rPr lang="en-US" dirty="0"/>
              <a:t>into a different format (graph or chart).</a:t>
            </a:r>
          </a:p>
          <a:p>
            <a:r>
              <a:rPr lang="en-US" b="1" dirty="0"/>
              <a:t>Elucidate</a:t>
            </a:r>
            <a:r>
              <a:rPr lang="en-US" dirty="0"/>
              <a:t> </a:t>
            </a:r>
            <a:r>
              <a:rPr lang="en-US" dirty="0" smtClean="0"/>
              <a:t>hypotheses.  </a:t>
            </a:r>
            <a:r>
              <a:rPr lang="en-US" dirty="0"/>
              <a:t>For each figure, define the hypothesis being tested or question being addressed by the </a:t>
            </a:r>
            <a:r>
              <a:rPr lang="en-US" dirty="0" smtClean="0"/>
              <a:t>work that </a:t>
            </a:r>
            <a:r>
              <a:rPr lang="en-US" dirty="0"/>
              <a:t>generated the data illustrated. Rewrite the title of each figure in your own words.</a:t>
            </a:r>
          </a:p>
          <a:p>
            <a:r>
              <a:rPr lang="en-US" b="1" dirty="0"/>
              <a:t>Analyze </a:t>
            </a:r>
            <a:r>
              <a:rPr lang="en-US" dirty="0"/>
              <a:t>and interpret the </a:t>
            </a:r>
            <a:r>
              <a:rPr lang="en-US" dirty="0" smtClean="0"/>
              <a:t>data.  </a:t>
            </a:r>
            <a:r>
              <a:rPr lang="en-US" dirty="0"/>
              <a:t>Using the hypotheses, questions, cartoons, diagrams, and charts and/or graphs, </a:t>
            </a:r>
            <a:r>
              <a:rPr lang="en-US" dirty="0" smtClean="0"/>
              <a:t>determine  what </a:t>
            </a:r>
            <a:r>
              <a:rPr lang="en-US" dirty="0"/>
              <a:t>the data mean. Fill in a data analysis template for each figure to track the logic </a:t>
            </a:r>
            <a:r>
              <a:rPr lang="en-US" dirty="0" smtClean="0"/>
              <a:t>of each </a:t>
            </a:r>
            <a:r>
              <a:rPr lang="en-US" dirty="0"/>
              <a:t>experiment and prepare for class discussion. After all figures and tables have </a:t>
            </a:r>
            <a:r>
              <a:rPr lang="en-US" dirty="0" smtClean="0"/>
              <a:t>been analyzed</a:t>
            </a:r>
            <a:r>
              <a:rPr lang="en-US" dirty="0"/>
              <a:t>, create a concept map for the paper, using each illustration as a map node </a:t>
            </a:r>
            <a:r>
              <a:rPr lang="en-US" dirty="0" smtClean="0"/>
              <a:t>to reveal </a:t>
            </a:r>
            <a:r>
              <a:rPr lang="en-US" dirty="0"/>
              <a:t>the logic of the study design.</a:t>
            </a:r>
          </a:p>
          <a:p>
            <a:r>
              <a:rPr lang="en-US" b="1" dirty="0"/>
              <a:t>Think </a:t>
            </a:r>
            <a:r>
              <a:rPr lang="en-US" dirty="0"/>
              <a:t>of the next </a:t>
            </a:r>
            <a:r>
              <a:rPr lang="en-US" b="1" dirty="0" smtClean="0"/>
              <a:t>Experiment . </a:t>
            </a:r>
            <a:r>
              <a:rPr lang="en-US" dirty="0" smtClean="0"/>
              <a:t>“</a:t>
            </a:r>
            <a:r>
              <a:rPr lang="en-US" dirty="0"/>
              <a:t>If I had carried out the studies described in this paper, how would I follow up</a:t>
            </a:r>
            <a:r>
              <a:rPr lang="en-US" dirty="0" smtClean="0"/>
              <a:t>?” Design </a:t>
            </a:r>
            <a:r>
              <a:rPr lang="en-US" dirty="0"/>
              <a:t>two distinct studies, and cartoon one on a transparency for in-class </a:t>
            </a:r>
            <a:r>
              <a:rPr lang="en-US" dirty="0" smtClean="0"/>
              <a:t>discussion .</a:t>
            </a:r>
            <a:endParaRPr lang="en-US" dirty="0"/>
          </a:p>
        </p:txBody>
      </p:sp>
    </p:spTree>
    <p:extLst>
      <p:ext uri="{BB962C8B-B14F-4D97-AF65-F5344CB8AC3E}">
        <p14:creationId xmlns:p14="http://schemas.microsoft.com/office/powerpoint/2010/main" val="32724676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6061"/>
            <a:ext cx="8229600" cy="639762"/>
          </a:xfrm>
        </p:spPr>
        <p:txBody>
          <a:bodyPr>
            <a:normAutofit fontScale="90000"/>
          </a:bodyPr>
          <a:lstStyle/>
          <a:p>
            <a:r>
              <a:rPr lang="en-US" sz="2200" b="1" dirty="0" smtClean="0">
                <a:solidFill>
                  <a:srgbClr val="FFC000"/>
                </a:solidFill>
              </a:rPr>
              <a:t>New Survey  (linking  epistemological beliefs, life long learning and textbook free classes.)   </a:t>
            </a:r>
            <a:r>
              <a:rPr lang="en-US" sz="2200" dirty="0" smtClean="0"/>
              <a:t>All </a:t>
            </a:r>
            <a:r>
              <a:rPr lang="en-US" sz="2200" dirty="0"/>
              <a:t>questions given below are rated on a SD – SA scale of five choices. Those that would be reverse scored are marked with an (R). </a:t>
            </a:r>
            <a:r>
              <a:rPr lang="en-US" dirty="0"/>
              <a:t/>
            </a:r>
            <a:br>
              <a:rPr lang="en-US" dirty="0"/>
            </a:br>
            <a:endParaRPr lang="en-US" dirty="0"/>
          </a:p>
        </p:txBody>
      </p:sp>
      <p:sp>
        <p:nvSpPr>
          <p:cNvPr id="3" name="Content Placeholder 2"/>
          <p:cNvSpPr>
            <a:spLocks noGrp="1"/>
          </p:cNvSpPr>
          <p:nvPr>
            <p:ph idx="1"/>
          </p:nvPr>
        </p:nvSpPr>
        <p:spPr>
          <a:xfrm>
            <a:off x="152401" y="1255823"/>
            <a:ext cx="4117768" cy="5144978"/>
          </a:xfrm>
          <a:ln w="38100">
            <a:solidFill>
              <a:srgbClr val="FF0000"/>
            </a:solidFill>
          </a:ln>
        </p:spPr>
        <p:txBody>
          <a:bodyPr>
            <a:normAutofit/>
          </a:bodyPr>
          <a:lstStyle/>
          <a:p>
            <a:pPr marL="0" indent="0">
              <a:buNone/>
            </a:pPr>
            <a:r>
              <a:rPr lang="en-US" sz="1200" b="1" dirty="0" err="1" smtClean="0"/>
              <a:t>Epistemologic</a:t>
            </a:r>
            <a:r>
              <a:rPr lang="en-US" sz="1200" b="1" dirty="0" smtClean="0"/>
              <a:t>  </a:t>
            </a:r>
            <a:r>
              <a:rPr lang="en-US" sz="1200" b="1" dirty="0"/>
              <a:t>Beliefs:</a:t>
            </a:r>
          </a:p>
          <a:p>
            <a:pPr marL="514350" lvl="0" indent="-514350">
              <a:buAutoNum type="arabicPeriod"/>
            </a:pPr>
            <a:r>
              <a:rPr lang="en-US" sz="1200" dirty="0" smtClean="0"/>
              <a:t>If </a:t>
            </a:r>
            <a:r>
              <a:rPr lang="en-US" sz="1200" dirty="0"/>
              <a:t>two people are arguing about something, at least one of them must be wrong. (</a:t>
            </a:r>
            <a:r>
              <a:rPr lang="en-US" sz="1200" dirty="0" smtClean="0"/>
              <a:t>R)</a:t>
            </a:r>
          </a:p>
          <a:p>
            <a:pPr marL="514350" lvl="0" indent="-514350">
              <a:buAutoNum type="arabicPeriod"/>
            </a:pPr>
            <a:r>
              <a:rPr lang="en-US" sz="1200" dirty="0" smtClean="0"/>
              <a:t>Most </a:t>
            </a:r>
            <a:r>
              <a:rPr lang="en-US" sz="1200" dirty="0"/>
              <a:t>things worth knowing are easy to understand. (</a:t>
            </a:r>
            <a:r>
              <a:rPr lang="en-US" sz="1200" dirty="0" smtClean="0"/>
              <a:t>R)</a:t>
            </a:r>
          </a:p>
          <a:p>
            <a:pPr marL="514350" lvl="0" indent="-514350">
              <a:buAutoNum type="arabicPeriod"/>
            </a:pPr>
            <a:r>
              <a:rPr lang="en-US" sz="1200" dirty="0" smtClean="0"/>
              <a:t>Really </a:t>
            </a:r>
            <a:r>
              <a:rPr lang="en-US" sz="1200" dirty="0"/>
              <a:t>smart students don’t have to work as hard to do well in school. (</a:t>
            </a:r>
            <a:r>
              <a:rPr lang="en-US" sz="1200" dirty="0" smtClean="0"/>
              <a:t>R)</a:t>
            </a:r>
          </a:p>
          <a:p>
            <a:pPr marL="514350" lvl="0" indent="-514350">
              <a:buAutoNum type="arabicPeriod"/>
            </a:pPr>
            <a:r>
              <a:rPr lang="en-US" sz="1200" dirty="0" smtClean="0"/>
              <a:t>How </a:t>
            </a:r>
            <a:r>
              <a:rPr lang="en-US" sz="1200" dirty="0"/>
              <a:t>well you do in school depends on how smart you are. (</a:t>
            </a:r>
            <a:r>
              <a:rPr lang="en-US" sz="1200" dirty="0" smtClean="0"/>
              <a:t>R)</a:t>
            </a:r>
          </a:p>
          <a:p>
            <a:pPr marL="514350" lvl="0" indent="-514350">
              <a:buAutoNum type="arabicPeriod"/>
            </a:pPr>
            <a:r>
              <a:rPr lang="en-US" sz="1200" dirty="0" smtClean="0"/>
              <a:t>No </a:t>
            </a:r>
            <a:r>
              <a:rPr lang="en-US" sz="1200" dirty="0"/>
              <a:t>matter who you are, you can significantly change your intelligence </a:t>
            </a:r>
            <a:r>
              <a:rPr lang="en-US" sz="1200" dirty="0" smtClean="0"/>
              <a:t>level.</a:t>
            </a:r>
          </a:p>
          <a:p>
            <a:pPr marL="514350" lvl="0" indent="-514350">
              <a:buAutoNum type="arabicPeriod"/>
            </a:pPr>
            <a:r>
              <a:rPr lang="en-US" sz="1200" dirty="0" smtClean="0"/>
              <a:t>You </a:t>
            </a:r>
            <a:r>
              <a:rPr lang="en-US" sz="1200" dirty="0"/>
              <a:t>can change even your basic intelligence level considerably. </a:t>
            </a:r>
            <a:endParaRPr lang="en-US" sz="1200" dirty="0" smtClean="0"/>
          </a:p>
          <a:p>
            <a:pPr marL="514350" lvl="0" indent="-514350">
              <a:buAutoNum type="arabicPeriod"/>
            </a:pPr>
            <a:r>
              <a:rPr lang="en-US" sz="1200" dirty="0" smtClean="0"/>
              <a:t>To </a:t>
            </a:r>
            <a:r>
              <a:rPr lang="en-US" sz="1200" dirty="0"/>
              <a:t>do academic research, you need to have had straight A’s as a student. (</a:t>
            </a:r>
            <a:r>
              <a:rPr lang="en-US" sz="1200" dirty="0" smtClean="0"/>
              <a:t>R)</a:t>
            </a:r>
          </a:p>
          <a:p>
            <a:pPr marL="514350" lvl="0" indent="-514350">
              <a:buAutoNum type="arabicPeriod"/>
            </a:pPr>
            <a:r>
              <a:rPr lang="en-US" sz="1200" dirty="0" smtClean="0"/>
              <a:t>There </a:t>
            </a:r>
            <a:r>
              <a:rPr lang="en-US" sz="1200" dirty="0"/>
              <a:t>is more than one right answer to any given problem</a:t>
            </a:r>
            <a:r>
              <a:rPr lang="en-US" sz="1200" dirty="0" smtClean="0"/>
              <a:t>. </a:t>
            </a:r>
          </a:p>
          <a:p>
            <a:pPr marL="514350" lvl="0" indent="-514350">
              <a:buAutoNum type="arabicPeriod"/>
            </a:pPr>
            <a:r>
              <a:rPr lang="en-US" sz="1200" dirty="0" smtClean="0"/>
              <a:t>Results </a:t>
            </a:r>
            <a:r>
              <a:rPr lang="en-US" sz="1200" dirty="0"/>
              <a:t>that do not reflect established theories are most likely incorrect. (</a:t>
            </a:r>
            <a:r>
              <a:rPr lang="en-US" sz="1200" dirty="0" smtClean="0"/>
              <a:t>R)</a:t>
            </a:r>
          </a:p>
          <a:p>
            <a:pPr marL="514350" lvl="0" indent="-514350">
              <a:buAutoNum type="arabicPeriod"/>
            </a:pPr>
            <a:r>
              <a:rPr lang="en-US" sz="1200" dirty="0" smtClean="0"/>
              <a:t>Data </a:t>
            </a:r>
            <a:r>
              <a:rPr lang="en-US" sz="1200" dirty="0"/>
              <a:t>from a given experiment can only lead to one conclusion. (</a:t>
            </a:r>
            <a:r>
              <a:rPr lang="en-US" sz="1200" dirty="0" smtClean="0"/>
              <a:t>R)</a:t>
            </a:r>
          </a:p>
          <a:p>
            <a:pPr marL="514350" lvl="0" indent="-514350">
              <a:buAutoNum type="arabicPeriod"/>
            </a:pPr>
            <a:r>
              <a:rPr lang="en-US" sz="1200" dirty="0" smtClean="0"/>
              <a:t>Because </a:t>
            </a:r>
            <a:r>
              <a:rPr lang="en-US" sz="1200" dirty="0"/>
              <a:t>all scientific papers are reviewed by other scientists before they are published, the information in the papers must be accurate. (</a:t>
            </a:r>
            <a:r>
              <a:rPr lang="en-US" sz="1200" dirty="0" smtClean="0"/>
              <a:t>R)</a:t>
            </a:r>
          </a:p>
          <a:p>
            <a:pPr marL="514350" lvl="0" indent="-514350">
              <a:buAutoNum type="arabicPeriod"/>
            </a:pPr>
            <a:r>
              <a:rPr lang="en-US" sz="1200" dirty="0" smtClean="0"/>
              <a:t>Theories </a:t>
            </a:r>
            <a:r>
              <a:rPr lang="en-US" sz="1200" dirty="0"/>
              <a:t>and facts can change with time and new information. </a:t>
            </a:r>
          </a:p>
        </p:txBody>
      </p:sp>
      <p:sp>
        <p:nvSpPr>
          <p:cNvPr id="4" name="TextBox 3"/>
          <p:cNvSpPr txBox="1"/>
          <p:nvPr/>
        </p:nvSpPr>
        <p:spPr>
          <a:xfrm>
            <a:off x="4495800" y="1473821"/>
            <a:ext cx="4416631" cy="4708981"/>
          </a:xfrm>
          <a:prstGeom prst="rect">
            <a:avLst/>
          </a:prstGeom>
          <a:noFill/>
          <a:ln w="38100">
            <a:solidFill>
              <a:srgbClr val="FF0000"/>
            </a:solidFill>
          </a:ln>
        </p:spPr>
        <p:txBody>
          <a:bodyPr wrap="square" rtlCol="0">
            <a:spAutoFit/>
          </a:bodyPr>
          <a:lstStyle/>
          <a:p>
            <a:r>
              <a:rPr lang="en-US" sz="1200" b="1" dirty="0"/>
              <a:t>Primary Source Beliefs:</a:t>
            </a:r>
          </a:p>
          <a:p>
            <a:pPr marL="228600" lvl="0" indent="-228600">
              <a:buAutoNum type="arabicPeriod"/>
            </a:pPr>
            <a:r>
              <a:rPr lang="en-US" sz="1200" dirty="0" smtClean="0"/>
              <a:t>Scientific </a:t>
            </a:r>
            <a:r>
              <a:rPr lang="en-US" sz="1200" dirty="0"/>
              <a:t>literature is difficult to interpret. (R</a:t>
            </a:r>
            <a:r>
              <a:rPr lang="en-US" sz="1200" dirty="0" smtClean="0"/>
              <a:t>) </a:t>
            </a:r>
          </a:p>
          <a:p>
            <a:pPr marL="228600" lvl="0" indent="-228600">
              <a:buAutoNum type="arabicPeriod"/>
            </a:pPr>
            <a:r>
              <a:rPr lang="en-US" sz="1200" dirty="0" smtClean="0"/>
              <a:t>I </a:t>
            </a:r>
            <a:r>
              <a:rPr lang="en-US" sz="1200" dirty="0"/>
              <a:t>am confident in my ability to critically review scientific literature</a:t>
            </a:r>
            <a:r>
              <a:rPr lang="en-US" sz="1200" dirty="0" smtClean="0"/>
              <a:t>. </a:t>
            </a:r>
          </a:p>
          <a:p>
            <a:pPr marL="228600" lvl="0" indent="-228600">
              <a:buAutoNum type="arabicPeriod"/>
            </a:pPr>
            <a:r>
              <a:rPr lang="en-US" sz="1200" dirty="0" smtClean="0"/>
              <a:t>I </a:t>
            </a:r>
            <a:r>
              <a:rPr lang="en-US" sz="1200" dirty="0"/>
              <a:t>am confident that I can defend my ideas about experiments. </a:t>
            </a:r>
            <a:endParaRPr lang="en-US" sz="1200" dirty="0" smtClean="0"/>
          </a:p>
          <a:p>
            <a:pPr marL="228600" lvl="0" indent="-228600">
              <a:buAutoNum type="arabicPeriod"/>
            </a:pPr>
            <a:r>
              <a:rPr lang="en-US" sz="1200" dirty="0" smtClean="0"/>
              <a:t>If </a:t>
            </a:r>
            <a:r>
              <a:rPr lang="en-US" sz="1200" dirty="0"/>
              <a:t>I am presented data (graphs, tables, charts), I am confident that I can reach conclusions about its meaning</a:t>
            </a:r>
            <a:r>
              <a:rPr lang="en-US" sz="1200" dirty="0" smtClean="0"/>
              <a:t>. </a:t>
            </a:r>
          </a:p>
          <a:p>
            <a:pPr marL="228600" lvl="0" indent="-228600">
              <a:buAutoNum type="arabicPeriod"/>
            </a:pPr>
            <a:r>
              <a:rPr lang="en-US" sz="1200" dirty="0" smtClean="0"/>
              <a:t>It </a:t>
            </a:r>
            <a:r>
              <a:rPr lang="en-US" sz="1200" dirty="0"/>
              <a:t>is easy for me to relate the results of a single experiment to the big picture</a:t>
            </a:r>
            <a:r>
              <a:rPr lang="en-US" sz="1200" dirty="0" smtClean="0"/>
              <a:t>. </a:t>
            </a:r>
          </a:p>
          <a:p>
            <a:pPr marL="228600" lvl="0" indent="-228600">
              <a:buAutoNum type="arabicPeriod"/>
            </a:pPr>
            <a:r>
              <a:rPr lang="en-US" sz="1200" dirty="0" smtClean="0"/>
              <a:t>The </a:t>
            </a:r>
            <a:r>
              <a:rPr lang="en-US" sz="1200" dirty="0"/>
              <a:t>way that you display your data can affect whether or not people believe it</a:t>
            </a:r>
            <a:r>
              <a:rPr lang="en-US" sz="1200" dirty="0" smtClean="0"/>
              <a:t>. </a:t>
            </a:r>
          </a:p>
          <a:p>
            <a:pPr marL="228600" lvl="0" indent="-228600">
              <a:buAutoNum type="arabicPeriod"/>
            </a:pPr>
            <a:r>
              <a:rPr lang="en-US" sz="1200" dirty="0" smtClean="0"/>
              <a:t>When </a:t>
            </a:r>
            <a:r>
              <a:rPr lang="en-US" sz="1200" dirty="0"/>
              <a:t>I read a scientific paper, I carefully read the methods section in order to understand how the data was collected</a:t>
            </a:r>
            <a:r>
              <a:rPr lang="en-US" sz="1200" dirty="0" smtClean="0"/>
              <a:t>. </a:t>
            </a:r>
          </a:p>
          <a:p>
            <a:pPr marL="228600" lvl="0" indent="-228600">
              <a:buAutoNum type="arabicPeriod"/>
            </a:pPr>
            <a:r>
              <a:rPr lang="en-US" sz="1200" dirty="0" smtClean="0"/>
              <a:t>If </a:t>
            </a:r>
            <a:r>
              <a:rPr lang="en-US" sz="1200" dirty="0"/>
              <a:t>I look at data presented in a paper, I can visualize how that data was </a:t>
            </a:r>
            <a:r>
              <a:rPr lang="en-US" sz="1200" dirty="0" smtClean="0"/>
              <a:t>produced.</a:t>
            </a:r>
          </a:p>
          <a:p>
            <a:pPr marL="228600" lvl="0" indent="-228600">
              <a:buAutoNum type="arabicPeriod"/>
            </a:pPr>
            <a:r>
              <a:rPr lang="en-US" sz="1200" dirty="0" smtClean="0"/>
              <a:t>After </a:t>
            </a:r>
            <a:r>
              <a:rPr lang="en-US" sz="1200" dirty="0"/>
              <a:t>I read a paper, I feel that I could explain it to someone else</a:t>
            </a:r>
            <a:r>
              <a:rPr lang="en-US" sz="1200" dirty="0" smtClean="0"/>
              <a:t>. </a:t>
            </a:r>
          </a:p>
          <a:p>
            <a:pPr marL="228600" lvl="0" indent="-228600">
              <a:buAutoNum type="arabicPeriod"/>
            </a:pPr>
            <a:r>
              <a:rPr lang="en-US" sz="1200" dirty="0" smtClean="0"/>
              <a:t>I </a:t>
            </a:r>
            <a:r>
              <a:rPr lang="en-US" sz="1200" dirty="0"/>
              <a:t>accept information produced in peer-evaluated journal articles without challenging it. (R</a:t>
            </a:r>
            <a:r>
              <a:rPr lang="en-US" sz="1200" dirty="0" smtClean="0"/>
              <a:t>) </a:t>
            </a:r>
          </a:p>
          <a:p>
            <a:pPr marL="228600" lvl="0" indent="-228600">
              <a:buAutoNum type="arabicPeriod"/>
            </a:pPr>
            <a:r>
              <a:rPr lang="en-US" sz="1200" dirty="0" smtClean="0"/>
              <a:t>When </a:t>
            </a:r>
            <a:r>
              <a:rPr lang="en-US" sz="1200" dirty="0"/>
              <a:t>reading scientific literature I am primarily concerned with the data and conclusions presented, and less concerned about the experimental methods used to obtain the data. (R</a:t>
            </a:r>
            <a:r>
              <a:rPr lang="en-US" sz="1200" dirty="0" smtClean="0"/>
              <a:t>) </a:t>
            </a:r>
          </a:p>
          <a:p>
            <a:pPr marL="228600" lvl="0" indent="-228600">
              <a:buAutoNum type="arabicPeriod"/>
            </a:pPr>
            <a:r>
              <a:rPr lang="en-US" sz="1200" dirty="0" smtClean="0"/>
              <a:t>A </a:t>
            </a:r>
            <a:r>
              <a:rPr lang="en-US" sz="1200" dirty="0"/>
              <a:t>textbook contains all the necessary information to master a subject area. (R</a:t>
            </a:r>
            <a:r>
              <a:rPr lang="en-US" sz="1200" dirty="0" smtClean="0"/>
              <a:t>) </a:t>
            </a:r>
          </a:p>
          <a:p>
            <a:pPr marL="228600" lvl="0" indent="-228600">
              <a:buAutoNum type="arabicPeriod"/>
            </a:pPr>
            <a:r>
              <a:rPr lang="en-US" sz="1200" dirty="0" smtClean="0"/>
              <a:t>Textbooks </a:t>
            </a:r>
            <a:r>
              <a:rPr lang="en-US" sz="1200" dirty="0"/>
              <a:t>are checked and edited multiple times, so it is unlikely that they contain incorrect knowledge. (R)   </a:t>
            </a:r>
          </a:p>
        </p:txBody>
      </p:sp>
    </p:spTree>
    <p:extLst>
      <p:ext uri="{BB962C8B-B14F-4D97-AF65-F5344CB8AC3E}">
        <p14:creationId xmlns:p14="http://schemas.microsoft.com/office/powerpoint/2010/main" val="2078426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C000"/>
                </a:solidFill>
              </a:rPr>
              <a:t>Background</a:t>
            </a:r>
            <a:endParaRPr lang="en-US" sz="4000" b="1" dirty="0">
              <a:solidFill>
                <a:srgbClr val="FFC000"/>
              </a:solidFill>
            </a:endParaRPr>
          </a:p>
        </p:txBody>
      </p:sp>
      <p:sp>
        <p:nvSpPr>
          <p:cNvPr id="3" name="Content Placeholder 2"/>
          <p:cNvSpPr>
            <a:spLocks noGrp="1"/>
          </p:cNvSpPr>
          <p:nvPr>
            <p:ph idx="1"/>
          </p:nvPr>
        </p:nvSpPr>
        <p:spPr>
          <a:ln>
            <a:solidFill>
              <a:srgbClr val="FF0000"/>
            </a:solidFill>
          </a:ln>
        </p:spPr>
        <p:txBody>
          <a:bodyPr>
            <a:normAutofit fontScale="85000" lnSpcReduction="20000"/>
          </a:bodyPr>
          <a:lstStyle/>
          <a:p>
            <a:r>
              <a:rPr lang="en-US" dirty="0"/>
              <a:t>I have been teaching a </a:t>
            </a:r>
            <a:r>
              <a:rPr lang="en-US" dirty="0" err="1"/>
              <a:t>Bioseparations</a:t>
            </a:r>
            <a:r>
              <a:rPr lang="en-US" dirty="0"/>
              <a:t> course without a textbook for </a:t>
            </a:r>
            <a:r>
              <a:rPr lang="en-US" dirty="0" smtClean="0"/>
              <a:t>10+ years and </a:t>
            </a:r>
            <a:r>
              <a:rPr lang="en-US" dirty="0"/>
              <a:t>a Bioreactors Class for a couple of </a:t>
            </a:r>
            <a:r>
              <a:rPr lang="en-US" dirty="0" smtClean="0"/>
              <a:t>years.</a:t>
            </a:r>
            <a:endParaRPr lang="en-US" dirty="0"/>
          </a:p>
          <a:p>
            <a:r>
              <a:rPr lang="en-US" dirty="0"/>
              <a:t>The material </a:t>
            </a:r>
            <a:r>
              <a:rPr lang="en-US" dirty="0" smtClean="0"/>
              <a:t>has </a:t>
            </a:r>
            <a:r>
              <a:rPr lang="en-US" dirty="0"/>
              <a:t>been given to the students through Blackboard </a:t>
            </a:r>
            <a:endParaRPr lang="en-US" dirty="0" smtClean="0"/>
          </a:p>
          <a:p>
            <a:r>
              <a:rPr lang="en-US" dirty="0" smtClean="0"/>
              <a:t>The material consists of </a:t>
            </a:r>
          </a:p>
          <a:p>
            <a:pPr lvl="1"/>
            <a:r>
              <a:rPr lang="en-US" dirty="0" smtClean="0"/>
              <a:t>(1</a:t>
            </a:r>
            <a:r>
              <a:rPr lang="en-US" dirty="0"/>
              <a:t>) A number of scientific papers and vendors’ material for each of the main core topics, </a:t>
            </a:r>
          </a:p>
          <a:p>
            <a:pPr lvl="1"/>
            <a:r>
              <a:rPr lang="en-US" dirty="0"/>
              <a:t>(2) A series of power point slides that </a:t>
            </a:r>
            <a:r>
              <a:rPr lang="en-US" dirty="0" smtClean="0"/>
              <a:t>I use </a:t>
            </a:r>
            <a:r>
              <a:rPr lang="en-US" dirty="0"/>
              <a:t>to support </a:t>
            </a:r>
            <a:r>
              <a:rPr lang="en-US" dirty="0" smtClean="0"/>
              <a:t>my </a:t>
            </a:r>
            <a:r>
              <a:rPr lang="en-US" dirty="0"/>
              <a:t>lectures (the slides are not used as the main teaching method in this class), </a:t>
            </a:r>
          </a:p>
          <a:p>
            <a:pPr lvl="1"/>
            <a:r>
              <a:rPr lang="en-US" dirty="0" smtClean="0"/>
              <a:t>(</a:t>
            </a:r>
            <a:r>
              <a:rPr lang="en-US" dirty="0"/>
              <a:t>3) Reading </a:t>
            </a:r>
            <a:r>
              <a:rPr lang="en-US" dirty="0" smtClean="0"/>
              <a:t>guidelines</a:t>
            </a:r>
            <a:endParaRPr lang="en-US" dirty="0"/>
          </a:p>
          <a:p>
            <a:endParaRPr lang="en-US" dirty="0"/>
          </a:p>
        </p:txBody>
      </p:sp>
    </p:spTree>
    <p:extLst>
      <p:ext uri="{BB962C8B-B14F-4D97-AF65-F5344CB8AC3E}">
        <p14:creationId xmlns:p14="http://schemas.microsoft.com/office/powerpoint/2010/main" val="3083387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ln w="38100">
            <a:solidFill>
              <a:srgbClr val="FF0000"/>
            </a:solidFill>
          </a:ln>
        </p:spPr>
        <p:txBody>
          <a:bodyPr>
            <a:normAutofit fontScale="62500" lnSpcReduction="20000"/>
          </a:bodyPr>
          <a:lstStyle/>
          <a:p>
            <a:pPr marL="0" indent="0">
              <a:buNone/>
            </a:pPr>
            <a:r>
              <a:rPr lang="en-US" b="1" dirty="0"/>
              <a:t>Life Long Learning</a:t>
            </a:r>
            <a:r>
              <a:rPr lang="en-US" b="1" dirty="0" smtClean="0"/>
              <a:t>:</a:t>
            </a:r>
          </a:p>
          <a:p>
            <a:pPr marL="0" indent="0">
              <a:buNone/>
            </a:pPr>
            <a:endParaRPr lang="en-US" b="1" dirty="0"/>
          </a:p>
          <a:p>
            <a:pPr marL="228600" lvl="0" indent="-228600">
              <a:buAutoNum type="arabicPeriod"/>
            </a:pPr>
            <a:r>
              <a:rPr lang="en-US" dirty="0"/>
              <a:t>I usually only read scientific articles if a class assignment requires it. (R) </a:t>
            </a:r>
          </a:p>
          <a:p>
            <a:pPr marL="228600" lvl="0" indent="-228600">
              <a:buAutoNum type="arabicPeriod"/>
            </a:pPr>
            <a:r>
              <a:rPr lang="en-US" dirty="0"/>
              <a:t>Scientific articles are only useful to researchers and academics. (R) </a:t>
            </a:r>
          </a:p>
          <a:p>
            <a:pPr marL="228600" lvl="0" indent="-228600">
              <a:buAutoNum type="arabicPeriod"/>
            </a:pPr>
            <a:r>
              <a:rPr lang="en-US" dirty="0"/>
              <a:t>I believe that everything worth knowing can be learned in college and from on the job experience. (R) </a:t>
            </a:r>
          </a:p>
          <a:p>
            <a:pPr marL="228600" lvl="0" indent="-228600">
              <a:buAutoNum type="arabicPeriod"/>
            </a:pPr>
            <a:r>
              <a:rPr lang="en-US" dirty="0"/>
              <a:t>I am likely to read new scientific literature in my field when it is published. </a:t>
            </a:r>
          </a:p>
          <a:p>
            <a:pPr marL="228600" lvl="0" indent="-228600">
              <a:buAutoNum type="arabicPeriod"/>
            </a:pPr>
            <a:r>
              <a:rPr lang="en-US" dirty="0"/>
              <a:t>I believe that learning after college is essential to professional success.</a:t>
            </a:r>
          </a:p>
          <a:p>
            <a:pPr marL="228600" lvl="0" indent="-228600">
              <a:buAutoNum type="arabicPeriod"/>
            </a:pPr>
            <a:r>
              <a:rPr lang="en-US" dirty="0"/>
              <a:t>If a piece of information is important, my professors and employers will provide it for me. (R) </a:t>
            </a:r>
          </a:p>
          <a:p>
            <a:pPr marL="228600" lvl="0" indent="-228600">
              <a:buAutoNum type="arabicPeriod"/>
            </a:pPr>
            <a:r>
              <a:rPr lang="en-US" dirty="0"/>
              <a:t>I can stay current with scientific progress by simply watching the news and surfing the internet. (R) </a:t>
            </a:r>
          </a:p>
          <a:p>
            <a:pPr marL="228600" lvl="0" indent="-228600">
              <a:buAutoNum type="arabicPeriod"/>
            </a:pPr>
            <a:r>
              <a:rPr lang="en-US" dirty="0"/>
              <a:t>I plan to read research journals after I graduate.  </a:t>
            </a:r>
          </a:p>
          <a:p>
            <a:endParaRPr lang="en-US" dirty="0"/>
          </a:p>
        </p:txBody>
      </p:sp>
    </p:spTree>
    <p:extLst>
      <p:ext uri="{BB962C8B-B14F-4D97-AF65-F5344CB8AC3E}">
        <p14:creationId xmlns:p14="http://schemas.microsoft.com/office/powerpoint/2010/main" val="20954780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953" y="56803"/>
            <a:ext cx="8229600" cy="914400"/>
          </a:xfrm>
        </p:spPr>
        <p:txBody>
          <a:bodyPr>
            <a:normAutofit/>
          </a:bodyPr>
          <a:lstStyle/>
          <a:p>
            <a:r>
              <a:rPr lang="en-US" sz="4000" b="1" dirty="0" smtClean="0">
                <a:solidFill>
                  <a:srgbClr val="FFC000"/>
                </a:solidFill>
              </a:rPr>
              <a:t>Lifelong learning assessment (yearly)</a:t>
            </a:r>
            <a:endParaRPr lang="en-US" sz="4000" b="1" dirty="0">
              <a:solidFill>
                <a:srgbClr val="FFC000"/>
              </a:solidFill>
            </a:endParaRPr>
          </a:p>
        </p:txBody>
      </p:sp>
      <p:sp>
        <p:nvSpPr>
          <p:cNvPr id="3" name="Content Placeholder 2"/>
          <p:cNvSpPr>
            <a:spLocks noGrp="1"/>
          </p:cNvSpPr>
          <p:nvPr>
            <p:ph idx="1"/>
          </p:nvPr>
        </p:nvSpPr>
        <p:spPr>
          <a:xfrm>
            <a:off x="457200" y="1295400"/>
            <a:ext cx="3886200" cy="4525963"/>
          </a:xfrm>
        </p:spPr>
        <p:txBody>
          <a:bodyPr>
            <a:normAutofit fontScale="47500" lnSpcReduction="20000"/>
          </a:bodyPr>
          <a:lstStyle/>
          <a:p>
            <a:r>
              <a:rPr lang="en-US" sz="3300" dirty="0"/>
              <a:t>By the end of this course, the </a:t>
            </a:r>
            <a:r>
              <a:rPr lang="en-US" sz="3300" dirty="0" smtClean="0"/>
              <a:t>student will </a:t>
            </a:r>
            <a:r>
              <a:rPr lang="en-US" sz="3300" dirty="0"/>
              <a:t>be able to:</a:t>
            </a:r>
          </a:p>
          <a:p>
            <a:pPr lvl="1"/>
            <a:r>
              <a:rPr lang="en-US" sz="3300" dirty="0" smtClean="0"/>
              <a:t>Find </a:t>
            </a:r>
            <a:r>
              <a:rPr lang="en-US" sz="3300" dirty="0"/>
              <a:t>relevant sources of information about </a:t>
            </a:r>
            <a:r>
              <a:rPr lang="en-US" sz="3300" dirty="0" smtClean="0"/>
              <a:t>disposable reactors in </a:t>
            </a:r>
            <a:r>
              <a:rPr lang="en-US" sz="3300" dirty="0"/>
              <a:t>the library and on the web</a:t>
            </a:r>
            <a:r>
              <a:rPr lang="en-US" sz="3300" dirty="0" smtClean="0"/>
              <a:t>.</a:t>
            </a:r>
          </a:p>
          <a:p>
            <a:pPr lvl="1"/>
            <a:r>
              <a:rPr lang="en-US" sz="3300" dirty="0"/>
              <a:t>Determine the information needed to design and control a wave reactor</a:t>
            </a:r>
            <a:r>
              <a:rPr lang="en-US" sz="3300" dirty="0" smtClean="0"/>
              <a:t>.</a:t>
            </a:r>
            <a:endParaRPr lang="en-US" sz="3300" dirty="0"/>
          </a:p>
          <a:p>
            <a:r>
              <a:rPr lang="en-US" sz="3300" dirty="0" smtClean="0"/>
              <a:t>How?</a:t>
            </a:r>
          </a:p>
          <a:p>
            <a:pPr lvl="1"/>
            <a:r>
              <a:rPr lang="en-US" sz="3300" dirty="0" smtClean="0"/>
              <a:t>Ask groups of students to prepare summaries of portions of the project.  </a:t>
            </a:r>
          </a:p>
          <a:p>
            <a:pPr lvl="1"/>
            <a:r>
              <a:rPr lang="en-US" sz="3300" dirty="0" smtClean="0"/>
              <a:t>Have a preliminary presentation and pinpoint themes for further investigation.</a:t>
            </a:r>
            <a:endParaRPr lang="en-US" sz="3300" dirty="0"/>
          </a:p>
          <a:p>
            <a:pPr lvl="1"/>
            <a:r>
              <a:rPr lang="en-US" sz="3300" dirty="0"/>
              <a:t>Ask students to conduct both self and peer assessments</a:t>
            </a:r>
          </a:p>
          <a:p>
            <a:pPr lvl="1"/>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220585"/>
            <a:ext cx="411480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4787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solidFill>
                  <a:srgbClr val="FFC000"/>
                </a:solidFill>
              </a:rPr>
              <a:t>Survey to alumni</a:t>
            </a:r>
            <a:br>
              <a:rPr lang="en-US" sz="2800" b="1" dirty="0" smtClean="0">
                <a:solidFill>
                  <a:srgbClr val="FFC000"/>
                </a:solidFill>
              </a:rPr>
            </a:br>
            <a:r>
              <a:rPr lang="en-US" sz="2800" b="1" dirty="0" smtClean="0">
                <a:solidFill>
                  <a:srgbClr val="FFC000"/>
                </a:solidFill>
              </a:rPr>
              <a:t>Limited to Biochemical engineering emphasis graduates </a:t>
            </a:r>
            <a:endParaRPr lang="en-US" sz="2800" b="1" dirty="0">
              <a:solidFill>
                <a:srgbClr val="FFC000"/>
              </a:solidFill>
            </a:endParaRPr>
          </a:p>
        </p:txBody>
      </p:sp>
      <p:sp>
        <p:nvSpPr>
          <p:cNvPr id="3" name="Content Placeholder 2"/>
          <p:cNvSpPr>
            <a:spLocks noGrp="1"/>
          </p:cNvSpPr>
          <p:nvPr>
            <p:ph idx="1"/>
          </p:nvPr>
        </p:nvSpPr>
        <p:spPr/>
        <p:txBody>
          <a:bodyPr>
            <a:normAutofit/>
          </a:bodyPr>
          <a:lstStyle/>
          <a:p>
            <a:r>
              <a:rPr lang="en-US" sz="2400" dirty="0" smtClean="0"/>
              <a:t>Background of the respondent (year of graduation, highest degree, current occupation, etc.)</a:t>
            </a:r>
          </a:p>
          <a:p>
            <a:r>
              <a:rPr lang="en-US" sz="2400" dirty="0" smtClean="0"/>
              <a:t>Explore epistemological beliefs of respondent.</a:t>
            </a:r>
          </a:p>
          <a:p>
            <a:r>
              <a:rPr lang="en-US" sz="2400" dirty="0" smtClean="0"/>
              <a:t>Explore life long learning concepts of respondent.</a:t>
            </a:r>
          </a:p>
          <a:p>
            <a:r>
              <a:rPr lang="en-US" sz="2400" dirty="0" smtClean="0"/>
              <a:t>Explore value of textbook free classes on life long learning of the respondent</a:t>
            </a:r>
          </a:p>
          <a:p>
            <a:r>
              <a:rPr lang="en-US" sz="2400" dirty="0" smtClean="0"/>
              <a:t>Limit survey to 30 question or less. </a:t>
            </a:r>
            <a:endParaRPr lang="en-US" sz="2400" dirty="0"/>
          </a:p>
        </p:txBody>
      </p:sp>
    </p:spTree>
    <p:extLst>
      <p:ext uri="{BB962C8B-B14F-4D97-AF65-F5344CB8AC3E}">
        <p14:creationId xmlns:p14="http://schemas.microsoft.com/office/powerpoint/2010/main" val="38309321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792162"/>
          </a:xfrm>
        </p:spPr>
        <p:txBody>
          <a:bodyPr>
            <a:normAutofit fontScale="90000"/>
          </a:bodyPr>
          <a:lstStyle/>
          <a:p>
            <a:r>
              <a:rPr lang="en-US" sz="4000" b="1" dirty="0" smtClean="0">
                <a:solidFill>
                  <a:srgbClr val="FFC000"/>
                </a:solidFill>
              </a:rPr>
              <a:t>Reflection by Paulsen and Feldman (1999)</a:t>
            </a:r>
            <a:endParaRPr lang="en-US" sz="4000" b="1" dirty="0">
              <a:solidFill>
                <a:srgbClr val="FFC000"/>
              </a:solidFill>
            </a:endParaRPr>
          </a:p>
        </p:txBody>
      </p:sp>
      <p:sp>
        <p:nvSpPr>
          <p:cNvPr id="3" name="Content Placeholder 2"/>
          <p:cNvSpPr>
            <a:spLocks noGrp="1"/>
          </p:cNvSpPr>
          <p:nvPr>
            <p:ph idx="1"/>
          </p:nvPr>
        </p:nvSpPr>
        <p:spPr>
          <a:xfrm>
            <a:off x="533400" y="1371600"/>
            <a:ext cx="8229600" cy="2819400"/>
          </a:xfrm>
          <a:ln w="25400">
            <a:solidFill>
              <a:srgbClr val="FF0000"/>
            </a:solidFill>
          </a:ln>
        </p:spPr>
        <p:txBody>
          <a:bodyPr>
            <a:normAutofit fontScale="92500" lnSpcReduction="10000"/>
          </a:bodyPr>
          <a:lstStyle/>
          <a:p>
            <a:pPr marL="0" indent="0">
              <a:buNone/>
            </a:pPr>
            <a:r>
              <a:rPr lang="en-US" dirty="0" smtClean="0"/>
              <a:t>“Faculty</a:t>
            </a:r>
            <a:r>
              <a:rPr lang="en-US" dirty="0"/>
              <a:t>, in their roles as college teachers and designers of learning environments</a:t>
            </a:r>
            <a:r>
              <a:rPr lang="en-US" dirty="0" smtClean="0"/>
              <a:t>, should </a:t>
            </a:r>
            <a:r>
              <a:rPr lang="en-US" dirty="0"/>
              <a:t>assume a greater responsibility for promoting </a:t>
            </a:r>
            <a:r>
              <a:rPr lang="en-US" dirty="0" smtClean="0"/>
              <a:t>motivationally and </a:t>
            </a:r>
            <a:r>
              <a:rPr lang="en-US" dirty="0"/>
              <a:t>educationally productive epistemological beliefs among their </a:t>
            </a:r>
            <a:r>
              <a:rPr lang="en-US" dirty="0" smtClean="0"/>
              <a:t>students”.</a:t>
            </a:r>
          </a:p>
          <a:p>
            <a:pPr marL="0" indent="0">
              <a:buNone/>
            </a:pPr>
            <a:r>
              <a:rPr lang="en-US" dirty="0" smtClean="0"/>
              <a:t>…….Or to teach them not to have naïve beliefs……</a:t>
            </a:r>
            <a:endParaRPr lang="en-US" dirty="0"/>
          </a:p>
        </p:txBody>
      </p:sp>
      <p:sp>
        <p:nvSpPr>
          <p:cNvPr id="4" name="TextBox 3"/>
          <p:cNvSpPr txBox="1"/>
          <p:nvPr/>
        </p:nvSpPr>
        <p:spPr>
          <a:xfrm>
            <a:off x="685800" y="4849411"/>
            <a:ext cx="7543800" cy="923330"/>
          </a:xfrm>
          <a:prstGeom prst="rect">
            <a:avLst/>
          </a:prstGeom>
          <a:noFill/>
          <a:ln w="38100">
            <a:solidFill>
              <a:srgbClr val="FFC000"/>
            </a:solidFill>
          </a:ln>
        </p:spPr>
        <p:txBody>
          <a:bodyPr wrap="square" rtlCol="0">
            <a:spAutoFit/>
          </a:bodyPr>
          <a:lstStyle/>
          <a:p>
            <a:r>
              <a:rPr lang="en-US" b="1" dirty="0" smtClean="0"/>
              <a:t>Thanks to the Missouri S&amp;T Vice Provost for Undergraduate Affairs for its financial support.</a:t>
            </a:r>
          </a:p>
          <a:p>
            <a:r>
              <a:rPr lang="en-US" b="1" dirty="0" smtClean="0"/>
              <a:t>With the help of Alex Evans and </a:t>
            </a:r>
            <a:r>
              <a:rPr lang="en-US" b="1" dirty="0" err="1" smtClean="0"/>
              <a:t>Amer</a:t>
            </a:r>
            <a:r>
              <a:rPr lang="en-US" b="1" dirty="0" smtClean="0"/>
              <a:t> Al-</a:t>
            </a:r>
            <a:r>
              <a:rPr lang="en-US" b="1" dirty="0" err="1" smtClean="0"/>
              <a:t>Lozi</a:t>
            </a:r>
            <a:endParaRPr lang="en-US" b="1" dirty="0"/>
          </a:p>
        </p:txBody>
      </p:sp>
    </p:spTree>
    <p:extLst>
      <p:ext uri="{BB962C8B-B14F-4D97-AF65-F5344CB8AC3E}">
        <p14:creationId xmlns:p14="http://schemas.microsoft.com/office/powerpoint/2010/main" val="2249784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b="1" dirty="0" smtClean="0">
                <a:solidFill>
                  <a:srgbClr val="FFC000"/>
                </a:solidFill>
              </a:rPr>
              <a:t>Objectives</a:t>
            </a:r>
            <a:endParaRPr lang="en-US" sz="4000" b="1" dirty="0">
              <a:solidFill>
                <a:srgbClr val="FFC000"/>
              </a:solidFill>
            </a:endParaRPr>
          </a:p>
        </p:txBody>
      </p:sp>
      <p:sp>
        <p:nvSpPr>
          <p:cNvPr id="3" name="Content Placeholder 2"/>
          <p:cNvSpPr>
            <a:spLocks noGrp="1"/>
          </p:cNvSpPr>
          <p:nvPr>
            <p:ph idx="1"/>
          </p:nvPr>
        </p:nvSpPr>
        <p:spPr>
          <a:xfrm>
            <a:off x="457200" y="1600201"/>
            <a:ext cx="8229600" cy="2438400"/>
          </a:xfrm>
          <a:ln>
            <a:solidFill>
              <a:srgbClr val="FF0000"/>
            </a:solidFill>
          </a:ln>
        </p:spPr>
        <p:txBody>
          <a:bodyPr>
            <a:normAutofit fontScale="92500" lnSpcReduction="20000"/>
          </a:bodyPr>
          <a:lstStyle/>
          <a:p>
            <a:r>
              <a:rPr lang="en-US" dirty="0" smtClean="0"/>
              <a:t>To </a:t>
            </a:r>
            <a:r>
              <a:rPr lang="en-US" dirty="0"/>
              <a:t>investigate the effect of using alternative ways to deliver content in place of </a:t>
            </a:r>
            <a:r>
              <a:rPr lang="en-US" dirty="0">
                <a:solidFill>
                  <a:srgbClr val="FF0000"/>
                </a:solidFill>
              </a:rPr>
              <a:t>textbooks</a:t>
            </a:r>
            <a:r>
              <a:rPr lang="en-US" dirty="0"/>
              <a:t> on the ability of the students to become </a:t>
            </a:r>
            <a:r>
              <a:rPr lang="en-US" dirty="0">
                <a:solidFill>
                  <a:srgbClr val="FF0000"/>
                </a:solidFill>
              </a:rPr>
              <a:t>lifelong</a:t>
            </a:r>
            <a:r>
              <a:rPr lang="en-US" dirty="0"/>
              <a:t> learners.  </a:t>
            </a:r>
            <a:endParaRPr lang="en-US" dirty="0" smtClean="0"/>
          </a:p>
          <a:p>
            <a:pPr marL="0" indent="0">
              <a:buNone/>
            </a:pPr>
            <a:r>
              <a:rPr lang="en-US" dirty="0" smtClean="0"/>
              <a:t/>
            </a:r>
            <a:br>
              <a:rPr lang="en-US" dirty="0" smtClean="0"/>
            </a:br>
            <a:endParaRPr lang="en-US" dirty="0"/>
          </a:p>
        </p:txBody>
      </p:sp>
    </p:spTree>
    <p:extLst>
      <p:ext uri="{BB962C8B-B14F-4D97-AF65-F5344CB8AC3E}">
        <p14:creationId xmlns:p14="http://schemas.microsoft.com/office/powerpoint/2010/main" val="918586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0297"/>
          </a:xfrm>
        </p:spPr>
        <p:txBody>
          <a:bodyPr>
            <a:noAutofit/>
          </a:bodyPr>
          <a:lstStyle/>
          <a:p>
            <a:r>
              <a:rPr lang="en-US" sz="4000" b="1" dirty="0" smtClean="0">
                <a:solidFill>
                  <a:srgbClr val="FFC000"/>
                </a:solidFill>
              </a:rPr>
              <a:t>Life Long Learning</a:t>
            </a:r>
            <a:endParaRPr lang="en-US" sz="4000" b="1" dirty="0">
              <a:solidFill>
                <a:srgbClr val="FFC000"/>
              </a:solidFill>
            </a:endParaRPr>
          </a:p>
        </p:txBody>
      </p:sp>
      <p:sp>
        <p:nvSpPr>
          <p:cNvPr id="5" name="Trapezoid 4"/>
          <p:cNvSpPr/>
          <p:nvPr/>
        </p:nvSpPr>
        <p:spPr>
          <a:xfrm rot="16200000">
            <a:off x="2019304" y="2171699"/>
            <a:ext cx="3352801" cy="2667002"/>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r>
              <a:rPr lang="en-US" sz="2400" dirty="0" smtClean="0"/>
              <a:t>Self Directed</a:t>
            </a:r>
          </a:p>
          <a:p>
            <a:r>
              <a:rPr lang="en-US" sz="2400" dirty="0" smtClean="0"/>
              <a:t>Self Regulated</a:t>
            </a:r>
          </a:p>
          <a:p>
            <a:r>
              <a:rPr lang="en-US" sz="2400" dirty="0" smtClean="0"/>
              <a:t>Self Motivated</a:t>
            </a:r>
          </a:p>
          <a:p>
            <a:r>
              <a:rPr lang="en-US" sz="2400" dirty="0" smtClean="0"/>
              <a:t>Reflective</a:t>
            </a:r>
            <a:endParaRPr lang="en-US" sz="2400" dirty="0"/>
          </a:p>
        </p:txBody>
      </p:sp>
      <p:sp>
        <p:nvSpPr>
          <p:cNvPr id="6" name="Content Placeholder 5"/>
          <p:cNvSpPr>
            <a:spLocks noGrp="1"/>
          </p:cNvSpPr>
          <p:nvPr>
            <p:ph idx="1"/>
          </p:nvPr>
        </p:nvSpPr>
        <p:spPr>
          <a:xfrm rot="16200000">
            <a:off x="4099408" y="1996598"/>
            <a:ext cx="4876801" cy="3017202"/>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r>
              <a:rPr lang="en-US" sz="2000" dirty="0" smtClean="0"/>
              <a:t>Able to plan one’s own learning.</a:t>
            </a:r>
          </a:p>
          <a:p>
            <a:r>
              <a:rPr lang="en-US" sz="2000" dirty="0" smtClean="0"/>
              <a:t>Able to asses and monitor one’s own learning.</a:t>
            </a:r>
          </a:p>
          <a:p>
            <a:r>
              <a:rPr lang="en-US" sz="2000" dirty="0" smtClean="0"/>
              <a:t>Able to independently find and use technical information. </a:t>
            </a:r>
            <a:endParaRPr lang="en-US" sz="2000" dirty="0"/>
          </a:p>
        </p:txBody>
      </p:sp>
      <p:sp>
        <p:nvSpPr>
          <p:cNvPr id="7" name="Trapezoid 6"/>
          <p:cNvSpPr/>
          <p:nvPr/>
        </p:nvSpPr>
        <p:spPr>
          <a:xfrm rot="16200000">
            <a:off x="621033" y="2754629"/>
            <a:ext cx="1981202" cy="1501141"/>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400" dirty="0" smtClean="0"/>
              <a:t>Lifelong Learning</a:t>
            </a:r>
            <a:endParaRPr lang="en-US" sz="2400" dirty="0"/>
          </a:p>
        </p:txBody>
      </p:sp>
      <p:sp>
        <p:nvSpPr>
          <p:cNvPr id="8" name="TextBox 7"/>
          <p:cNvSpPr txBox="1"/>
          <p:nvPr/>
        </p:nvSpPr>
        <p:spPr>
          <a:xfrm rot="20679949">
            <a:off x="720267" y="2028879"/>
            <a:ext cx="1600200" cy="646331"/>
          </a:xfrm>
          <a:prstGeom prst="rect">
            <a:avLst/>
          </a:prstGeom>
          <a:noFill/>
        </p:spPr>
        <p:txBody>
          <a:bodyPr wrap="square" rtlCol="0">
            <a:spAutoFit/>
          </a:bodyPr>
          <a:lstStyle/>
          <a:p>
            <a:r>
              <a:rPr lang="en-US" dirty="0" smtClean="0"/>
              <a:t>Learning Outcome</a:t>
            </a:r>
            <a:endParaRPr lang="en-US" dirty="0"/>
          </a:p>
        </p:txBody>
      </p:sp>
      <p:sp>
        <p:nvSpPr>
          <p:cNvPr id="9" name="TextBox 8"/>
          <p:cNvSpPr txBox="1"/>
          <p:nvPr/>
        </p:nvSpPr>
        <p:spPr>
          <a:xfrm rot="20679949">
            <a:off x="2527299" y="1670179"/>
            <a:ext cx="2171542" cy="369332"/>
          </a:xfrm>
          <a:prstGeom prst="rect">
            <a:avLst/>
          </a:prstGeom>
          <a:noFill/>
        </p:spPr>
        <p:txBody>
          <a:bodyPr wrap="square" rtlCol="0">
            <a:spAutoFit/>
          </a:bodyPr>
          <a:lstStyle/>
          <a:p>
            <a:r>
              <a:rPr lang="en-US" dirty="0" smtClean="0"/>
              <a:t>Defining Concepts</a:t>
            </a:r>
            <a:endParaRPr lang="en-US" dirty="0"/>
          </a:p>
        </p:txBody>
      </p:sp>
      <p:sp>
        <p:nvSpPr>
          <p:cNvPr id="10" name="TextBox 9"/>
          <p:cNvSpPr txBox="1"/>
          <p:nvPr/>
        </p:nvSpPr>
        <p:spPr>
          <a:xfrm rot="20679949">
            <a:off x="5267982" y="1105492"/>
            <a:ext cx="2171542" cy="369332"/>
          </a:xfrm>
          <a:prstGeom prst="rect">
            <a:avLst/>
          </a:prstGeom>
          <a:noFill/>
        </p:spPr>
        <p:txBody>
          <a:bodyPr wrap="square" rtlCol="0">
            <a:spAutoFit/>
          </a:bodyPr>
          <a:lstStyle/>
          <a:p>
            <a:r>
              <a:rPr lang="en-US" dirty="0" smtClean="0"/>
              <a:t>Performance Criteria</a:t>
            </a:r>
            <a:endParaRPr lang="en-US" dirty="0"/>
          </a:p>
        </p:txBody>
      </p:sp>
      <p:sp>
        <p:nvSpPr>
          <p:cNvPr id="11" name="TextBox 10"/>
          <p:cNvSpPr txBox="1"/>
          <p:nvPr/>
        </p:nvSpPr>
        <p:spPr>
          <a:xfrm>
            <a:off x="381000" y="5410200"/>
            <a:ext cx="4648206" cy="369332"/>
          </a:xfrm>
          <a:prstGeom prst="rect">
            <a:avLst/>
          </a:prstGeom>
          <a:noFill/>
        </p:spPr>
        <p:txBody>
          <a:bodyPr wrap="square" rtlCol="0">
            <a:spAutoFit/>
          </a:bodyPr>
          <a:lstStyle/>
          <a:p>
            <a:r>
              <a:rPr lang="en-US" dirty="0"/>
              <a:t>http://depts.washington.edu/celtweb/ </a:t>
            </a:r>
          </a:p>
        </p:txBody>
      </p:sp>
    </p:spTree>
    <p:extLst>
      <p:ext uri="{BB962C8B-B14F-4D97-AF65-F5344CB8AC3E}">
        <p14:creationId xmlns:p14="http://schemas.microsoft.com/office/powerpoint/2010/main" val="3498321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C000"/>
                </a:solidFill>
              </a:rPr>
              <a:t>Textbooks</a:t>
            </a:r>
            <a:endParaRPr lang="en-US" sz="4000" b="1" dirty="0">
              <a:solidFill>
                <a:srgbClr val="FFC000"/>
              </a:solidFill>
            </a:endParaRPr>
          </a:p>
        </p:txBody>
      </p:sp>
      <p:sp>
        <p:nvSpPr>
          <p:cNvPr id="3" name="Content Placeholder 2"/>
          <p:cNvSpPr>
            <a:spLocks noGrp="1"/>
          </p:cNvSpPr>
          <p:nvPr>
            <p:ph idx="1"/>
          </p:nvPr>
        </p:nvSpPr>
        <p:spPr>
          <a:ln>
            <a:solidFill>
              <a:srgbClr val="FF0000"/>
            </a:solidFill>
          </a:ln>
        </p:spPr>
        <p:txBody>
          <a:bodyPr>
            <a:normAutofit fontScale="85000" lnSpcReduction="20000"/>
          </a:bodyPr>
          <a:lstStyle/>
          <a:p>
            <a:r>
              <a:rPr lang="en-US" i="1" dirty="0" smtClean="0"/>
              <a:t>few </a:t>
            </a:r>
            <a:r>
              <a:rPr lang="en-US" i="1" dirty="0"/>
              <a:t>of us would consider </a:t>
            </a:r>
            <a:r>
              <a:rPr lang="en-US" i="1" dirty="0" smtClean="0"/>
              <a:t>teaching a </a:t>
            </a:r>
            <a:r>
              <a:rPr lang="en-US" i="1" dirty="0"/>
              <a:t>course without using a </a:t>
            </a:r>
            <a:r>
              <a:rPr lang="en-US" i="1" dirty="0" smtClean="0"/>
              <a:t>textbook . </a:t>
            </a:r>
          </a:p>
          <a:p>
            <a:r>
              <a:rPr lang="en-US" i="1" dirty="0" smtClean="0"/>
              <a:t>Over </a:t>
            </a:r>
            <a:r>
              <a:rPr lang="en-US" i="1" dirty="0"/>
              <a:t>the years, they have become more colorful, more encyclopedic, and accompanied by more </a:t>
            </a:r>
            <a:r>
              <a:rPr lang="en-US" i="1" dirty="0" smtClean="0"/>
              <a:t>ancillary materials </a:t>
            </a:r>
            <a:r>
              <a:rPr lang="en-US" i="1" dirty="0"/>
              <a:t>such as CD-ROMs, study guides, and websites. </a:t>
            </a:r>
            <a:endParaRPr lang="en-US" i="1" dirty="0" smtClean="0"/>
          </a:p>
          <a:p>
            <a:r>
              <a:rPr lang="en-US" i="1" dirty="0" smtClean="0"/>
              <a:t>The question </a:t>
            </a:r>
            <a:r>
              <a:rPr lang="en-US" i="1" dirty="0"/>
              <a:t>most instructors ask themselves is most likely which textbook to use, not </a:t>
            </a:r>
            <a:r>
              <a:rPr lang="en-US" i="1" dirty="0" smtClean="0"/>
              <a:t>whether to </a:t>
            </a:r>
            <a:r>
              <a:rPr lang="en-US" i="1" dirty="0"/>
              <a:t>use a textbook. </a:t>
            </a:r>
            <a:endParaRPr lang="en-US" i="1" dirty="0" smtClean="0"/>
          </a:p>
          <a:p>
            <a:r>
              <a:rPr lang="en-US" i="1" dirty="0" smtClean="0"/>
              <a:t>But </a:t>
            </a:r>
            <a:r>
              <a:rPr lang="en-US" i="1" dirty="0"/>
              <a:t>does the use of textbooks really help students learn better? </a:t>
            </a:r>
            <a:endParaRPr lang="en-US" i="1" dirty="0" smtClean="0"/>
          </a:p>
          <a:p>
            <a:pPr marL="0" indent="0">
              <a:buNone/>
            </a:pPr>
            <a:r>
              <a:rPr lang="en-US" i="1" dirty="0" smtClean="0"/>
              <a:t>	—</a:t>
            </a:r>
            <a:r>
              <a:rPr lang="en-US" i="1" dirty="0"/>
              <a:t>Gary </a:t>
            </a:r>
            <a:r>
              <a:rPr lang="en-US" i="1" dirty="0" err="1" smtClean="0"/>
              <a:t>Reiness</a:t>
            </a:r>
            <a:r>
              <a:rPr lang="en-US" i="1" dirty="0" smtClean="0"/>
              <a:t> (editor, CBE Life Science Education)</a:t>
            </a:r>
            <a:endParaRPr lang="en-US" dirty="0"/>
          </a:p>
        </p:txBody>
      </p:sp>
    </p:spTree>
    <p:extLst>
      <p:ext uri="{BB962C8B-B14F-4D97-AF65-F5344CB8AC3E}">
        <p14:creationId xmlns:p14="http://schemas.microsoft.com/office/powerpoint/2010/main" val="1326475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C000"/>
                </a:solidFill>
              </a:rPr>
              <a:t>Use of Textbooks</a:t>
            </a:r>
            <a:endParaRPr lang="en-US" sz="4000" b="1" dirty="0">
              <a:solidFill>
                <a:srgbClr val="FFC000"/>
              </a:solidFill>
            </a:endParaRPr>
          </a:p>
        </p:txBody>
      </p:sp>
      <p:sp>
        <p:nvSpPr>
          <p:cNvPr id="3" name="Content Placeholder 2"/>
          <p:cNvSpPr>
            <a:spLocks noGrp="1"/>
          </p:cNvSpPr>
          <p:nvPr>
            <p:ph idx="1"/>
          </p:nvPr>
        </p:nvSpPr>
        <p:spPr/>
        <p:txBody>
          <a:bodyPr/>
          <a:lstStyle/>
          <a:p>
            <a:r>
              <a:rPr lang="en-US" dirty="0" smtClean="0"/>
              <a:t>Study by </a:t>
            </a:r>
            <a:r>
              <a:rPr lang="en-US" dirty="0" err="1" smtClean="0"/>
              <a:t>Podolefsky</a:t>
            </a:r>
            <a:r>
              <a:rPr lang="en-US" dirty="0" smtClean="0"/>
              <a:t> and Finkelstein (2006) (800 students in four physics classes)</a:t>
            </a:r>
          </a:p>
          <a:p>
            <a:pPr lvl="1"/>
            <a:r>
              <a:rPr lang="en-US" dirty="0" smtClean="0"/>
              <a:t>Only 37% of students regularly read</a:t>
            </a:r>
          </a:p>
          <a:p>
            <a:pPr lvl="1"/>
            <a:r>
              <a:rPr lang="en-US" dirty="0" smtClean="0"/>
              <a:t>Less than 13% read often and before the lecture</a:t>
            </a:r>
          </a:p>
          <a:p>
            <a:pPr lvl="1"/>
            <a:r>
              <a:rPr lang="en-US" dirty="0" smtClean="0"/>
              <a:t>There is no correlation between reading habits and course grades.</a:t>
            </a:r>
          </a:p>
          <a:p>
            <a:pPr lvl="1"/>
            <a:r>
              <a:rPr lang="en-US" dirty="0" smtClean="0"/>
              <a:t>Students identify textbook with homework and lecture with exams.</a:t>
            </a:r>
            <a:endParaRPr lang="en-US" dirty="0"/>
          </a:p>
        </p:txBody>
      </p:sp>
    </p:spTree>
    <p:extLst>
      <p:ext uri="{BB962C8B-B14F-4D97-AF65-F5344CB8AC3E}">
        <p14:creationId xmlns:p14="http://schemas.microsoft.com/office/powerpoint/2010/main" val="815697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C000"/>
                </a:solidFill>
              </a:rPr>
              <a:t>Use of Textbooks</a:t>
            </a:r>
            <a:endParaRPr lang="en-US" sz="4000" b="1" dirty="0">
              <a:solidFill>
                <a:srgbClr val="FFC000"/>
              </a:solidFill>
            </a:endParaRPr>
          </a:p>
        </p:txBody>
      </p:sp>
      <p:sp>
        <p:nvSpPr>
          <p:cNvPr id="3" name="Content Placeholder 2"/>
          <p:cNvSpPr>
            <a:spLocks noGrp="1"/>
          </p:cNvSpPr>
          <p:nvPr>
            <p:ph idx="1"/>
          </p:nvPr>
        </p:nvSpPr>
        <p:spPr/>
        <p:txBody>
          <a:bodyPr>
            <a:normAutofit fontScale="70000" lnSpcReduction="20000"/>
          </a:bodyPr>
          <a:lstStyle/>
          <a:p>
            <a:r>
              <a:rPr lang="en-US" dirty="0"/>
              <a:t>From Carpenter and Bullock (2006) (British Publishers study)</a:t>
            </a:r>
          </a:p>
          <a:p>
            <a:pPr lvl="1"/>
            <a:r>
              <a:rPr lang="en-US" dirty="0" smtClean="0"/>
              <a:t>Textbooks are important but the students do not know why. Do the instructors?</a:t>
            </a:r>
          </a:p>
          <a:p>
            <a:pPr lvl="1"/>
            <a:r>
              <a:rPr lang="en-US" dirty="0" smtClean="0"/>
              <a:t>Some </a:t>
            </a:r>
            <a:r>
              <a:rPr lang="en-US" dirty="0"/>
              <a:t>leave students to pick from a reading list, while a roughly equal number suggest students pick one </a:t>
            </a:r>
            <a:r>
              <a:rPr lang="en-US" dirty="0" smtClean="0"/>
              <a:t>of several </a:t>
            </a:r>
            <a:r>
              <a:rPr lang="en-US" dirty="0"/>
              <a:t>alternative main course texts. </a:t>
            </a:r>
            <a:endParaRPr lang="en-US" dirty="0" smtClean="0"/>
          </a:p>
          <a:p>
            <a:pPr lvl="1"/>
            <a:r>
              <a:rPr lang="en-US" dirty="0" smtClean="0"/>
              <a:t>It </a:t>
            </a:r>
            <a:r>
              <a:rPr lang="en-US" dirty="0"/>
              <a:t>is worth comparing this British experience in which only 15% of lecturers ‘adopt’ a required text with the American practice in which the almost universal practice is for the Professor to choose one book for his or her course, which is then bought new or used by the vast majority of students. </a:t>
            </a:r>
          </a:p>
          <a:p>
            <a:pPr lvl="1"/>
            <a:r>
              <a:rPr lang="en-US" dirty="0"/>
              <a:t>A greater anxiety is that some lecturers may not be aware of how critical they are in the decision to purchase and may not appreciate that a less than strong endorsement for a book means is it less likely to be bought.</a:t>
            </a:r>
          </a:p>
          <a:p>
            <a:endParaRPr lang="en-US" dirty="0"/>
          </a:p>
        </p:txBody>
      </p:sp>
    </p:spTree>
    <p:extLst>
      <p:ext uri="{BB962C8B-B14F-4D97-AF65-F5344CB8AC3E}">
        <p14:creationId xmlns:p14="http://schemas.microsoft.com/office/powerpoint/2010/main" val="2316553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FFC000"/>
                </a:solidFill>
              </a:rPr>
              <a:t>Reflection by Paulsen and Feldman (1999)</a:t>
            </a:r>
            <a:endParaRPr lang="en-US" sz="4000" b="1" dirty="0">
              <a:solidFill>
                <a:srgbClr val="FFC000"/>
              </a:solidFill>
            </a:endParaRPr>
          </a:p>
        </p:txBody>
      </p:sp>
      <p:sp>
        <p:nvSpPr>
          <p:cNvPr id="3" name="Content Placeholder 2"/>
          <p:cNvSpPr>
            <a:spLocks noGrp="1"/>
          </p:cNvSpPr>
          <p:nvPr>
            <p:ph idx="1"/>
          </p:nvPr>
        </p:nvSpPr>
        <p:spPr>
          <a:xfrm>
            <a:off x="457200" y="1447800"/>
            <a:ext cx="8229600" cy="2819400"/>
          </a:xfrm>
          <a:ln w="25400">
            <a:solidFill>
              <a:srgbClr val="FF0000"/>
            </a:solidFill>
          </a:ln>
        </p:spPr>
        <p:txBody>
          <a:bodyPr/>
          <a:lstStyle/>
          <a:p>
            <a:pPr marL="0" indent="0">
              <a:buNone/>
            </a:pPr>
            <a:r>
              <a:rPr lang="en-US" dirty="0" smtClean="0"/>
              <a:t>“Faculty</a:t>
            </a:r>
            <a:r>
              <a:rPr lang="en-US" dirty="0"/>
              <a:t>, in their roles as college teachers and designers of learning environments</a:t>
            </a:r>
            <a:r>
              <a:rPr lang="en-US" dirty="0" smtClean="0"/>
              <a:t>, should </a:t>
            </a:r>
            <a:r>
              <a:rPr lang="en-US" dirty="0"/>
              <a:t>assume a greater responsibility for promoting </a:t>
            </a:r>
            <a:r>
              <a:rPr lang="en-US" dirty="0" smtClean="0"/>
              <a:t>motivationally and </a:t>
            </a:r>
            <a:r>
              <a:rPr lang="en-US" dirty="0"/>
              <a:t>educationally productive </a:t>
            </a:r>
            <a:r>
              <a:rPr lang="en-US" b="1" dirty="0">
                <a:solidFill>
                  <a:srgbClr val="FF0000"/>
                </a:solidFill>
              </a:rPr>
              <a:t>epistemological beliefs </a:t>
            </a:r>
            <a:r>
              <a:rPr lang="en-US" dirty="0"/>
              <a:t>among their </a:t>
            </a:r>
            <a:r>
              <a:rPr lang="en-US" dirty="0" smtClean="0"/>
              <a:t>students”.</a:t>
            </a:r>
            <a:endParaRPr lang="en-US" dirty="0"/>
          </a:p>
        </p:txBody>
      </p:sp>
      <p:sp>
        <p:nvSpPr>
          <p:cNvPr id="4" name="TextBox 3"/>
          <p:cNvSpPr txBox="1"/>
          <p:nvPr/>
        </p:nvSpPr>
        <p:spPr>
          <a:xfrm>
            <a:off x="685800" y="5029200"/>
            <a:ext cx="7924800" cy="1077218"/>
          </a:xfrm>
          <a:prstGeom prst="rect">
            <a:avLst/>
          </a:prstGeom>
          <a:noFill/>
          <a:ln w="38100">
            <a:solidFill>
              <a:srgbClr val="FFC000"/>
            </a:solidFill>
          </a:ln>
        </p:spPr>
        <p:txBody>
          <a:bodyPr wrap="square" rtlCol="0">
            <a:spAutoFit/>
          </a:bodyPr>
          <a:lstStyle/>
          <a:p>
            <a:r>
              <a:rPr lang="en-US" sz="3200" dirty="0" smtClean="0"/>
              <a:t>Or……Naïve (Textbook?) vs. sophisticated (Textbook free?) epistemological beliefs</a:t>
            </a:r>
            <a:endParaRPr lang="en-US" sz="3200" dirty="0"/>
          </a:p>
        </p:txBody>
      </p:sp>
    </p:spTree>
    <p:extLst>
      <p:ext uri="{BB962C8B-B14F-4D97-AF65-F5344CB8AC3E}">
        <p14:creationId xmlns:p14="http://schemas.microsoft.com/office/powerpoint/2010/main" val="1128834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1143000"/>
          </a:xfrm>
        </p:spPr>
        <p:txBody>
          <a:bodyPr>
            <a:normAutofit fontScale="90000"/>
          </a:bodyPr>
          <a:lstStyle/>
          <a:p>
            <a:r>
              <a:rPr lang="en-US" b="1" dirty="0" smtClean="0">
                <a:solidFill>
                  <a:srgbClr val="FFC000"/>
                </a:solidFill>
              </a:rPr>
              <a:t>Survey that measures epistemological beliefs (Hoskins et al. 2011)</a:t>
            </a:r>
            <a:endParaRPr lang="en-US" b="1" dirty="0">
              <a:solidFill>
                <a:srgbClr val="FFC000"/>
              </a:solidFill>
            </a:endParaRPr>
          </a:p>
        </p:txBody>
      </p:sp>
      <p:sp>
        <p:nvSpPr>
          <p:cNvPr id="3" name="Content Placeholder 2"/>
          <p:cNvSpPr>
            <a:spLocks noGrp="1"/>
          </p:cNvSpPr>
          <p:nvPr>
            <p:ph idx="1"/>
          </p:nvPr>
        </p:nvSpPr>
        <p:spPr>
          <a:xfrm>
            <a:off x="685800" y="1177636"/>
            <a:ext cx="8229600" cy="5410200"/>
          </a:xfrm>
        </p:spPr>
        <p:txBody>
          <a:bodyPr>
            <a:noAutofit/>
          </a:bodyPr>
          <a:lstStyle/>
          <a:p>
            <a:r>
              <a:rPr lang="en-US" sz="1400" b="1" dirty="0"/>
              <a:t>Knowledge is certain.</a:t>
            </a:r>
          </a:p>
          <a:p>
            <a:pPr lvl="1"/>
            <a:r>
              <a:rPr lang="en-US" sz="1400" dirty="0"/>
              <a:t>If two different groups of scientists study the same question, they will come to similar conclusions. (R)</a:t>
            </a:r>
          </a:p>
          <a:p>
            <a:pPr lvl="1"/>
            <a:r>
              <a:rPr lang="en-US" sz="1400" dirty="0"/>
              <a:t>The data from a scientific experiment can only be interpreted in one way. (R)</a:t>
            </a:r>
          </a:p>
          <a:p>
            <a:pPr lvl="1"/>
            <a:r>
              <a:rPr lang="en-US" sz="1400" dirty="0"/>
              <a:t>Because scientific papers have been critically reviewed before being published, it is unlikely that there will be flaws in scientific papers. (R)</a:t>
            </a:r>
          </a:p>
          <a:p>
            <a:pPr lvl="1"/>
            <a:r>
              <a:rPr lang="en-US" sz="1400" dirty="0"/>
              <a:t>Because all scientific papers are reviewed by other scientists before they are published, the information in the papers must be true. (R)</a:t>
            </a:r>
          </a:p>
          <a:p>
            <a:pPr lvl="1"/>
            <a:r>
              <a:rPr lang="en-US" sz="1400" dirty="0"/>
              <a:t>Sometimes published papers must be reinterpreted when new data emerge years later.</a:t>
            </a:r>
          </a:p>
          <a:p>
            <a:pPr lvl="1"/>
            <a:r>
              <a:rPr lang="en-US" sz="1400" dirty="0"/>
              <a:t>Results that do not fit into the established theory are probably wrong. (R</a:t>
            </a:r>
            <a:r>
              <a:rPr lang="en-US" sz="1400" dirty="0" smtClean="0"/>
              <a:t>)</a:t>
            </a:r>
            <a:endParaRPr lang="en-US" sz="1400" dirty="0"/>
          </a:p>
        </p:txBody>
      </p:sp>
      <p:graphicFrame>
        <p:nvGraphicFramePr>
          <p:cNvPr id="4" name="Content Placeholder 3"/>
          <p:cNvGraphicFramePr>
            <a:graphicFrameLocks/>
          </p:cNvGraphicFramePr>
          <p:nvPr>
            <p:extLst>
              <p:ext uri="{D42A27DB-BD31-4B8C-83A1-F6EECF244321}">
                <p14:modId xmlns:p14="http://schemas.microsoft.com/office/powerpoint/2010/main" val="818814126"/>
              </p:ext>
            </p:extLst>
          </p:nvPr>
        </p:nvGraphicFramePr>
        <p:xfrm>
          <a:off x="152400" y="3728377"/>
          <a:ext cx="4343400" cy="2697163"/>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p:cNvPicPr>
            <a:picLocks noChangeAspect="1"/>
          </p:cNvPicPr>
          <p:nvPr/>
        </p:nvPicPr>
        <p:blipFill>
          <a:blip r:embed="rId3"/>
          <a:stretch>
            <a:fillRect/>
          </a:stretch>
        </p:blipFill>
        <p:spPr>
          <a:xfrm>
            <a:off x="4800600" y="3848100"/>
            <a:ext cx="3737047" cy="2249195"/>
          </a:xfrm>
          <a:prstGeom prst="rect">
            <a:avLst/>
          </a:prstGeom>
        </p:spPr>
      </p:pic>
      <p:sp>
        <p:nvSpPr>
          <p:cNvPr id="8" name="TextBox 7"/>
          <p:cNvSpPr txBox="1"/>
          <p:nvPr/>
        </p:nvSpPr>
        <p:spPr>
          <a:xfrm>
            <a:off x="1524000" y="6400800"/>
            <a:ext cx="2362200" cy="369332"/>
          </a:xfrm>
          <a:prstGeom prst="rect">
            <a:avLst/>
          </a:prstGeom>
          <a:noFill/>
        </p:spPr>
        <p:txBody>
          <a:bodyPr wrap="square" rtlCol="0">
            <a:spAutoFit/>
          </a:bodyPr>
          <a:lstStyle/>
          <a:p>
            <a:r>
              <a:rPr lang="en-US" dirty="0" smtClean="0"/>
              <a:t>Thermodynamics</a:t>
            </a:r>
            <a:endParaRPr lang="en-US" dirty="0"/>
          </a:p>
        </p:txBody>
      </p:sp>
      <p:sp>
        <p:nvSpPr>
          <p:cNvPr id="9" name="TextBox 8"/>
          <p:cNvSpPr txBox="1"/>
          <p:nvPr/>
        </p:nvSpPr>
        <p:spPr>
          <a:xfrm>
            <a:off x="5488023" y="6400800"/>
            <a:ext cx="2362200" cy="369332"/>
          </a:xfrm>
          <a:prstGeom prst="rect">
            <a:avLst/>
          </a:prstGeom>
          <a:noFill/>
        </p:spPr>
        <p:txBody>
          <a:bodyPr wrap="square" rtlCol="0">
            <a:spAutoFit/>
          </a:bodyPr>
          <a:lstStyle/>
          <a:p>
            <a:r>
              <a:rPr lang="en-US" dirty="0" err="1" smtClean="0"/>
              <a:t>Bioseparations</a:t>
            </a:r>
            <a:endParaRPr lang="en-US" dirty="0"/>
          </a:p>
        </p:txBody>
      </p:sp>
    </p:spTree>
    <p:extLst>
      <p:ext uri="{BB962C8B-B14F-4D97-AF65-F5344CB8AC3E}">
        <p14:creationId xmlns:p14="http://schemas.microsoft.com/office/powerpoint/2010/main" val="501238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5"/>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1924</TotalTime>
  <Words>2304</Words>
  <Application>Microsoft Office PowerPoint</Application>
  <PresentationFormat>On-screen Show (4:3)</PresentationFormat>
  <Paragraphs>297</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 Assessment of Textbook-Free Courses in the Biochemical Engineering Field As Vehicles for Lifelong Learning</vt:lpstr>
      <vt:lpstr>Background</vt:lpstr>
      <vt:lpstr>Objectives</vt:lpstr>
      <vt:lpstr>Life Long Learning</vt:lpstr>
      <vt:lpstr>Textbooks</vt:lpstr>
      <vt:lpstr>Use of Textbooks</vt:lpstr>
      <vt:lpstr>Use of Textbooks</vt:lpstr>
      <vt:lpstr>Reflection by Paulsen and Feldman (1999)</vt:lpstr>
      <vt:lpstr>Survey that measures epistemological beliefs (Hoskins et al. 2011)</vt:lpstr>
      <vt:lpstr>PowerPoint Presentation</vt:lpstr>
      <vt:lpstr>PowerPoint Presentation</vt:lpstr>
      <vt:lpstr>Comparison between Sophomores and Juniors</vt:lpstr>
      <vt:lpstr>My Own Motivation (before epistemology)</vt:lpstr>
      <vt:lpstr>Example of Materials provided to the students</vt:lpstr>
      <vt:lpstr>Evaluation</vt:lpstr>
      <vt:lpstr>PowerPoint Presentation</vt:lpstr>
      <vt:lpstr>Questions</vt:lpstr>
      <vt:lpstr>C.R.E.A.T.E. steps  (Hoskins et al., 2011) (or how to teach how to read a paper). About using primary sources to transition from naïve to sophisticated beliefs. </vt:lpstr>
      <vt:lpstr>New Survey  (linking  epistemological beliefs, life long learning and textbook free classes.)   All questions given below are rated on a SD – SA scale of five choices. Those that would be reverse scored are marked with an (R).  </vt:lpstr>
      <vt:lpstr>PowerPoint Presentation</vt:lpstr>
      <vt:lpstr>Lifelong learning assessment (yearly)</vt:lpstr>
      <vt:lpstr>Survey to alumni Limited to Biochemical engineering emphasis graduates </vt:lpstr>
      <vt:lpstr>Reflection by Paulsen and Feldman (1999)</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Textbook-Free Courses in the Biochemical Engineering Field As Vehicles for Lifelong Learning</dc:title>
  <dc:creator>daniel</dc:creator>
  <cp:lastModifiedBy>Hays, Malcolm Edgar</cp:lastModifiedBy>
  <cp:revision>54</cp:revision>
  <dcterms:created xsi:type="dcterms:W3CDTF">2014-11-15T17:57:54Z</dcterms:created>
  <dcterms:modified xsi:type="dcterms:W3CDTF">2015-03-25T14:22:27Z</dcterms:modified>
</cp:coreProperties>
</file>