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6.xml"/>
  <Override ContentType="application/vnd.openxmlformats-officedocument.presentationml.slide+xml" PartName="/ppt/slides/slide21.xml"/>
  <Override ContentType="application/vnd.openxmlformats-officedocument.presentationml.slide+xml" PartName="/ppt/slides/slide2.xml"/>
  <Override ContentType="application/vnd.openxmlformats-officedocument.presentationml.slide+xml" PartName="/ppt/slides/slide26.xml"/>
  <Override ContentType="application/vnd.openxmlformats-officedocument.presentationml.slide+xml" PartName="/ppt/slides/slide25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4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0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19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5.xml"/>
  <Override ContentType="application/vnd.openxmlformats-officedocument.presentationml.slide+xml" PartName="/ppt/slides/slide22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12" Type="http://schemas.openxmlformats.org/officeDocument/2006/relationships/slide" Target="slides/slide7.xml"/><Relationship Id="rId31" Type="http://schemas.openxmlformats.org/officeDocument/2006/relationships/slide" Target="slides/slide26.xml"/><Relationship Id="rId13" Type="http://schemas.openxmlformats.org/officeDocument/2006/relationships/slide" Target="slides/slide8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29" Type="http://schemas.openxmlformats.org/officeDocument/2006/relationships/slide" Target="slides/slide2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" Type="http://schemas.openxmlformats.org/officeDocument/2006/relationships/presProps" Target="presProps.xml"/><Relationship Id="rId21" Type="http://schemas.openxmlformats.org/officeDocument/2006/relationships/slide" Target="slides/slide16.xml"/><Relationship Id="rId1" Type="http://schemas.openxmlformats.org/officeDocument/2006/relationships/theme" Target="theme/theme1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8.xml"/><Relationship Id="rId3" Type="http://schemas.openxmlformats.org/officeDocument/2006/relationships/tableStyles" Target="tableStyles.xml"/><Relationship Id="rId24" Type="http://schemas.openxmlformats.org/officeDocument/2006/relationships/slide" Target="slides/slide19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buSzPct val="25000"/>
              <a:buNone/>
            </a:pPr>
            <a:r>
              <a:rPr b="0" baseline="0" i="0" lang="en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Extrinsic motivation through xp accumulation, leveling, badging, and rewards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buSzPct val="25000"/>
              <a:buNone/>
            </a:pPr>
            <a:r>
              <a:rPr b="0" baseline="0" i="0" lang="en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This game atmosphere allows for freedom, uncertainty, and a low-risk environment where failure in to grasp a concept or pass an assessment simply prompts another attempt or supplementary work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buSzPct val="25000"/>
              <a:buNone/>
            </a:pPr>
            <a:r>
              <a:rPr b="0" baseline="0" i="0" lang="en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Games used as pedagogical tools - Civilization, Minecraft, SimCity, WoW, etc.</a:t>
            </a: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buSzPct val="25000"/>
              <a:buNone/>
            </a:pPr>
            <a:r>
              <a:rPr b="0" baseline="0" i="0" lang="en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Not to be pedantic, but I’m not referring to using games as pedagogical tools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chemeClr val="lt1"/>
                </a:solidFill>
              </a:rPr>
              <a:t>“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buSzPct val="25000"/>
              <a:buNone/>
            </a:pPr>
            <a:r>
              <a:rPr b="0" baseline="0" i="0" lang="en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Gamification refers to “structuring the entire course as a game”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Lee, J. J. &amp; Hammer, J. (2011). Gamification in Education: What, How, Why Bother? Academic Exchange Quarterly, 15(2).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John’s is the same minus the technology theme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 - 3 Up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 - Vertical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619125" y="357187"/>
            <a:ext cx="3833699" cy="20813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619125" y="2509837"/>
            <a:ext cx="3833699" cy="21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Helvetica Neue"/>
              <a:buNone/>
              <a:defRPr/>
            </a:lvl1pPr>
            <a:lvl2pPr indent="88900" marL="0" rtl="0" algn="ctr">
              <a:spcBef>
                <a:spcPts val="0"/>
              </a:spcBef>
              <a:buFont typeface="Helvetica Neue"/>
              <a:buNone/>
              <a:defRPr/>
            </a:lvl2pPr>
            <a:lvl3pPr indent="177800" marL="0" rtl="0" algn="ctr">
              <a:spcBef>
                <a:spcPts val="0"/>
              </a:spcBef>
              <a:buFont typeface="Helvetica Neue"/>
              <a:buNone/>
              <a:defRPr/>
            </a:lvl3pPr>
            <a:lvl4pPr indent="254000" marL="0" rtl="0" algn="ctr">
              <a:spcBef>
                <a:spcPts val="0"/>
              </a:spcBef>
              <a:buFont typeface="Helvetica Neue"/>
              <a:buNone/>
              <a:defRPr/>
            </a:lvl4pPr>
            <a:lvl5pPr indent="342900" marL="0" rtl="0" algn="ctr">
              <a:spcBef>
                <a:spcPts val="0"/>
              </a:spcBef>
              <a:buFont typeface="Helvetica Neue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- Cent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666750" y="1700212"/>
            <a:ext cx="7810499" cy="174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indent="88900" rtl="0" algn="ctr">
              <a:spcBef>
                <a:spcPts val="0"/>
              </a:spcBef>
              <a:defRPr/>
            </a:lvl2pPr>
            <a:lvl3pPr indent="177800" rtl="0" algn="ctr">
              <a:spcBef>
                <a:spcPts val="0"/>
              </a:spcBef>
              <a:defRPr/>
            </a:lvl3pPr>
            <a:lvl4pPr indent="254000" rtl="0" algn="ctr">
              <a:spcBef>
                <a:spcPts val="0"/>
              </a:spcBef>
              <a:defRPr/>
            </a:lvl4pPr>
            <a:lvl5pPr indent="342900" rtl="0" algn="ctr">
              <a:spcBef>
                <a:spcPts val="0"/>
              </a:spcBef>
              <a:defRPr/>
            </a:lvl5pPr>
            <a:lvl6pPr indent="431800" rtl="0" algn="ctr">
              <a:spcBef>
                <a:spcPts val="0"/>
              </a:spcBef>
              <a:defRPr/>
            </a:lvl6pPr>
            <a:lvl7pPr indent="520700" rtl="0" algn="ctr">
              <a:spcBef>
                <a:spcPts val="0"/>
              </a:spcBef>
              <a:defRPr/>
            </a:lvl7pPr>
            <a:lvl8pPr indent="596900" rtl="0" algn="ctr">
              <a:spcBef>
                <a:spcPts val="0"/>
              </a:spcBef>
              <a:defRPr/>
            </a:lvl8pPr>
            <a:lvl9pPr indent="685800" rtl="0" algn="ctr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, Bullets &amp; Photo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633412" y="133350"/>
            <a:ext cx="7877099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indent="88900" rtl="0" algn="ctr">
              <a:spcBef>
                <a:spcPts val="0"/>
              </a:spcBef>
              <a:defRPr/>
            </a:lvl2pPr>
            <a:lvl3pPr indent="177800" rtl="0" algn="ctr">
              <a:spcBef>
                <a:spcPts val="0"/>
              </a:spcBef>
              <a:defRPr/>
            </a:lvl3pPr>
            <a:lvl4pPr indent="254000" rtl="0" algn="ctr">
              <a:spcBef>
                <a:spcPts val="0"/>
              </a:spcBef>
              <a:defRPr/>
            </a:lvl4pPr>
            <a:lvl5pPr indent="342900" rtl="0" algn="ctr">
              <a:spcBef>
                <a:spcPts val="0"/>
              </a:spcBef>
              <a:defRPr/>
            </a:lvl5pPr>
            <a:lvl6pPr indent="431800" rtl="0" algn="ctr">
              <a:spcBef>
                <a:spcPts val="0"/>
              </a:spcBef>
              <a:defRPr/>
            </a:lvl6pPr>
            <a:lvl7pPr indent="520700" rtl="0" algn="ctr">
              <a:spcBef>
                <a:spcPts val="0"/>
              </a:spcBef>
              <a:defRPr/>
            </a:lvl7pPr>
            <a:lvl8pPr indent="596900" rtl="0" algn="ctr">
              <a:spcBef>
                <a:spcPts val="0"/>
              </a:spcBef>
              <a:defRPr/>
            </a:lvl8pPr>
            <a:lvl9pPr indent="685800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633412" y="1181100"/>
            <a:ext cx="3833699" cy="3486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215900" marL="215900" rtl="0">
              <a:spcBef>
                <a:spcPts val="1700"/>
              </a:spcBef>
              <a:defRPr/>
            </a:lvl1pPr>
            <a:lvl2pPr indent="-203200" marL="419100" rtl="0">
              <a:spcBef>
                <a:spcPts val="1700"/>
              </a:spcBef>
              <a:defRPr/>
            </a:lvl2pPr>
            <a:lvl3pPr indent="-215900" marL="635000" rtl="0">
              <a:spcBef>
                <a:spcPts val="1700"/>
              </a:spcBef>
              <a:defRPr/>
            </a:lvl3pPr>
            <a:lvl4pPr indent="-203200" marL="838200" rtl="0">
              <a:spcBef>
                <a:spcPts val="1700"/>
              </a:spcBef>
              <a:defRPr/>
            </a:lvl4pPr>
            <a:lvl5pPr indent="-215900" marL="1054100" rtl="0">
              <a:spcBef>
                <a:spcPts val="170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&amp; Bulle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633412" y="133350"/>
            <a:ext cx="7877099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indent="88900" rtl="0" algn="ctr">
              <a:spcBef>
                <a:spcPts val="0"/>
              </a:spcBef>
              <a:defRPr/>
            </a:lvl2pPr>
            <a:lvl3pPr indent="177800" rtl="0" algn="ctr">
              <a:spcBef>
                <a:spcPts val="0"/>
              </a:spcBef>
              <a:defRPr/>
            </a:lvl3pPr>
            <a:lvl4pPr indent="254000" rtl="0" algn="ctr">
              <a:spcBef>
                <a:spcPts val="0"/>
              </a:spcBef>
              <a:defRPr/>
            </a:lvl4pPr>
            <a:lvl5pPr indent="342900" rtl="0" algn="ctr">
              <a:spcBef>
                <a:spcPts val="0"/>
              </a:spcBef>
              <a:defRPr/>
            </a:lvl5pPr>
            <a:lvl6pPr indent="431800" rtl="0" algn="ctr">
              <a:spcBef>
                <a:spcPts val="0"/>
              </a:spcBef>
              <a:defRPr/>
            </a:lvl6pPr>
            <a:lvl7pPr indent="520700" rtl="0" algn="ctr">
              <a:spcBef>
                <a:spcPts val="0"/>
              </a:spcBef>
              <a:defRPr/>
            </a:lvl7pPr>
            <a:lvl8pPr indent="596900" rtl="0" algn="ctr">
              <a:spcBef>
                <a:spcPts val="0"/>
              </a:spcBef>
              <a:defRPr/>
            </a:lvl8pPr>
            <a:lvl9pPr indent="685800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633412" y="1181100"/>
            <a:ext cx="7877099" cy="3486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52400" marL="241300" rtl="0">
              <a:spcBef>
                <a:spcPts val="2200"/>
              </a:spcBef>
              <a:buClr>
                <a:srgbClr val="FFFFFF"/>
              </a:buClr>
              <a:buFont typeface="Helvetica Neue"/>
              <a:buChar char="•"/>
              <a:defRPr/>
            </a:lvl1pPr>
            <a:lvl2pPr indent="-152400" marL="482600" rtl="0">
              <a:spcBef>
                <a:spcPts val="2200"/>
              </a:spcBef>
              <a:buClr>
                <a:srgbClr val="FFFFFF"/>
              </a:buClr>
              <a:buFont typeface="Helvetica Neue"/>
              <a:buChar char="•"/>
              <a:defRPr/>
            </a:lvl2pPr>
            <a:lvl3pPr indent="-139700" marL="711200" rtl="0">
              <a:spcBef>
                <a:spcPts val="2200"/>
              </a:spcBef>
              <a:buClr>
                <a:srgbClr val="FFFFFF"/>
              </a:buClr>
              <a:buFont typeface="Helvetica Neue"/>
              <a:buChar char="•"/>
              <a:defRPr/>
            </a:lvl3pPr>
            <a:lvl4pPr indent="-139700" marL="952500" rtl="0">
              <a:spcBef>
                <a:spcPts val="2200"/>
              </a:spcBef>
              <a:buClr>
                <a:srgbClr val="FFFFFF"/>
              </a:buClr>
              <a:buFont typeface="Helvetica Neue"/>
              <a:buChar char="•"/>
              <a:defRPr/>
            </a:lvl4pPr>
            <a:lvl5pPr indent="-152400" marL="1193800" rtl="0">
              <a:spcBef>
                <a:spcPts val="2200"/>
              </a:spcBef>
              <a:buClr>
                <a:srgbClr val="FFFFFF"/>
              </a:buClr>
              <a:buFont typeface="Helvetica Neue"/>
              <a:buChar char="•"/>
              <a:defRPr/>
            </a:lvl5pPr>
            <a:lvl6pPr indent="-152400" marL="1435100" rtl="0">
              <a:spcBef>
                <a:spcPts val="2200"/>
              </a:spcBef>
              <a:buClr>
                <a:srgbClr val="FFFFFF"/>
              </a:buClr>
              <a:buFont typeface="Helvetica Neue"/>
              <a:buChar char="•"/>
              <a:defRPr/>
            </a:lvl6pPr>
            <a:lvl7pPr indent="-139700" marL="1663700" rtl="0">
              <a:spcBef>
                <a:spcPts val="2200"/>
              </a:spcBef>
              <a:buClr>
                <a:srgbClr val="FFFFFF"/>
              </a:buClr>
              <a:buFont typeface="Helvetica Neue"/>
              <a:buChar char="•"/>
              <a:defRPr/>
            </a:lvl7pPr>
            <a:lvl8pPr indent="-139700" marL="1905000" rtl="0">
              <a:spcBef>
                <a:spcPts val="2200"/>
              </a:spcBef>
              <a:buClr>
                <a:srgbClr val="FFFFFF"/>
              </a:buClr>
              <a:buFont typeface="Helvetica Neue"/>
              <a:buChar char="•"/>
              <a:defRPr/>
            </a:lvl8pPr>
            <a:lvl9pPr indent="-152400" marL="2146300" rtl="0">
              <a:spcBef>
                <a:spcPts val="2200"/>
              </a:spcBef>
              <a:buClr>
                <a:srgbClr val="FFFFFF"/>
              </a:buClr>
              <a:buFont typeface="Helvetica Neue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3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1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1.jpg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4.jp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3" Type="http://schemas.openxmlformats.org/officeDocument/2006/relationships/image" Target="../media/image07.pn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3" Type="http://schemas.openxmlformats.org/officeDocument/2006/relationships/image" Target="../media/image08.pn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00.jpg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3" Type="http://schemas.openxmlformats.org/officeDocument/2006/relationships/image" Target="../media/image06.png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3" Type="http://schemas.openxmlformats.org/officeDocument/2006/relationships/image" Target="../media/image02.jpg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3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3" Type="http://schemas.openxmlformats.org/officeDocument/2006/relationships/image" Target="../media/image09.jp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3" Type="http://schemas.openxmlformats.org/officeDocument/2006/relationships/image" Target="../media/image00.jp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3" Type="http://schemas.openxmlformats.org/officeDocument/2006/relationships/image" Target="../media/image05.pn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Shape 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0945" y="-59438"/>
            <a:ext cx="9440099" cy="530999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 txBox="1"/>
          <p:nvPr>
            <p:ph type="title"/>
          </p:nvPr>
        </p:nvSpPr>
        <p:spPr>
          <a:xfrm>
            <a:off x="3086100" y="0"/>
            <a:ext cx="6057899" cy="9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Gamification in Online Learning: History of Science for Engineers</a:t>
            </a:r>
          </a:p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6824400" y="951225"/>
            <a:ext cx="2319599" cy="97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FFFFFF"/>
              </a:buClr>
              <a:buSzPct val="25000"/>
              <a:buFont typeface="Helvetica Neue"/>
              <a:buNone/>
            </a:pPr>
            <a:r>
              <a:rPr lang="en" sz="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Dr. Kathleen Sheppard</a:t>
            </a:r>
          </a:p>
          <a:p>
            <a:pPr indent="0" lvl="0" marL="0" marR="0" rtl="0" algn="r">
              <a:spcBef>
                <a:spcPts val="0"/>
              </a:spcBef>
              <a:buClr>
                <a:srgbClr val="FFFFFF"/>
              </a:buClr>
              <a:buSzPct val="25000"/>
              <a:buFont typeface="Helvetica Neue"/>
              <a:buNone/>
            </a:pPr>
            <a:r>
              <a:rPr lang="en" sz="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History and Political Science </a:t>
            </a:r>
          </a:p>
          <a:p>
            <a:pPr indent="0" lvl="0" marL="0" marR="0" rtl="0" algn="r">
              <a:spcBef>
                <a:spcPts val="0"/>
              </a:spcBef>
              <a:buClr>
                <a:srgbClr val="FFFFFF"/>
              </a:buClr>
              <a:buSzPct val="25000"/>
              <a:buFont typeface="Helvetica Neue"/>
              <a:buNone/>
            </a:pPr>
            <a:r>
              <a:rPr lang="en" sz="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Missouri University of Science &amp; Technology</a:t>
            </a:r>
          </a:p>
          <a:p>
            <a:pPr indent="0" lvl="0" marL="0" marR="0" rtl="0" algn="r">
              <a:spcBef>
                <a:spcPts val="0"/>
              </a:spcBef>
              <a:buClr>
                <a:srgbClr val="FFFFFF"/>
              </a:buClr>
              <a:buFont typeface="Helvetica Neue"/>
              <a:buNone/>
            </a:pPr>
            <a:r>
              <a:t/>
            </a:r>
            <a:endParaRPr sz="9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spcBef>
                <a:spcPts val="0"/>
              </a:spcBef>
              <a:buClr>
                <a:srgbClr val="FFFFFF"/>
              </a:buClr>
              <a:buSzPct val="25000"/>
              <a:buFont typeface="Helvetica Neue"/>
              <a:buNone/>
            </a:pPr>
            <a:r>
              <a:rPr b="0" baseline="0" i="0" lang="en" sz="9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Dr. John Stewart</a:t>
            </a:r>
          </a:p>
          <a:p>
            <a:pPr indent="0" lvl="0" marL="0" marR="0" rtl="0" algn="r">
              <a:spcBef>
                <a:spcPts val="0"/>
              </a:spcBef>
              <a:buClr>
                <a:srgbClr val="FFFFFF"/>
              </a:buClr>
              <a:buSzPct val="25000"/>
              <a:buFont typeface="Helvetica Neue"/>
              <a:buNone/>
            </a:pPr>
            <a:r>
              <a:rPr b="0" baseline="0" i="0" lang="en" sz="9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Center for Teaching Excellence</a:t>
            </a:r>
          </a:p>
          <a:p>
            <a:pPr indent="0" lvl="0" marL="0" marR="0" rtl="0" algn="r">
              <a:spcBef>
                <a:spcPts val="0"/>
              </a:spcBef>
              <a:buClr>
                <a:srgbClr val="FFFFFF"/>
              </a:buClr>
              <a:buSzPct val="25000"/>
              <a:buFont typeface="Helvetica Neue"/>
              <a:buNone/>
            </a:pPr>
            <a:r>
              <a:rPr b="0" baseline="0" i="0" lang="en" sz="9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University of Oklahoma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Chronological Map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78482"/>
            <a:ext cx="9143998" cy="1186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33575" y="134175"/>
            <a:ext cx="11348323" cy="484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95075" y="214675"/>
            <a:ext cx="12111149" cy="47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b="4507" l="0" r="0" t="0"/>
          <a:stretch/>
        </p:blipFill>
        <p:spPr>
          <a:xfrm>
            <a:off x="1010319" y="41594"/>
            <a:ext cx="7123199" cy="489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b="10741" l="6468" r="6476" t="10741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77385" y="-4842"/>
            <a:ext cx="1137600" cy="80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b="0" l="5602" r="5611" t="11543"/>
          <a:stretch/>
        </p:blipFill>
        <p:spPr>
          <a:xfrm>
            <a:off x="1073095" y="-130097"/>
            <a:ext cx="7379100" cy="540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Collaborative Technology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3dgamelab.org</a:t>
            </a:r>
          </a:p>
          <a:p>
            <a:pPr indent="-4191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Hackpad</a:t>
            </a:r>
          </a:p>
          <a:p>
            <a:pPr indent="-4191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VoiceThread</a:t>
            </a:r>
          </a:p>
          <a:p>
            <a:pPr indent="-4191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Google Drive - file sharing</a:t>
            </a:r>
          </a:p>
          <a:p>
            <a:pPr indent="-4191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YouTube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Strengths of the Design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9144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Modular design</a:t>
            </a:r>
          </a:p>
          <a:p>
            <a:pPr indent="-419100" lvl="0" marL="9144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Gamification - XP, rewards, leaderboard</a:t>
            </a:r>
          </a:p>
          <a:p>
            <a:pPr indent="-419100" lvl="0" marL="9144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Badges</a:t>
            </a:r>
          </a:p>
          <a:p>
            <a:pPr indent="-419100" lvl="0" marL="9144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Student choice of path</a:t>
            </a:r>
          </a:p>
          <a:p>
            <a:pPr indent="-419100" lvl="0" marL="9144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Challenges traditional grading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b="0" l="4072" r="34877" t="12118"/>
          <a:stretch/>
        </p:blipFill>
        <p:spPr>
          <a:xfrm>
            <a:off x="3443900" y="66499"/>
            <a:ext cx="5102399" cy="539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>
            <p:ph type="title"/>
          </p:nvPr>
        </p:nvSpPr>
        <p:spPr>
          <a:xfrm>
            <a:off x="-169975" y="438316"/>
            <a:ext cx="3833699" cy="645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 Feedback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Limitations of the Design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Just another LMS</a:t>
            </a:r>
          </a:p>
          <a:p>
            <a:pPr indent="-419100" lvl="0" marL="9144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The silo effect as opposed to open web</a:t>
            </a:r>
          </a:p>
          <a:p>
            <a:pPr indent="-419100" lvl="0" marL="9144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students will lose access at some point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Responses</a:t>
            </a:r>
          </a:p>
          <a:p>
            <a:pPr indent="-419100" lvl="0" marL="9144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We agree</a:t>
            </a:r>
          </a:p>
          <a:p>
            <a:pPr indent="-419100" lvl="0" marL="9144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The badges are exportable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1296" y="-109256"/>
            <a:ext cx="9426599" cy="589169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 txBox="1"/>
          <p:nvPr>
            <p:ph type="title"/>
          </p:nvPr>
        </p:nvSpPr>
        <p:spPr>
          <a:xfrm>
            <a:off x="633412" y="133350"/>
            <a:ext cx="7877099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" sz="4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Gamification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Limitations of the Design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Coding problems</a:t>
            </a:r>
          </a:p>
          <a:p>
            <a:pPr indent="-419100" lvl="0" marL="9144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Self-replication glitch</a:t>
            </a:r>
          </a:p>
          <a:p>
            <a:pPr indent="-419100" lvl="0" marL="9144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Teacher side GUI is limited</a:t>
            </a:r>
          </a:p>
          <a:p>
            <a:pPr indent="-419100" lvl="0" marL="9144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Gradebook integration</a:t>
            </a:r>
          </a:p>
          <a:p>
            <a:pPr indent="-419100" lvl="0" marL="9144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Platform may be undersupported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Of 1000 students over 10 semesters</a:t>
            </a:r>
          </a:p>
          <a:p>
            <a:pPr indent="-381000" lvl="1" marL="914400" rtl="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Grade average: 85%</a:t>
            </a:r>
          </a:p>
          <a:p>
            <a:pPr indent="-381000" lvl="1" marL="914400" rtl="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Standard distribution</a:t>
            </a:r>
          </a:p>
          <a:p>
            <a:pPr indent="-4191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Drop rates: 10%</a:t>
            </a:r>
          </a:p>
          <a:p>
            <a:pPr indent="-381000" lvl="1" marL="914400" rtl="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standard rates for humanities at both institutions</a:t>
            </a:r>
          </a:p>
          <a:p>
            <a:pPr indent="-4191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Students are comfortable with the traditional face-to-face format</a:t>
            </a:r>
          </a:p>
        </p:txBody>
      </p:sp>
      <p:sp>
        <p:nvSpPr>
          <p:cNvPr id="161" name="Shape 16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Outcomes--Face to Face 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Outcomes--Online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187800" y="903450"/>
            <a:ext cx="8498999" cy="3914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Of 29 students</a:t>
            </a:r>
          </a:p>
          <a:p>
            <a:pPr indent="-34290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8 had no online course experience</a:t>
            </a:r>
          </a:p>
          <a:p>
            <a:pPr indent="-34290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16 had at least one online course</a:t>
            </a:r>
          </a:p>
          <a:p>
            <a:pPr indent="-34290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4 had blended course experience</a:t>
            </a:r>
          </a:p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Drop rates: 4 of 31 total</a:t>
            </a:r>
          </a:p>
          <a:p>
            <a:pPr indent="-34290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12.9 %</a:t>
            </a:r>
          </a:p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Grades: 23 As; 1 B; 2Ds; 1F</a:t>
            </a:r>
          </a:p>
          <a:p>
            <a:pPr indent="-34290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Average: 91%</a:t>
            </a:r>
          </a:p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Online format is self-paced</a:t>
            </a:r>
          </a:p>
          <a:p>
            <a:pPr indent="-34290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but the students recognize their own procrastination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161025" y="930300"/>
            <a:ext cx="8525700" cy="3995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Of 29 students</a:t>
            </a:r>
          </a:p>
          <a:p>
            <a:pPr indent="-34290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7 had no online course experience</a:t>
            </a:r>
          </a:p>
          <a:p>
            <a:pPr indent="-34290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17 had at least one online course</a:t>
            </a:r>
          </a:p>
          <a:p>
            <a:pPr indent="-34290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5 had blended course experience</a:t>
            </a:r>
          </a:p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Drop rates: 3 of 29</a:t>
            </a:r>
          </a:p>
          <a:p>
            <a:pPr indent="-34290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10.3%</a:t>
            </a:r>
          </a:p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Grades: 10As; 12Bs; 1C; 1D</a:t>
            </a:r>
          </a:p>
          <a:p>
            <a:pPr indent="-34290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Average: 89%</a:t>
            </a:r>
          </a:p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Blended</a:t>
            </a:r>
          </a:p>
          <a:p>
            <a:pPr indent="-34290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They like that they get the face-to-face contact</a:t>
            </a:r>
          </a:p>
          <a:p>
            <a:pPr indent="-34290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Like that the online portion has deadlines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Outcomes--Blended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Conclusions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Learning objectives for this class (in any format) are:</a:t>
            </a:r>
          </a:p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Improve writing skills</a:t>
            </a:r>
          </a:p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Engage with primary and secondary sources</a:t>
            </a:r>
          </a:p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Reconsider preconceptions about science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/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 b="11371" l="20532" r="32308" t="11378"/>
          <a:stretch/>
        </p:blipFill>
        <p:spPr>
          <a:xfrm>
            <a:off x="4938712" y="357187"/>
            <a:ext cx="3571800" cy="43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>
            <p:ph type="title"/>
          </p:nvPr>
        </p:nvSpPr>
        <p:spPr>
          <a:xfrm>
            <a:off x="619125" y="357187"/>
            <a:ext cx="3833699" cy="20813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Skills Tracking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 b="0" l="514" r="504" t="0"/>
          <a:stretch/>
        </p:blipFill>
        <p:spPr>
          <a:xfrm>
            <a:off x="4938712" y="357187"/>
            <a:ext cx="3571800" cy="43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>
            <p:ph type="title"/>
          </p:nvPr>
        </p:nvSpPr>
        <p:spPr>
          <a:xfrm>
            <a:off x="621506" y="1821431"/>
            <a:ext cx="3833699" cy="15005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Learning Management Systems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6491" y="1648077"/>
            <a:ext cx="2411099" cy="170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 this format?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Gamification “attempts to harness the motivational power of games and apply it to real-world problems.”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(Lee and Hammer, 2011: 1)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/>
          <p:cNvPicPr preferRelativeResize="0"/>
          <p:nvPr/>
        </p:nvPicPr>
        <p:blipFill rotWithShape="1">
          <a:blip r:embed="rId3">
            <a:alphaModFix/>
          </a:blip>
          <a:srcRect b="8131" l="29964" r="29964" t="12692"/>
          <a:stretch/>
        </p:blipFill>
        <p:spPr>
          <a:xfrm>
            <a:off x="2450955" y="-88320"/>
            <a:ext cx="4242000" cy="532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idx="1" type="body"/>
          </p:nvPr>
        </p:nvSpPr>
        <p:spPr>
          <a:xfrm>
            <a:off x="1649472" y="2379612"/>
            <a:ext cx="5845200" cy="12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FFFFF"/>
              </a:buClr>
              <a:buSzPct val="25000"/>
              <a:buFont typeface="Helvetica Neue"/>
              <a:buNone/>
            </a:pPr>
            <a:r>
              <a:rPr b="0" baseline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Dopamine orients attention and enhances the making of connections between neurons, which is the brains’ basis for learning.</a:t>
            </a:r>
          </a:p>
        </p:txBody>
      </p:sp>
      <p:sp>
        <p:nvSpPr>
          <p:cNvPr id="73" name="Shape 73"/>
          <p:cNvSpPr/>
          <p:nvPr/>
        </p:nvSpPr>
        <p:spPr>
          <a:xfrm>
            <a:off x="2646833" y="3989129"/>
            <a:ext cx="4897500" cy="25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rIns="19050" tIns="1905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" sz="1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 Howard-Jones, “Toward a Science of Learning Games”</a:t>
            </a:r>
          </a:p>
        </p:txBody>
      </p:sp>
      <p:sp>
        <p:nvSpPr>
          <p:cNvPr id="74" name="Shape 74"/>
          <p:cNvSpPr/>
          <p:nvPr/>
        </p:nvSpPr>
        <p:spPr>
          <a:xfrm>
            <a:off x="1645294" y="815041"/>
            <a:ext cx="5853299" cy="1219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rIns="19050" tIns="1905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Midbrain dopaminergic activity has been shown to increase when we are exposed to a variety of pleasures including food, money, and computer games.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idx="1" type="body"/>
          </p:nvPr>
        </p:nvSpPr>
        <p:spPr>
          <a:xfrm>
            <a:off x="1660199" y="1872533"/>
            <a:ext cx="5823600" cy="2103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FFFFF"/>
              </a:buClr>
              <a:buSzPct val="25000"/>
              <a:buFont typeface="Helvetica Neue"/>
              <a:buNone/>
            </a:pPr>
            <a:r>
              <a:rPr b="0" baseline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[An] anticipatory ramp of dopamine, together with the previous spike, resulted in uncertain reward generating more dopamine overall than either 100% certain or wholly unexpected reward.  In other words, uncertain reward appears to increase the type of dopaminergic response that has been linked to motivation.</a:t>
            </a:r>
          </a:p>
        </p:txBody>
      </p:sp>
      <p:sp>
        <p:nvSpPr>
          <p:cNvPr id="80" name="Shape 80"/>
          <p:cNvSpPr/>
          <p:nvPr/>
        </p:nvSpPr>
        <p:spPr>
          <a:xfrm>
            <a:off x="2953061" y="4397916"/>
            <a:ext cx="4897500" cy="25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rIns="19050" tIns="1905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" sz="1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 Howard-Jones, “Toward a Science of Learning Games”</a:t>
            </a:r>
          </a:p>
        </p:txBody>
      </p:sp>
      <p:sp>
        <p:nvSpPr>
          <p:cNvPr id="81" name="Shape 81"/>
          <p:cNvSpPr/>
          <p:nvPr/>
        </p:nvSpPr>
        <p:spPr>
          <a:xfrm>
            <a:off x="1645294" y="1091731"/>
            <a:ext cx="5853299" cy="62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rIns="19050" tIns="1905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Maximum signal [dopamine release] corresponded to the maximum available reward in that context.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Traditional Face-to-Face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Four themes, each time running through the whole chronology: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Cosmos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Planet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Body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Technology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Topic Map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99263"/>
            <a:ext cx="9143998" cy="1544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ark-gradient">
  <a:themeElements>
    <a:clrScheme name="Custom 346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