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7"/>
  </p:notesMasterIdLst>
  <p:sldIdLst>
    <p:sldId id="282" r:id="rId2"/>
    <p:sldId id="295" r:id="rId3"/>
    <p:sldId id="286" r:id="rId4"/>
    <p:sldId id="287" r:id="rId5"/>
    <p:sldId id="259" r:id="rId6"/>
    <p:sldId id="285" r:id="rId7"/>
    <p:sldId id="284" r:id="rId8"/>
    <p:sldId id="289" r:id="rId9"/>
    <p:sldId id="288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90" r:id="rId19"/>
    <p:sldId id="268" r:id="rId20"/>
    <p:sldId id="269" r:id="rId21"/>
    <p:sldId id="292" r:id="rId22"/>
    <p:sldId id="271" r:id="rId23"/>
    <p:sldId id="273" r:id="rId24"/>
    <p:sldId id="275" r:id="rId25"/>
    <p:sldId id="291" r:id="rId26"/>
    <p:sldId id="276" r:id="rId27"/>
    <p:sldId id="277" r:id="rId28"/>
    <p:sldId id="294" r:id="rId29"/>
    <p:sldId id="278" r:id="rId30"/>
    <p:sldId id="279" r:id="rId31"/>
    <p:sldId id="280" r:id="rId32"/>
    <p:sldId id="281" r:id="rId33"/>
    <p:sldId id="297" r:id="rId34"/>
    <p:sldId id="296" r:id="rId35"/>
    <p:sldId id="283" r:id="rId36"/>
  </p:sldIdLst>
  <p:sldSz cx="9144000" cy="6858000" type="screen4x3"/>
  <p:notesSz cx="6858000" cy="9144000"/>
  <p:custDataLst>
    <p:tags r:id="rId3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06B"/>
    <a:srgbClr val="000000"/>
    <a:srgbClr val="000C53"/>
    <a:srgbClr val="C8D4FE"/>
    <a:srgbClr val="0F2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54" autoAdjust="0"/>
  </p:normalViewPr>
  <p:slideViewPr>
    <p:cSldViewPr>
      <p:cViewPr varScale="1">
        <p:scale>
          <a:sx n="125" d="100"/>
          <a:sy n="125" d="100"/>
        </p:scale>
        <p:origin x="38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ea typeface="Geneva" pitchFamily="-3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pitchFamily="-32" charset="-128"/>
              </a:defRPr>
            </a:lvl1pPr>
          </a:lstStyle>
          <a:p>
            <a:pPr>
              <a:defRPr/>
            </a:pPr>
            <a:fld id="{CE9C0005-F6C8-4055-BBAB-28A5C362D7AB}" type="datetimeFigureOut">
              <a:rPr lang="en-US" altLang="en-US"/>
              <a:pPr>
                <a:defRPr/>
              </a:pPr>
              <a:t>3/25/2015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ea typeface="Geneva" pitchFamily="-3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pitchFamily="-32" charset="-128"/>
              </a:defRPr>
            </a:lvl1pPr>
          </a:lstStyle>
          <a:p>
            <a:pPr>
              <a:defRPr/>
            </a:pPr>
            <a:fld id="{A493AECC-D3C4-4F80-983A-793EC344A4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78736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D8312DB-708E-4D78-849C-FA0BE5506BB7}" type="slidenum">
              <a:rPr lang="en-US" altLang="en-US" sz="1200" smtClean="0"/>
              <a:pPr/>
              <a:t>14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907818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241C1-CD90-428F-841A-2D4E0E5E6F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545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0B89F-0DA3-4CEA-B2F7-7592863A62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9408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143000"/>
            <a:ext cx="19431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143000"/>
            <a:ext cx="5676900" cy="495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85766-78F6-4BB5-B81B-B3419B40C4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871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969CB-0842-4413-8758-C6F1C14601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747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FBA50-1320-4384-9235-36548FAB00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433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0DE9B-349E-4144-946D-DF18ADC0B0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68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34D3-1F10-4D83-9BD9-0537BCD874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392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2C400-84EA-40BB-BD2E-C47A60D5E2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259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ECDDD-70FC-4CF1-8D2C-EFD1137FB8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865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F74FC-DD2B-4E8E-B29E-76760E3A3D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62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7953E-5B63-4917-A4AE-56DBA460F7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0671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1430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anose="020B0604020202020204" pitchFamily="34" charset="0"/>
                <a:ea typeface="Geneva" pitchFamily="-32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anose="020B0604020202020204" pitchFamily="34" charset="0"/>
                <a:ea typeface="Geneva" pitchFamily="-32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Geneva" pitchFamily="-32" charset="-128"/>
              </a:defRPr>
            </a:lvl1pPr>
          </a:lstStyle>
          <a:p>
            <a:pPr>
              <a:defRPr/>
            </a:pPr>
            <a:fld id="{C9C5D36C-4FA4-431D-B3B6-BF5BC12BF6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152400" y="0"/>
            <a:ext cx="0" cy="685800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79375">
            <a:solidFill>
              <a:srgbClr val="00106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304800" y="0"/>
            <a:ext cx="0" cy="685800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35" name="Picture 11" descr="UTMartinLogo28915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133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0"/>
          <a:cs typeface="Genev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charset="0"/>
          <a:cs typeface="Genev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charset="0"/>
          <a:cs typeface="Genev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charset="0"/>
          <a:cs typeface="Genev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charset="0"/>
          <a:cs typeface="Genev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Geneva" pitchFamily="-3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Geneva" pitchFamily="-3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Geneva" pitchFamily="-3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Geneva" pitchFamily="-3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Gene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hspiegel@utm.edu" TargetMode="External"/><Relationship Id="rId2" Type="http://schemas.openxmlformats.org/officeDocument/2006/relationships/hyperlink" Target="mailto:ttansil@utm.edu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donalds@utm.ed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1066800" y="2133600"/>
            <a:ext cx="7086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106B"/>
                </a:solidFill>
              </a:rPr>
              <a:t>Building Expectations: Targeting Student Learning By Using Auxiliary Online Teaching and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106B"/>
                </a:solidFill>
              </a:rPr>
              <a:t>Learning Materials</a:t>
            </a:r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2590800" y="472440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106B"/>
                </a:solidFill>
              </a:rPr>
              <a:t>Tara Tansil-Gentry M.A.,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106B"/>
                </a:solidFill>
              </a:rPr>
              <a:t>Harriette L. Spiegel, Ph. D.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106B"/>
                </a:solidFill>
              </a:rPr>
              <a:t>Donald Shaw, Ph.D.</a:t>
            </a:r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362200" y="365760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106B"/>
                </a:solidFill>
              </a:rPr>
              <a:t>Missouri S&amp;T, March 13,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0"/>
            <a:ext cx="9083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0"/>
            <a:ext cx="9083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0"/>
            <a:ext cx="9083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85800" y="1143000"/>
            <a:ext cx="7772400" cy="4267200"/>
          </a:xfrm>
        </p:spPr>
        <p:txBody>
          <a:bodyPr/>
          <a:lstStyle/>
          <a:p>
            <a:r>
              <a:rPr lang="en-US" altLang="en-US" smtClean="0">
                <a:solidFill>
                  <a:srgbClr val="00106B"/>
                </a:solidFill>
                <a:ea typeface="ＭＳ Ｐゴシック" panose="020B0600070205080204" pitchFamily="34" charset="-128"/>
                <a:cs typeface="Geneva" pitchFamily="-32" charset="-128"/>
              </a:rPr>
              <a:t>Effective Tools for Enhancing Instruction &amp; Learning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solidFill>
                  <a:srgbClr val="00106B"/>
                </a:solidFill>
                <a:ea typeface="ＭＳ Ｐゴシック" panose="020B0600070205080204" pitchFamily="34" charset="-128"/>
                <a:cs typeface="Geneva" pitchFamily="-32" charset="-128"/>
              </a:rPr>
              <a:t>Value Added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00106B"/>
                </a:solidFill>
                <a:ea typeface="ＭＳ Ｐゴシック" panose="020B0600070205080204" pitchFamily="34" charset="-128"/>
                <a:cs typeface="Geneva" pitchFamily="-32" charset="-128"/>
              </a:rPr>
              <a:t>Learning outcomes targeted</a:t>
            </a:r>
          </a:p>
          <a:p>
            <a:r>
              <a:rPr lang="en-US" altLang="en-US" smtClean="0">
                <a:solidFill>
                  <a:srgbClr val="00106B"/>
                </a:solidFill>
                <a:ea typeface="ＭＳ Ｐゴシック" panose="020B0600070205080204" pitchFamily="34" charset="-128"/>
                <a:cs typeface="Geneva" pitchFamily="-32" charset="-128"/>
              </a:rPr>
              <a:t>Learning assessed in many different ways</a:t>
            </a:r>
          </a:p>
          <a:p>
            <a:r>
              <a:rPr lang="en-US" altLang="en-US" smtClean="0">
                <a:solidFill>
                  <a:srgbClr val="00106B"/>
                </a:solidFill>
                <a:ea typeface="ＭＳ Ｐゴシック" panose="020B0600070205080204" pitchFamily="34" charset="-128"/>
                <a:cs typeface="Geneva" pitchFamily="-32" charset="-128"/>
              </a:rPr>
              <a:t>Guided student learning</a:t>
            </a:r>
          </a:p>
          <a:p>
            <a:r>
              <a:rPr lang="en-US" altLang="en-US" smtClean="0">
                <a:solidFill>
                  <a:srgbClr val="00106B"/>
                </a:solidFill>
                <a:ea typeface="ＭＳ Ｐゴシック" panose="020B0600070205080204" pitchFamily="34" charset="-128"/>
                <a:cs typeface="Geneva" pitchFamily="-32" charset="-128"/>
              </a:rPr>
              <a:t>Enhancing instruction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0"/>
            <a:ext cx="9083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400" cy="2133600"/>
          </a:xfrm>
        </p:spPr>
        <p:txBody>
          <a:bodyPr/>
          <a:lstStyle/>
          <a:p>
            <a:r>
              <a:rPr lang="en-US" altLang="en-US" smtClean="0">
                <a:solidFill>
                  <a:srgbClr val="00106B"/>
                </a:solidFill>
                <a:ea typeface="ＭＳ Ｐゴシック" panose="020B0600070205080204" pitchFamily="34" charset="-128"/>
                <a:cs typeface="Geneva" pitchFamily="-32" charset="-128"/>
              </a:rPr>
              <a:t>Assessment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01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1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85800" y="1676400"/>
            <a:ext cx="7772400" cy="1981200"/>
          </a:xfrm>
        </p:spPr>
        <p:txBody>
          <a:bodyPr/>
          <a:lstStyle/>
          <a:p>
            <a:r>
              <a:rPr lang="en-US" altLang="en-US" smtClean="0">
                <a:solidFill>
                  <a:srgbClr val="00106B"/>
                </a:solidFill>
                <a:ea typeface="ＭＳ Ｐゴシック" panose="020B0600070205080204" pitchFamily="34" charset="-128"/>
                <a:cs typeface="Geneva" pitchFamily="-32" charset="-128"/>
              </a:rPr>
              <a:t>Creating an Assignment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72400" cy="2362200"/>
          </a:xfrm>
        </p:spPr>
        <p:txBody>
          <a:bodyPr/>
          <a:lstStyle/>
          <a:p>
            <a:r>
              <a:rPr lang="en-US" altLang="en-US" smtClean="0">
                <a:solidFill>
                  <a:srgbClr val="00106B"/>
                </a:solidFill>
                <a:ea typeface="ＭＳ Ｐゴシック" panose="020B0600070205080204" pitchFamily="34" charset="-128"/>
                <a:cs typeface="Geneva" pitchFamily="-32" charset="-128"/>
              </a:rPr>
              <a:t>Measuring Learning Outcomes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981200"/>
            <a:ext cx="7772400" cy="2362200"/>
          </a:xfrm>
        </p:spPr>
        <p:txBody>
          <a:bodyPr/>
          <a:lstStyle/>
          <a:p>
            <a:r>
              <a:rPr lang="en-US" altLang="en-US" smtClean="0">
                <a:solidFill>
                  <a:srgbClr val="00106B"/>
                </a:solidFill>
                <a:ea typeface="ＭＳ Ｐゴシック" panose="020B0600070205080204" pitchFamily="34" charset="-128"/>
                <a:cs typeface="Geneva" pitchFamily="-32" charset="-128"/>
              </a:rPr>
              <a:t>Course Home Screen</a:t>
            </a:r>
            <a:r>
              <a:rPr lang="en-US" altLang="en-US" smtClean="0">
                <a:ea typeface="ＭＳ Ｐゴシック" panose="020B0600070205080204" pitchFamily="34" charset="-128"/>
                <a:cs typeface="Geneva" pitchFamily="-32" charset="-128"/>
              </a:rPr>
              <a:t/>
            </a:r>
            <a:br>
              <a:rPr lang="en-US" altLang="en-US" smtClean="0">
                <a:ea typeface="ＭＳ Ｐゴシック" panose="020B0600070205080204" pitchFamily="34" charset="-128"/>
                <a:cs typeface="Geneva" pitchFamily="-32" charset="-128"/>
              </a:rPr>
            </a:br>
            <a:endParaRPr lang="en-US" altLang="en-US" smtClean="0">
              <a:ea typeface="ＭＳ Ｐゴシック" panose="020B0600070205080204" pitchFamily="34" charset="-128"/>
              <a:cs typeface="Geneva" pitchFamily="-3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00106B"/>
                </a:solidFill>
                <a:ea typeface="ＭＳ Ｐゴシック" panose="020B0600070205080204" pitchFamily="34" charset="-128"/>
                <a:cs typeface="Geneva" pitchFamily="-32" charset="-128"/>
              </a:rPr>
              <a:t>Pros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191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106B"/>
                </a:solidFill>
              </a:rPr>
              <a:t>Standard presentation of content</a:t>
            </a:r>
          </a:p>
          <a:p>
            <a:pPr>
              <a:defRPr/>
            </a:pPr>
            <a:r>
              <a:rPr lang="en-US" dirty="0" smtClean="0">
                <a:solidFill>
                  <a:srgbClr val="00106B"/>
                </a:solidFill>
              </a:rPr>
              <a:t>Convenience of equal expectations from remote sites </a:t>
            </a:r>
          </a:p>
          <a:p>
            <a:pPr>
              <a:defRPr/>
            </a:pPr>
            <a:r>
              <a:rPr lang="en-US" dirty="0" smtClean="0">
                <a:solidFill>
                  <a:srgbClr val="00106B"/>
                </a:solidFill>
              </a:rPr>
              <a:t>Variety of formats, methods of assessment, activities to guide student learning</a:t>
            </a:r>
          </a:p>
          <a:p>
            <a:pPr>
              <a:defRPr/>
            </a:pPr>
            <a:r>
              <a:rPr lang="en-US" dirty="0" smtClean="0">
                <a:solidFill>
                  <a:srgbClr val="00106B"/>
                </a:solidFill>
              </a:rPr>
              <a:t>Ability to track learning outcomes</a:t>
            </a:r>
          </a:p>
          <a:p>
            <a:pPr>
              <a:defRPr/>
            </a:pPr>
            <a:r>
              <a:rPr lang="en-US" dirty="0" smtClean="0">
                <a:solidFill>
                  <a:srgbClr val="00106B"/>
                </a:solidFill>
              </a:rPr>
              <a:t>Appealing to all learning styles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685800" y="1143000"/>
            <a:ext cx="7772400" cy="1219200"/>
          </a:xfrm>
        </p:spPr>
        <p:txBody>
          <a:bodyPr/>
          <a:lstStyle/>
          <a:p>
            <a:r>
              <a:rPr lang="en-US" altLang="en-US" smtClean="0">
                <a:solidFill>
                  <a:srgbClr val="00106B"/>
                </a:solidFill>
                <a:ea typeface="ＭＳ Ｐゴシック" panose="020B0600070205080204" pitchFamily="34" charset="-128"/>
                <a:cs typeface="Geneva" pitchFamily="-32" charset="-128"/>
              </a:rPr>
              <a:t>Cons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685800" y="2286000"/>
            <a:ext cx="7772400" cy="4495800"/>
          </a:xfrm>
        </p:spPr>
        <p:txBody>
          <a:bodyPr/>
          <a:lstStyle/>
          <a:p>
            <a:r>
              <a:rPr lang="en-US" altLang="en-US" smtClean="0">
                <a:solidFill>
                  <a:srgbClr val="00106B"/>
                </a:solidFill>
                <a:ea typeface="ＭＳ Ｐゴシック" panose="020B0600070205080204" pitchFamily="34" charset="-128"/>
                <a:cs typeface="Geneva" pitchFamily="-32" charset="-128"/>
              </a:rPr>
              <a:t>Individual Instructor course design not possible</a:t>
            </a:r>
          </a:p>
          <a:p>
            <a:r>
              <a:rPr lang="en-US" altLang="en-US" smtClean="0">
                <a:solidFill>
                  <a:srgbClr val="00106B"/>
                </a:solidFill>
                <a:ea typeface="ＭＳ Ｐゴシック" panose="020B0600070205080204" pitchFamily="34" charset="-128"/>
                <a:cs typeface="Geneva" pitchFamily="-32" charset="-128"/>
              </a:rPr>
              <a:t>Student cost; $66 online access w/ebook versus $130 university bookstore bundle (textbook w/access code)</a:t>
            </a:r>
          </a:p>
          <a:p>
            <a:r>
              <a:rPr lang="en-US" altLang="en-US" smtClean="0">
                <a:solidFill>
                  <a:srgbClr val="00106B"/>
                </a:solidFill>
                <a:ea typeface="ＭＳ Ｐゴシック" panose="020B0600070205080204" pitchFamily="34" charset="-128"/>
                <a:cs typeface="Geneva" pitchFamily="-32" charset="-128"/>
              </a:rPr>
              <a:t>Possible hesitation of faculty to use technology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4"/>
          <p:cNvSpPr txBox="1">
            <a:spLocks noChangeArrowheads="1"/>
          </p:cNvSpPr>
          <p:nvPr/>
        </p:nvSpPr>
        <p:spPr bwMode="auto">
          <a:xfrm>
            <a:off x="2971800" y="3200400"/>
            <a:ext cx="2971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hlinkClick r:id="rId2"/>
              </a:rPr>
              <a:t>ttansil@utm.edu</a:t>
            </a: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hlinkClick r:id="rId3"/>
              </a:rPr>
              <a:t>hspiegel@utm.edu</a:t>
            </a: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hlinkClick r:id="rId4"/>
              </a:rPr>
              <a:t>donalds@utm.edu</a:t>
            </a: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8915" name="TextBox 5"/>
          <p:cNvSpPr txBox="1">
            <a:spLocks noChangeArrowheads="1"/>
          </p:cNvSpPr>
          <p:nvPr/>
        </p:nvSpPr>
        <p:spPr bwMode="auto">
          <a:xfrm>
            <a:off x="3124200" y="1828800"/>
            <a:ext cx="350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32" charset="-128"/>
                <a:cs typeface="Geneva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106B"/>
                </a:solidFill>
              </a:rPr>
              <a:t>THANK YOU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0"/>
            <a:ext cx="8961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1447800"/>
            <a:ext cx="9144001" cy="83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7772400" cy="3124200"/>
          </a:xfrm>
        </p:spPr>
        <p:txBody>
          <a:bodyPr/>
          <a:lstStyle/>
          <a:p>
            <a:r>
              <a:rPr lang="en-US" altLang="en-US" smtClean="0">
                <a:solidFill>
                  <a:srgbClr val="00106B"/>
                </a:solidFill>
                <a:ea typeface="ＭＳ Ｐゴシック" panose="020B0600070205080204" pitchFamily="34" charset="-128"/>
                <a:cs typeface="Geneva" pitchFamily="-32" charset="-128"/>
              </a:rPr>
              <a:t>Addressing Learning Styles: Guiding Students in Their 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3.1.3337"/>
  <p:tag name="PPTVERSION" val="15"/>
  <p:tag name="TPOS" val="2"/>
</p:tagLst>
</file>

<file path=ppt/theme/theme1.xml><?xml version="1.0" encoding="utf-8"?>
<a:theme xmlns:a="http://schemas.openxmlformats.org/drawingml/2006/main" name="Office Theme">
  <a:themeElements>
    <a:clrScheme name="Office Theme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Office Theme">
      <a:majorFont>
        <a:latin typeface="Arial"/>
        <a:ea typeface="Geneva"/>
        <a:cs typeface=""/>
      </a:majorFont>
      <a:minorFont>
        <a:latin typeface="Arial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Geneva" pitchFamily="-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Geneva" pitchFamily="-32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</TotalTime>
  <Words>155</Words>
  <Application>Microsoft Office PowerPoint</Application>
  <PresentationFormat>On-screen Show (4:3)</PresentationFormat>
  <Paragraphs>32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ＭＳ Ｐゴシック</vt:lpstr>
      <vt:lpstr>Geneva</vt:lpstr>
      <vt:lpstr>Calibri</vt:lpstr>
      <vt:lpstr>Office Theme</vt:lpstr>
      <vt:lpstr>PowerPoint Presentation</vt:lpstr>
      <vt:lpstr>Value Added</vt:lpstr>
      <vt:lpstr>Course Home Screen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Addressing Learning Styles: Guiding Students in Their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Effective Tools for Enhancing Instruction &amp; Learning</vt:lpstr>
      <vt:lpstr>PowerPoint Presentation</vt:lpstr>
      <vt:lpstr>PowerPoint Presentation</vt:lpstr>
      <vt:lpstr>Assessment</vt:lpstr>
      <vt:lpstr>PowerPoint Presentation</vt:lpstr>
      <vt:lpstr>PowerPoint Presentation</vt:lpstr>
      <vt:lpstr>PowerPoint Presentation</vt:lpstr>
      <vt:lpstr>Creating an Assignment</vt:lpstr>
      <vt:lpstr>PowerPoint Presentation</vt:lpstr>
      <vt:lpstr>PowerPoint Presentation</vt:lpstr>
      <vt:lpstr>Measuring Learning Outcomes</vt:lpstr>
      <vt:lpstr>PowerPoint Presentation</vt:lpstr>
      <vt:lpstr>PowerPoint Presentation</vt:lpstr>
      <vt:lpstr>PowerPoint Presentation</vt:lpstr>
      <vt:lpstr>PowerPoint Presentation</vt:lpstr>
      <vt:lpstr>Pros</vt:lpstr>
      <vt:lpstr>Cons</vt:lpstr>
      <vt:lpstr>PowerPoint Presentation</vt:lpstr>
    </vt:vector>
  </TitlesOfParts>
  <Company>UT-Martin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Kara Hooper</dc:creator>
  <cp:lastModifiedBy>Hays, Malcolm Edgar</cp:lastModifiedBy>
  <cp:revision>22</cp:revision>
  <dcterms:created xsi:type="dcterms:W3CDTF">2007-11-28T16:05:07Z</dcterms:created>
  <dcterms:modified xsi:type="dcterms:W3CDTF">2015-03-25T14:18:10Z</dcterms:modified>
</cp:coreProperties>
</file>