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02"/>
  </p:notesMasterIdLst>
  <p:handoutMasterIdLst>
    <p:handoutMasterId r:id="rId103"/>
  </p:handoutMasterIdLst>
  <p:sldIdLst>
    <p:sldId id="256" r:id="rId5"/>
    <p:sldId id="395" r:id="rId6"/>
    <p:sldId id="257" r:id="rId7"/>
    <p:sldId id="372" r:id="rId8"/>
    <p:sldId id="259" r:id="rId9"/>
    <p:sldId id="260" r:id="rId10"/>
    <p:sldId id="261" r:id="rId11"/>
    <p:sldId id="262" r:id="rId12"/>
    <p:sldId id="267" r:id="rId13"/>
    <p:sldId id="268" r:id="rId14"/>
    <p:sldId id="269" r:id="rId15"/>
    <p:sldId id="373" r:id="rId16"/>
    <p:sldId id="271" r:id="rId17"/>
    <p:sldId id="272" r:id="rId18"/>
    <p:sldId id="273" r:id="rId19"/>
    <p:sldId id="274" r:id="rId20"/>
    <p:sldId id="375" r:id="rId21"/>
    <p:sldId id="276" r:id="rId22"/>
    <p:sldId id="277" r:id="rId23"/>
    <p:sldId id="278" r:id="rId24"/>
    <p:sldId id="279" r:id="rId25"/>
    <p:sldId id="281" r:id="rId26"/>
    <p:sldId id="282" r:id="rId27"/>
    <p:sldId id="283" r:id="rId28"/>
    <p:sldId id="284" r:id="rId29"/>
    <p:sldId id="294" r:id="rId30"/>
    <p:sldId id="295" r:id="rId31"/>
    <p:sldId id="296" r:id="rId32"/>
    <p:sldId id="297" r:id="rId33"/>
    <p:sldId id="382" r:id="rId34"/>
    <p:sldId id="299" r:id="rId35"/>
    <p:sldId id="300" r:id="rId36"/>
    <p:sldId id="301" r:id="rId37"/>
    <p:sldId id="302" r:id="rId38"/>
    <p:sldId id="383" r:id="rId39"/>
    <p:sldId id="384" r:id="rId40"/>
    <p:sldId id="385" r:id="rId41"/>
    <p:sldId id="386" r:id="rId42"/>
    <p:sldId id="387" r:id="rId43"/>
    <p:sldId id="308" r:id="rId44"/>
    <p:sldId id="309" r:id="rId45"/>
    <p:sldId id="310" r:id="rId46"/>
    <p:sldId id="311" r:id="rId47"/>
    <p:sldId id="319" r:id="rId48"/>
    <p:sldId id="320" r:id="rId49"/>
    <p:sldId id="321" r:id="rId50"/>
    <p:sldId id="322" r:id="rId51"/>
    <p:sldId id="323" r:id="rId52"/>
    <p:sldId id="324" r:id="rId53"/>
    <p:sldId id="325" r:id="rId54"/>
    <p:sldId id="326" r:id="rId55"/>
    <p:sldId id="327" r:id="rId56"/>
    <p:sldId id="328" r:id="rId57"/>
    <p:sldId id="329" r:id="rId58"/>
    <p:sldId id="330" r:id="rId59"/>
    <p:sldId id="331" r:id="rId60"/>
    <p:sldId id="332" r:id="rId61"/>
    <p:sldId id="333" r:id="rId62"/>
    <p:sldId id="334" r:id="rId63"/>
    <p:sldId id="335" r:id="rId64"/>
    <p:sldId id="336" r:id="rId65"/>
    <p:sldId id="337" r:id="rId66"/>
    <p:sldId id="389" r:id="rId67"/>
    <p:sldId id="339" r:id="rId68"/>
    <p:sldId id="390" r:id="rId69"/>
    <p:sldId id="341" r:id="rId70"/>
    <p:sldId id="342" r:id="rId71"/>
    <p:sldId id="343" r:id="rId72"/>
    <p:sldId id="344" r:id="rId73"/>
    <p:sldId id="345" r:id="rId74"/>
    <p:sldId id="347" r:id="rId75"/>
    <p:sldId id="348" r:id="rId76"/>
    <p:sldId id="349" r:id="rId77"/>
    <p:sldId id="350" r:id="rId78"/>
    <p:sldId id="351" r:id="rId79"/>
    <p:sldId id="352" r:id="rId80"/>
    <p:sldId id="353" r:id="rId81"/>
    <p:sldId id="354" r:id="rId82"/>
    <p:sldId id="355" r:id="rId83"/>
    <p:sldId id="381" r:id="rId84"/>
    <p:sldId id="357" r:id="rId85"/>
    <p:sldId id="392" r:id="rId86"/>
    <p:sldId id="359" r:id="rId87"/>
    <p:sldId id="360" r:id="rId88"/>
    <p:sldId id="361" r:id="rId89"/>
    <p:sldId id="362" r:id="rId90"/>
    <p:sldId id="363" r:id="rId91"/>
    <p:sldId id="364" r:id="rId92"/>
    <p:sldId id="365" r:id="rId93"/>
    <p:sldId id="366" r:id="rId94"/>
    <p:sldId id="391" r:id="rId95"/>
    <p:sldId id="369" r:id="rId96"/>
    <p:sldId id="368" r:id="rId97"/>
    <p:sldId id="394" r:id="rId98"/>
    <p:sldId id="370" r:id="rId99"/>
    <p:sldId id="396" r:id="rId100"/>
    <p:sldId id="371" r:id="rId101"/>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0320314-A53C-4EB0-BCD5-96F8BCC98B96}">
          <p14:sldIdLst>
            <p14:sldId id="256"/>
            <p14:sldId id="395"/>
            <p14:sldId id="257"/>
            <p14:sldId id="372"/>
            <p14:sldId id="259"/>
            <p14:sldId id="260"/>
          </p14:sldIdLst>
        </p14:section>
        <p14:section name="Learn" id="{521994E2-F9E4-4CAF-98F8-47135F296EC9}">
          <p14:sldIdLst>
            <p14:sldId id="261"/>
            <p14:sldId id="262"/>
            <p14:sldId id="267"/>
            <p14:sldId id="268"/>
            <p14:sldId id="269"/>
            <p14:sldId id="373"/>
            <p14:sldId id="271"/>
            <p14:sldId id="272"/>
            <p14:sldId id="273"/>
            <p14:sldId id="274"/>
            <p14:sldId id="375"/>
            <p14:sldId id="276"/>
            <p14:sldId id="277"/>
            <p14:sldId id="278"/>
            <p14:sldId id="279"/>
            <p14:sldId id="281"/>
            <p14:sldId id="282"/>
            <p14:sldId id="283"/>
            <p14:sldId id="284"/>
            <p14:sldId id="294"/>
            <p14:sldId id="295"/>
            <p14:sldId id="296"/>
            <p14:sldId id="297"/>
            <p14:sldId id="382"/>
            <p14:sldId id="299"/>
            <p14:sldId id="300"/>
            <p14:sldId id="301"/>
            <p14:sldId id="302"/>
            <p14:sldId id="383"/>
            <p14:sldId id="384"/>
            <p14:sldId id="385"/>
            <p14:sldId id="386"/>
            <p14:sldId id="387"/>
            <p14:sldId id="308"/>
            <p14:sldId id="309"/>
            <p14:sldId id="310"/>
            <p14:sldId id="311"/>
            <p14:sldId id="319"/>
            <p14:sldId id="320"/>
            <p14:sldId id="321"/>
            <p14:sldId id="322"/>
            <p14:sldId id="323"/>
            <p14:sldId id="324"/>
            <p14:sldId id="325"/>
            <p14:sldId id="326"/>
            <p14:sldId id="327"/>
            <p14:sldId id="328"/>
            <p14:sldId id="329"/>
            <p14:sldId id="330"/>
            <p14:sldId id="331"/>
            <p14:sldId id="332"/>
          </p14:sldIdLst>
        </p14:section>
        <p14:section name="Collaborate" id="{0CC2F6BF-83D6-46B6-81C8-86EA78637CD9}">
          <p14:sldIdLst>
            <p14:sldId id="333"/>
            <p14:sldId id="334"/>
            <p14:sldId id="335"/>
            <p14:sldId id="336"/>
            <p14:sldId id="337"/>
            <p14:sldId id="389"/>
            <p14:sldId id="339"/>
            <p14:sldId id="390"/>
            <p14:sldId id="341"/>
            <p14:sldId id="342"/>
            <p14:sldId id="343"/>
            <p14:sldId id="344"/>
            <p14:sldId id="345"/>
            <p14:sldId id="347"/>
            <p14:sldId id="348"/>
            <p14:sldId id="349"/>
            <p14:sldId id="350"/>
            <p14:sldId id="351"/>
            <p14:sldId id="352"/>
            <p14:sldId id="353"/>
            <p14:sldId id="354"/>
            <p14:sldId id="355"/>
            <p14:sldId id="381"/>
          </p14:sldIdLst>
        </p14:section>
        <p14:section name="Mobile" id="{81F14623-7C2E-4EA1-B7B2-3785F9BB5547}">
          <p14:sldIdLst>
            <p14:sldId id="357"/>
            <p14:sldId id="392"/>
            <p14:sldId id="359"/>
            <p14:sldId id="360"/>
            <p14:sldId id="361"/>
            <p14:sldId id="362"/>
            <p14:sldId id="363"/>
            <p14:sldId id="364"/>
            <p14:sldId id="365"/>
            <p14:sldId id="366"/>
            <p14:sldId id="391"/>
          </p14:sldIdLst>
        </p14:section>
        <p14:section name="Close" id="{8EB66932-3D48-4E66-B391-DF54B08B5683}">
          <p14:sldIdLst>
            <p14:sldId id="369"/>
            <p14:sldId id="368"/>
            <p14:sldId id="394"/>
            <p14:sldId id="370"/>
            <p14:sldId id="396"/>
            <p14:sldId id="371"/>
          </p14:sldIdLst>
        </p14:section>
      </p14:sectionLst>
    </p:ext>
    <p:ext uri="{EFAFB233-063F-42B5-8137-9DF3F51BA10A}">
      <p15:sldGuideLst xmlns:p15="http://schemas.microsoft.com/office/powerpoint/2012/main">
        <p15:guide id="1" orient="horz" pos="3920">
          <p15:clr>
            <a:srgbClr val="A4A3A4"/>
          </p15:clr>
        </p15:guide>
        <p15:guide id="2" orient="horz" pos="973">
          <p15:clr>
            <a:srgbClr val="A4A3A4"/>
          </p15:clr>
        </p15:guide>
        <p15:guide id="3" orient="horz" pos="401">
          <p15:clr>
            <a:srgbClr val="A4A3A4"/>
          </p15:clr>
        </p15:guide>
        <p15:guide id="4" pos="5563">
          <p15:clr>
            <a:srgbClr val="A4A3A4"/>
          </p15:clr>
        </p15:guide>
        <p15:guide id="5" pos="196">
          <p15:clr>
            <a:srgbClr val="A4A3A4"/>
          </p15:clr>
        </p15:guide>
        <p15:guide id="6" pos="2211">
          <p15:clr>
            <a:srgbClr val="A4A3A4"/>
          </p15:clr>
        </p15:guide>
        <p15:guide id="7" pos="200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09">
          <p15:clr>
            <a:srgbClr val="A4A3A4"/>
          </p15:clr>
        </p15:guide>
        <p15:guide id="4"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494F"/>
    <a:srgbClr val="F5F8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38938" autoAdjust="0"/>
  </p:normalViewPr>
  <p:slideViewPr>
    <p:cSldViewPr snapToGrid="0" snapToObjects="1">
      <p:cViewPr varScale="1">
        <p:scale>
          <a:sx n="92" d="100"/>
          <a:sy n="92" d="100"/>
        </p:scale>
        <p:origin x="942" y="90"/>
      </p:cViewPr>
      <p:guideLst>
        <p:guide orient="horz" pos="3920"/>
        <p:guide orient="horz" pos="973"/>
        <p:guide orient="horz" pos="401"/>
        <p:guide pos="5563"/>
        <p:guide pos="196"/>
        <p:guide pos="2211"/>
        <p:guide pos="2008"/>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64" d="100"/>
          <a:sy n="64" d="100"/>
        </p:scale>
        <p:origin x="-3264" y="-72"/>
      </p:cViewPr>
      <p:guideLst>
        <p:guide orient="horz" pos="2880"/>
        <p:guide pos="2160"/>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tableStyles" Target="tableStyle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hakes\Documents\MX\Business%20Briefs_and_Projects\Issues%20fix%20since%20October%202014%20releas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[Issues fix since October 2014 release.xlsx]Charts!PivotTable4</c:name>
    <c:fmtId val="-1"/>
  </c:pivotSource>
  <c:chart>
    <c:autoTitleDeleted val="1"/>
    <c:pivotFmts>
      <c:pivotFmt>
        <c:idx val="0"/>
        <c:spPr>
          <a:solidFill>
            <a:schemeClr val="accent1"/>
          </a:solidFill>
          <a:ln>
            <a:noFill/>
          </a:ln>
          <a:effectLst>
            <a:outerShdw blurRad="63500" sx="102000" sy="102000" algn="ctr" rotWithShape="0">
              <a:prstClr val="black">
                <a:alpha val="20000"/>
              </a:prstClr>
            </a:outerShdw>
          </a:effectLst>
        </c:spPr>
        <c:marker>
          <c:symbol val="circle"/>
          <c:size val="6"/>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extLst>
        </c:dLbl>
      </c:pivotFmt>
      <c:pivotFmt>
        <c:idx val="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xForSave val="1"/>
            </c:ext>
          </c:extLst>
        </c:dLbl>
      </c:pivotFmt>
      <c:pivotFmt>
        <c:idx val="2"/>
        <c:spPr>
          <a:solidFill>
            <a:schemeClr val="accent2"/>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xForSave val="1"/>
            </c:ext>
          </c:extLst>
        </c:dLbl>
      </c:pivotFmt>
      <c:pivotFmt>
        <c:idx val="3"/>
        <c:spPr>
          <a:solidFill>
            <a:schemeClr val="accent3"/>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xForSave val="1"/>
            </c:ext>
          </c:extLst>
        </c:dLbl>
      </c:pivotFmt>
      <c:pivotFmt>
        <c:idx val="4"/>
        <c:spPr>
          <a:solidFill>
            <a:schemeClr val="accent4"/>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xForSave val="1"/>
            </c:ext>
          </c:extLst>
        </c:dLbl>
      </c:pivotFmt>
      <c:pivotFmt>
        <c:idx val="5"/>
        <c:spPr>
          <a:solidFill>
            <a:schemeClr val="accent5"/>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xForSave val="1"/>
            </c:ext>
          </c:extLst>
        </c:dLbl>
      </c:pivotFmt>
      <c:pivotFmt>
        <c:idx val="6"/>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xForSave val="1"/>
            </c:ext>
          </c:extLst>
        </c:dLbl>
      </c:pivotFmt>
      <c:pivotFmt>
        <c:idx val="7"/>
        <c:spPr>
          <a:solidFill>
            <a:schemeClr val="accent1">
              <a:lumMod val="60000"/>
            </a:schemeClr>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xForSave val="1"/>
            </c:ext>
          </c:extLst>
        </c:dLbl>
      </c:pivotFmt>
      <c:pivotFmt>
        <c:idx val="8"/>
        <c:spPr>
          <a:solidFill>
            <a:schemeClr val="accent2">
              <a:lumMod val="60000"/>
            </a:schemeClr>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xForSave val="1"/>
            </c:ext>
          </c:extLst>
        </c:dLbl>
      </c:pivotFmt>
      <c:pivotFmt>
        <c:idx val="9"/>
        <c:spPr>
          <a:solidFill>
            <a:schemeClr val="accent3">
              <a:lumMod val="60000"/>
            </a:schemeClr>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xForSave val="1"/>
            </c:ext>
          </c:extLst>
        </c:dLbl>
      </c:pivotFmt>
      <c:pivotFmt>
        <c:idx val="10"/>
        <c:spPr>
          <a:solidFill>
            <a:schemeClr val="accent4">
              <a:lumMod val="60000"/>
            </a:schemeClr>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xForSave val="1"/>
            </c:ext>
          </c:extLst>
        </c:dLbl>
      </c:pivotFmt>
      <c:pivotFmt>
        <c:idx val="11"/>
        <c:spPr>
          <a:solidFill>
            <a:schemeClr val="accent1"/>
          </a:solidFill>
          <a:ln>
            <a:noFill/>
          </a:ln>
          <a:effectLst>
            <a:outerShdw blurRad="63500" sx="102000" sy="102000" algn="ctr" rotWithShape="0">
              <a:prstClr val="black">
                <a:alpha val="20000"/>
              </a:prst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extLst>
        </c:dLbl>
      </c:pivotFmt>
      <c:pivotFmt>
        <c:idx val="1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extLst>
        </c:dLbl>
      </c:pivotFmt>
      <c:pivotFmt>
        <c:idx val="1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extLst>
        </c:dLbl>
      </c:pivotFmt>
      <c:pivotFmt>
        <c:idx val="1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extLst>
        </c:dLbl>
      </c:pivotFmt>
      <c:pivotFmt>
        <c:idx val="1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extLst>
        </c:dLbl>
      </c:pivotFmt>
      <c:pivotFmt>
        <c:idx val="1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extLst>
        </c:dLbl>
      </c:pivotFmt>
      <c:pivotFmt>
        <c:idx val="1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extLst>
        </c:dLbl>
      </c:pivotFmt>
      <c:pivotFmt>
        <c:idx val="1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extLst>
        </c:dLbl>
      </c:pivotFmt>
      <c:pivotFmt>
        <c:idx val="1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extLst>
        </c:dLbl>
      </c:pivotFmt>
      <c:pivotFmt>
        <c:idx val="2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extLst>
        </c:dLbl>
      </c:pivotFmt>
      <c:pivotFmt>
        <c:idx val="2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extLst>
        </c:dLbl>
      </c:pivotFmt>
      <c:pivotFmt>
        <c:idx val="22"/>
        <c:spPr>
          <a:solidFill>
            <a:schemeClr val="accent1"/>
          </a:solidFill>
          <a:ln>
            <a:noFill/>
          </a:ln>
          <a:effectLst>
            <a:outerShdw blurRad="63500" sx="102000" sy="102000" algn="ctr" rotWithShape="0">
              <a:prstClr val="black">
                <a:alpha val="20000"/>
              </a:prst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extLst>
        </c:dLbl>
      </c:pivotFmt>
      <c:pivotFmt>
        <c:idx val="2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extLst>
        </c:dLbl>
      </c:pivotFmt>
      <c:pivotFmt>
        <c:idx val="2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extLst>
        </c:dLbl>
      </c:pivotFmt>
      <c:pivotFmt>
        <c:idx val="2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extLst>
        </c:dLbl>
      </c:pivotFmt>
      <c:pivotFmt>
        <c:idx val="2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extLst>
        </c:dLbl>
      </c:pivotFmt>
      <c:pivotFmt>
        <c:idx val="2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extLst>
        </c:dLbl>
      </c:pivotFmt>
      <c:pivotFmt>
        <c:idx val="2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extLst>
        </c:dLbl>
      </c:pivotFmt>
      <c:pivotFmt>
        <c:idx val="2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extLst>
        </c:dLbl>
      </c:pivotFmt>
      <c:pivotFmt>
        <c:idx val="3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extLst>
        </c:dLbl>
      </c:pivotFmt>
      <c:pivotFmt>
        <c:idx val="3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extLst>
        </c:dLbl>
      </c:pivotFmt>
      <c:pivotFmt>
        <c:idx val="3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extLst>
        </c:dLbl>
      </c:pivotFmt>
    </c:pivotFmts>
    <c:plotArea>
      <c:layout>
        <c:manualLayout>
          <c:layoutTarget val="inner"/>
          <c:xMode val="edge"/>
          <c:yMode val="edge"/>
          <c:x val="0.23708456123194138"/>
          <c:y val="0.20094575836585543"/>
          <c:w val="0.55208325894845389"/>
          <c:h val="0.62796936192624675"/>
        </c:manualLayout>
      </c:layout>
      <c:pieChart>
        <c:varyColors val="1"/>
        <c:ser>
          <c:idx val="0"/>
          <c:order val="0"/>
          <c:tx>
            <c:strRef>
              <c:f>Charts!$B$3</c:f>
              <c:strCache>
                <c:ptCount val="1"/>
                <c:pt idx="0">
                  <c:v>Total</c:v>
                </c:pt>
              </c:strCache>
            </c:strRef>
          </c:tx>
          <c:spPr>
            <a:effectLst/>
          </c:spPr>
          <c:dPt>
            <c:idx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04B8-449C-95E3-6E552CCB3204}"/>
              </c:ext>
            </c:extLst>
          </c:dPt>
          <c:dPt>
            <c:idx val="1"/>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04B8-449C-95E3-6E552CCB3204}"/>
              </c:ext>
            </c:extLst>
          </c:dPt>
          <c:dPt>
            <c:idx val="2"/>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5-04B8-449C-95E3-6E552CCB3204}"/>
              </c:ext>
            </c:extLst>
          </c:dPt>
          <c:dPt>
            <c:idx val="3"/>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7-04B8-449C-95E3-6E552CCB3204}"/>
              </c:ext>
            </c:extLst>
          </c:dPt>
          <c:dPt>
            <c:idx val="4"/>
            <c:bubble3D val="0"/>
            <c:spPr>
              <a:solidFill>
                <a:schemeClr val="accent5"/>
              </a:solidFill>
              <a:ln>
                <a:noFill/>
              </a:ln>
              <a:effectLst/>
            </c:spPr>
            <c:extLst xmlns:c16r2="http://schemas.microsoft.com/office/drawing/2015/06/chart">
              <c:ext xmlns:c16="http://schemas.microsoft.com/office/drawing/2014/chart" uri="{C3380CC4-5D6E-409C-BE32-E72D297353CC}">
                <c16:uniqueId val="{00000009-04B8-449C-95E3-6E552CCB3204}"/>
              </c:ext>
            </c:extLst>
          </c:dPt>
          <c:dPt>
            <c:idx val="5"/>
            <c:bubble3D val="0"/>
            <c:spPr>
              <a:solidFill>
                <a:schemeClr val="accent6"/>
              </a:solidFill>
              <a:ln>
                <a:noFill/>
              </a:ln>
              <a:effectLst/>
            </c:spPr>
            <c:extLst xmlns:c16r2="http://schemas.microsoft.com/office/drawing/2015/06/chart">
              <c:ext xmlns:c16="http://schemas.microsoft.com/office/drawing/2014/chart" uri="{C3380CC4-5D6E-409C-BE32-E72D297353CC}">
                <c16:uniqueId val="{0000000B-04B8-449C-95E3-6E552CCB3204}"/>
              </c:ext>
            </c:extLst>
          </c:dPt>
          <c:dPt>
            <c:idx val="6"/>
            <c:bubble3D val="0"/>
            <c:spPr>
              <a:solidFill>
                <a:schemeClr val="bg2"/>
              </a:solidFill>
              <a:ln>
                <a:noFill/>
              </a:ln>
              <a:effectLst/>
            </c:spPr>
            <c:extLst xmlns:c16r2="http://schemas.microsoft.com/office/drawing/2015/06/chart">
              <c:ext xmlns:c16="http://schemas.microsoft.com/office/drawing/2014/chart" uri="{C3380CC4-5D6E-409C-BE32-E72D297353CC}">
                <c16:uniqueId val="{0000000D-04B8-449C-95E3-6E552CCB3204}"/>
              </c:ext>
            </c:extLst>
          </c:dPt>
          <c:dPt>
            <c:idx val="7"/>
            <c:bubble3D val="0"/>
            <c:spPr>
              <a:solidFill>
                <a:schemeClr val="bg2">
                  <a:lumMod val="75000"/>
                </a:schemeClr>
              </a:solidFill>
              <a:ln>
                <a:noFill/>
              </a:ln>
              <a:effectLst/>
            </c:spPr>
            <c:extLst xmlns:c16r2="http://schemas.microsoft.com/office/drawing/2015/06/chart">
              <c:ext xmlns:c16="http://schemas.microsoft.com/office/drawing/2014/chart" uri="{C3380CC4-5D6E-409C-BE32-E72D297353CC}">
                <c16:uniqueId val="{0000000F-04B8-449C-95E3-6E552CCB3204}"/>
              </c:ext>
            </c:extLst>
          </c:dPt>
          <c:dPt>
            <c:idx val="8"/>
            <c:bubble3D val="0"/>
            <c:spPr>
              <a:solidFill>
                <a:schemeClr val="bg2">
                  <a:lumMod val="50000"/>
                </a:schemeClr>
              </a:solidFill>
              <a:ln>
                <a:noFill/>
              </a:ln>
              <a:effectLst/>
            </c:spPr>
            <c:extLst xmlns:c16r2="http://schemas.microsoft.com/office/drawing/2015/06/chart">
              <c:ext xmlns:c16="http://schemas.microsoft.com/office/drawing/2014/chart" uri="{C3380CC4-5D6E-409C-BE32-E72D297353CC}">
                <c16:uniqueId val="{00000011-04B8-449C-95E3-6E552CCB3204}"/>
              </c:ext>
            </c:extLst>
          </c:dPt>
          <c:dPt>
            <c:idx val="9"/>
            <c:bubble3D val="0"/>
            <c:spPr>
              <a:solidFill>
                <a:schemeClr val="bg2">
                  <a:lumMod val="25000"/>
                </a:schemeClr>
              </a:solidFill>
              <a:ln>
                <a:noFill/>
              </a:ln>
              <a:effectLst/>
            </c:spPr>
            <c:extLst xmlns:c16r2="http://schemas.microsoft.com/office/drawing/2015/06/chart">
              <c:ext xmlns:c16="http://schemas.microsoft.com/office/drawing/2014/chart" uri="{C3380CC4-5D6E-409C-BE32-E72D297353CC}">
                <c16:uniqueId val="{00000013-04B8-449C-95E3-6E552CCB3204}"/>
              </c:ext>
            </c:extLst>
          </c:dPt>
          <c:dLbls>
            <c:dLbl>
              <c:idx val="6"/>
              <c:tx>
                <c:rich>
                  <a:bodyPr/>
                  <a:lstStyle/>
                  <a:p>
                    <a:r>
                      <a:rPr lang="en-US" sz="1300"/>
                      <a:t>Localization</a:t>
                    </a:r>
                    <a:endParaRPr lang="en-US"/>
                  </a:p>
                </c:rich>
              </c:tx>
              <c:dLblPos val="outEnd"/>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D-04B8-449C-95E3-6E552CCB3204}"/>
                </c:ext>
                <c:ext xmlns:c15="http://schemas.microsoft.com/office/drawing/2012/chart" uri="{CE6537A1-D6FC-4f65-9D91-7224C49458BB}"/>
              </c:extLst>
            </c:dLbl>
            <c:spPr>
              <a:noFill/>
              <a:ln>
                <a:noFill/>
              </a:ln>
              <a:effectLst/>
            </c:spPr>
            <c:txPr>
              <a:bodyPr rot="0" vert="horz"/>
              <a:lstStyle/>
              <a:p>
                <a:pPr>
                  <a:defRPr sz="1300"/>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Charts!$A$4:$A$14</c:f>
              <c:strCache>
                <c:ptCount val="10"/>
                <c:pt idx="0">
                  <c:v>Admin, Integration</c:v>
                </c:pt>
                <c:pt idx="1">
                  <c:v>Assessments</c:v>
                </c:pt>
                <c:pt idx="2">
                  <c:v>Content</c:v>
                </c:pt>
                <c:pt idx="3">
                  <c:v>Course Management</c:v>
                </c:pt>
                <c:pt idx="4">
                  <c:v>Course Tools</c:v>
                </c:pt>
                <c:pt idx="5">
                  <c:v>Grading</c:v>
                </c:pt>
                <c:pt idx="6">
                  <c:v>Localisation</c:v>
                </c:pt>
                <c:pt idx="7">
                  <c:v>Other</c:v>
                </c:pt>
                <c:pt idx="8">
                  <c:v>Performance</c:v>
                </c:pt>
                <c:pt idx="9">
                  <c:v>Security</c:v>
                </c:pt>
              </c:strCache>
            </c:strRef>
          </c:cat>
          <c:val>
            <c:numRef>
              <c:f>Charts!$B$4:$B$14</c:f>
              <c:numCache>
                <c:formatCode>General</c:formatCode>
                <c:ptCount val="10"/>
                <c:pt idx="0">
                  <c:v>22</c:v>
                </c:pt>
                <c:pt idx="1">
                  <c:v>12</c:v>
                </c:pt>
                <c:pt idx="2">
                  <c:v>5</c:v>
                </c:pt>
                <c:pt idx="3">
                  <c:v>11</c:v>
                </c:pt>
                <c:pt idx="4">
                  <c:v>37</c:v>
                </c:pt>
                <c:pt idx="5">
                  <c:v>9</c:v>
                </c:pt>
                <c:pt idx="6">
                  <c:v>15</c:v>
                </c:pt>
                <c:pt idx="7">
                  <c:v>16</c:v>
                </c:pt>
                <c:pt idx="8">
                  <c:v>6</c:v>
                </c:pt>
                <c:pt idx="9">
                  <c:v>19</c:v>
                </c:pt>
              </c:numCache>
            </c:numRef>
          </c:val>
          <c:extLst xmlns:c16r2="http://schemas.microsoft.com/office/drawing/2015/06/chart">
            <c:ext xmlns:c16="http://schemas.microsoft.com/office/drawing/2014/chart" uri="{C3380CC4-5D6E-409C-BE32-E72D297353CC}">
              <c16:uniqueId val="{00000014-04B8-449C-95E3-6E552CCB3204}"/>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sz="1200" b="0"/>
      </a:pPr>
      <a:endParaRPr lang="en-US"/>
    </a:p>
  </c:txPr>
  <c:externalData r:id="rId1">
    <c:autoUpdate val="0"/>
  </c:externalData>
  <c:extLst xmlns:c16r2="http://schemas.microsoft.com/office/drawing/2015/06/chart">
    <c:ext xmlns:c14="http://schemas.microsoft.com/office/drawing/2007/8/2/chart" uri="{781A3756-C4B2-4CAC-9D66-4F8BD8637D16}">
      <c14:pivotOptions>
        <c14:dropZoneFilter val="1"/>
        <c14:dropZoneData val="1"/>
        <c14:dropZoneSeries val="1"/>
        <c14:dropZonesVisible val="1"/>
      </c14:pivotOptions>
    </c:ext>
  </c:extLst>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CD4127D1-1DA3-FD4C-899D-F10D46045E7A}" type="datetimeFigureOut">
              <a:rPr lang="en-US" smtClean="0"/>
              <a:t>3/18/2016</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85795F32-C039-324C-AEA0-2B598138AE28}" type="slidenum">
              <a:rPr lang="en-US" smtClean="0"/>
              <a:t>‹#›</a:t>
            </a:fld>
            <a:endParaRPr lang="en-US"/>
          </a:p>
        </p:txBody>
      </p:sp>
    </p:spTree>
    <p:extLst>
      <p:ext uri="{BB962C8B-B14F-4D97-AF65-F5344CB8AC3E}">
        <p14:creationId xmlns:p14="http://schemas.microsoft.com/office/powerpoint/2010/main" val="3191185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2E336800-F8B2-3E47-A373-388DE3582F91}" type="datetimeFigureOut">
              <a:rPr lang="en-US" smtClean="0"/>
              <a:t>3/18/2016</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1A6F4022-7AF7-B44C-87BB-B0E6322D823A}" type="slidenum">
              <a:rPr lang="en-US" smtClean="0"/>
              <a:t>‹#›</a:t>
            </a:fld>
            <a:endParaRPr lang="en-US"/>
          </a:p>
        </p:txBody>
      </p:sp>
    </p:spTree>
    <p:extLst>
      <p:ext uri="{BB962C8B-B14F-4D97-AF65-F5344CB8AC3E}">
        <p14:creationId xmlns:p14="http://schemas.microsoft.com/office/powerpoint/2010/main" val="420246333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1</a:t>
            </a:fld>
            <a:endParaRPr lang="en-US"/>
          </a:p>
        </p:txBody>
      </p:sp>
    </p:spTree>
    <p:extLst>
      <p:ext uri="{BB962C8B-B14F-4D97-AF65-F5344CB8AC3E}">
        <p14:creationId xmlns:p14="http://schemas.microsoft.com/office/powerpoint/2010/main" val="1017257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t>11</a:t>
            </a:fld>
            <a:endParaRPr lang="en-US"/>
          </a:p>
        </p:txBody>
      </p:sp>
    </p:spTree>
    <p:extLst>
      <p:ext uri="{BB962C8B-B14F-4D97-AF65-F5344CB8AC3E}">
        <p14:creationId xmlns:p14="http://schemas.microsoft.com/office/powerpoint/2010/main" val="1762329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t>12</a:t>
            </a:fld>
            <a:endParaRPr lang="en-US"/>
          </a:p>
        </p:txBody>
      </p:sp>
    </p:spTree>
    <p:extLst>
      <p:ext uri="{BB962C8B-B14F-4D97-AF65-F5344CB8AC3E}">
        <p14:creationId xmlns:p14="http://schemas.microsoft.com/office/powerpoint/2010/main" val="1806376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pPr lvl="1"/>
            <a:r>
              <a:rPr lang="en-US" dirty="0"/>
              <a:t>Based on our internal measurement, and the feedback of many customers, we believe the 9.1 October 2014 release is very stable</a:t>
            </a:r>
          </a:p>
          <a:p>
            <a:pPr lvl="1"/>
            <a:endParaRPr lang="en-US" dirty="0"/>
          </a:p>
          <a:p>
            <a:pPr lvl="1"/>
            <a:r>
              <a:rPr lang="en-US" dirty="0"/>
              <a:t>Focus on quality</a:t>
            </a:r>
          </a:p>
          <a:p>
            <a:pPr lvl="2"/>
            <a:r>
              <a:rPr lang="en-US" dirty="0"/>
              <a:t>We know from talking with many of you that quality is the highest priority for most of you. Because of this, we’ve really emphasized fixing issues and increasing QA testing to ensure higher quality releases, resulting in fewer bugs and bumps in the road for you.</a:t>
            </a:r>
          </a:p>
          <a:p>
            <a:pPr lvl="2"/>
            <a:endParaRPr lang="en-US" dirty="0"/>
          </a:p>
          <a:p>
            <a:pPr lvl="1"/>
            <a:r>
              <a:rPr lang="en-US" dirty="0"/>
              <a:t>More staff aligned to this goal</a:t>
            </a:r>
          </a:p>
          <a:p>
            <a:pPr lvl="2"/>
            <a:r>
              <a:rPr lang="en-US" dirty="0"/>
              <a:t>But of course there’s always room for improvement, so I’m happy to share that we recently decided to hire more staff to work specifically on 9.1 quality. We think you’ll really appreciate this in our future releases.</a:t>
            </a:r>
          </a:p>
          <a:p>
            <a:pPr lvl="2"/>
            <a:endParaRPr lang="en-US" dirty="0"/>
          </a:p>
          <a:p>
            <a:pPr lvl="1"/>
            <a:r>
              <a:rPr lang="en-US" dirty="0"/>
              <a:t>More CUs / fixes in major releases</a:t>
            </a:r>
          </a:p>
          <a:p>
            <a:pPr lvl="2"/>
            <a:r>
              <a:rPr lang="en-US" dirty="0"/>
              <a:t>Another benefit of adding additional staff is increasing our capacity to fix and release Cumulative Updates more regularly and frequently, ensuring that if some bugs do slip through the cracks, we’ll be able to fix them as fast as possible.</a:t>
            </a:r>
          </a:p>
          <a:p>
            <a:pPr lvl="0"/>
            <a:endParaRPr lang="en-US" dirty="0"/>
          </a:p>
          <a:p>
            <a:pPr lvl="0"/>
            <a:endParaRPr lang="en-US" dirty="0"/>
          </a:p>
        </p:txBody>
      </p:sp>
      <p:sp>
        <p:nvSpPr>
          <p:cNvPr id="4" name="Slide Number Placeholder 3"/>
          <p:cNvSpPr>
            <a:spLocks noGrp="1"/>
          </p:cNvSpPr>
          <p:nvPr>
            <p:ph type="sldNum" sz="quarter" idx="10"/>
          </p:nvPr>
        </p:nvSpPr>
        <p:spPr/>
        <p:txBody>
          <a:bodyPr/>
          <a:lstStyle/>
          <a:p>
            <a:pPr>
              <a:defRPr/>
            </a:pPr>
            <a:fld id="{1C02C3ED-5136-6640-B5F2-637A518147F7}"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426306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“Quality” sometimes means fixing bugs, and sometimes means something more subtle, like the ease of navigating Learn, or how many clicks it takes to complete an action.</a:t>
            </a:r>
          </a:p>
          <a:p>
            <a:pPr lvl="1"/>
            <a:endParaRPr lang="en-US" dirty="0"/>
          </a:p>
          <a:p>
            <a:pPr lvl="1"/>
            <a:r>
              <a:rPr lang="en-US" dirty="0"/>
              <a:t>Improve the workflow of important areas</a:t>
            </a:r>
          </a:p>
          <a:p>
            <a:pPr lvl="2"/>
            <a:r>
              <a:rPr lang="en-US" dirty="0"/>
              <a:t>So in addition to fixing bugs, we’re also working on improving the way our current features are designed to make things more efficient for your educators and students.</a:t>
            </a:r>
          </a:p>
          <a:p>
            <a:pPr lvl="2"/>
            <a:endParaRPr lang="en-US" dirty="0"/>
          </a:p>
          <a:p>
            <a:pPr lvl="1"/>
            <a:r>
              <a:rPr lang="en-US" dirty="0"/>
              <a:t>Example: discussions thread to thread navigation</a:t>
            </a:r>
          </a:p>
          <a:p>
            <a:pPr lvl="2"/>
            <a:r>
              <a:rPr lang="en-US" dirty="0"/>
              <a:t>A great example in the Q4 2015 release is an improvement to discussion boards. We recently made some improvements to the overall design of discussions, but we also left out an easy way for users to go from one thread to the next quickly. This is a small thing, but small things matter when you’re looking to complete tasks more quickly.</a:t>
            </a:r>
          </a:p>
          <a:p>
            <a:endParaRPr lang="en-US" dirty="0"/>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14</a:t>
            </a:fld>
            <a:endParaRPr lang="en-US"/>
          </a:p>
        </p:txBody>
      </p:sp>
    </p:spTree>
    <p:extLst>
      <p:ext uri="{BB962C8B-B14F-4D97-AF65-F5344CB8AC3E}">
        <p14:creationId xmlns:p14="http://schemas.microsoft.com/office/powerpoint/2010/main" val="369454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9027" indent="-289027">
              <a:buFont typeface="Arial" panose="020B0604020202020204" pitchFamily="34" charset="0"/>
              <a:buChar char="•"/>
            </a:pPr>
            <a:endParaRPr lang="en-US" dirty="0">
              <a:latin typeface="Cambria"/>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679265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458">
              <a:defRPr/>
            </a:pPr>
            <a:r>
              <a:rPr lang="en-US" dirty="0"/>
              <a:t>So, now, let me tell you a little bit about Bb Student, Blackboard’s first persona-based native mobile app.</a:t>
            </a:r>
          </a:p>
          <a:p>
            <a:pPr defTabSz="462458">
              <a:defRPr/>
            </a:pPr>
            <a:endParaRPr lang="en-US" dirty="0"/>
          </a:p>
          <a:p>
            <a:pPr defTabSz="462458">
              <a:defRPr/>
            </a:pPr>
            <a:r>
              <a:rPr lang="en-US" dirty="0"/>
              <a:t>Bb Student is available now for the phone in the Apple, Google and Windows app stores, and for the tablet in the Windows tablet app store.</a:t>
            </a:r>
          </a:p>
          <a:p>
            <a:pPr defTabSz="462458">
              <a:defRPr/>
            </a:pPr>
            <a:endParaRPr lang="en-US" dirty="0"/>
          </a:p>
          <a:p>
            <a:pPr defTabSz="462458">
              <a:defRPr/>
            </a:pPr>
            <a:r>
              <a:rPr lang="en-US" dirty="0"/>
              <a:t>I’m telling you this as a prepare to show you a live demo…and we all know how live demos can go…at least during July, I know there will be no text message about a lack of money in their lunch account…my district doesn’t use </a:t>
            </a:r>
            <a:r>
              <a:rPr lang="en-US" dirty="0" err="1"/>
              <a:t>ParentLink</a:t>
            </a:r>
            <a:r>
              <a:rPr lang="en-US" dirty="0"/>
              <a:t> </a:t>
            </a:r>
            <a:r>
              <a:rPr lang="en-US" dirty="0">
                <a:sym typeface="Wingdings"/>
              </a:rPr>
              <a:t> (make sure </a:t>
            </a:r>
            <a:r>
              <a:rPr lang="en-US" dirty="0" err="1">
                <a:sym typeface="Wingdings"/>
              </a:rPr>
              <a:t>Eanes</a:t>
            </a:r>
            <a:r>
              <a:rPr lang="en-US" dirty="0">
                <a:sym typeface="Wingdings"/>
              </a:rPr>
              <a:t> ISD isn’t there…)</a:t>
            </a:r>
          </a:p>
          <a:p>
            <a:pPr defTabSz="462458">
              <a:defRPr/>
            </a:pPr>
            <a:endParaRPr lang="en-US" dirty="0">
              <a:sym typeface="Wingdings"/>
            </a:endParaRPr>
          </a:p>
          <a:p>
            <a:pPr defTabSz="462458">
              <a:defRPr/>
            </a:pPr>
            <a:r>
              <a:rPr lang="en-US" dirty="0">
                <a:sym typeface="Wingdings"/>
              </a:rPr>
              <a:t>In my short demonstration of Bb Student, I want to focus on a few simple things:</a:t>
            </a:r>
          </a:p>
          <a:p>
            <a:pPr marL="231229" indent="-231229" defTabSz="462458">
              <a:buFont typeface="+mj-lt"/>
              <a:buAutoNum type="arabicPeriod"/>
              <a:defRPr/>
            </a:pPr>
            <a:r>
              <a:rPr lang="en-US" b="1" u="sng" dirty="0">
                <a:sym typeface="Wingdings"/>
              </a:rPr>
              <a:t>The modern, predictable, delightful design</a:t>
            </a:r>
            <a:r>
              <a:rPr lang="en-US" dirty="0">
                <a:sym typeface="Wingdings"/>
              </a:rPr>
              <a:t>: I want to simply move through the application without narrative or many stops to show you how the application looks &amp; feels</a:t>
            </a:r>
          </a:p>
          <a:p>
            <a:pPr marL="231229" indent="-231229" defTabSz="462458">
              <a:buFont typeface="+mj-lt"/>
              <a:buAutoNum type="arabicPeriod"/>
              <a:defRPr/>
            </a:pPr>
            <a:r>
              <a:rPr lang="en-US" b="1" u="sng" dirty="0">
                <a:sym typeface="Wingdings"/>
              </a:rPr>
              <a:t>The Stream</a:t>
            </a:r>
            <a:r>
              <a:rPr lang="en-US" dirty="0">
                <a:sym typeface="Wingdings"/>
              </a:rPr>
              <a:t>: I want to highlight the importance of the curated home page stream – students these days need a clear “</a:t>
            </a:r>
            <a:r>
              <a:rPr lang="en-US" dirty="0" err="1">
                <a:sym typeface="Wingdings"/>
              </a:rPr>
              <a:t>instagram</a:t>
            </a:r>
            <a:r>
              <a:rPr lang="en-US" dirty="0">
                <a:sym typeface="Wingdings"/>
              </a:rPr>
              <a:t>-like” stream of what’s new &amp; due. </a:t>
            </a:r>
            <a:r>
              <a:rPr lang="en-US" dirty="0"/>
              <a:t>The majority of the time students spend in Bb Student will be spent on this activity stream, the home screen. It represents a “smart view” of prioritized events and actions, and pushes content to the student. We’ll do the heavy lifting help students can prioritize their work and spend their time on the thing that matters the most, learning.</a:t>
            </a:r>
            <a:r>
              <a:rPr lang="en-US" u="sng" dirty="0"/>
              <a:t> </a:t>
            </a:r>
          </a:p>
          <a:p>
            <a:pPr marL="231229" indent="-231229" defTabSz="462458">
              <a:buFont typeface="+mj-lt"/>
              <a:buAutoNum type="arabicPeriod"/>
              <a:defRPr/>
            </a:pPr>
            <a:r>
              <a:rPr lang="en-US" b="1" u="sng" dirty="0"/>
              <a:t>Course Timeline.</a:t>
            </a:r>
            <a:r>
              <a:rPr lang="en-US" dirty="0"/>
              <a:t> The course timeline provides students with a visual representation of their courses - past, present, and future. Courses are grouped by term and year with relevant course information using simple repetitive design patterns to create semantic connections between courses across the learning environment. Display course information including instructor name, course title, location, and hours.</a:t>
            </a:r>
          </a:p>
          <a:p>
            <a:pPr marL="289036" indent="-289036">
              <a:buFont typeface="Arial" panose="020B0604020202020204" pitchFamily="34" charset="0"/>
              <a:buChar char="•"/>
            </a:pPr>
            <a:endParaRPr lang="en-US" dirty="0">
              <a:latin typeface="Cambria"/>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1469070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t>17</a:t>
            </a:fld>
            <a:endParaRPr lang="en-US"/>
          </a:p>
        </p:txBody>
      </p:sp>
    </p:spTree>
    <p:extLst>
      <p:ext uri="{BB962C8B-B14F-4D97-AF65-F5344CB8AC3E}">
        <p14:creationId xmlns:p14="http://schemas.microsoft.com/office/powerpoint/2010/main" val="3752550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r>
              <a:rPr lang="en-US" dirty="0"/>
              <a:t>Managing grade information is complex and time consuming. While the SIS is the system of record, Blackboard Learn is often where assessments take place and grades are collected. Posting grades to the SIS from Blackboard Learn is a huge efficiency for faculty members and administrators.</a:t>
            </a:r>
          </a:p>
          <a:p>
            <a:endParaRPr lang="en-US" dirty="0"/>
          </a:p>
          <a:p>
            <a:r>
              <a:rPr lang="en-US" dirty="0"/>
              <a:t>New Grade Center functionality will accept </a:t>
            </a:r>
            <a:r>
              <a:rPr lang="en-US" dirty="0" err="1"/>
              <a:t>gradebook</a:t>
            </a:r>
            <a:r>
              <a:rPr lang="en-US" dirty="0"/>
              <a:t> column information from the SIS and also manage the approval, posting, release, and locking of </a:t>
            </a:r>
            <a:r>
              <a:rPr lang="en-US" dirty="0" err="1"/>
              <a:t>gradebook</a:t>
            </a:r>
            <a:r>
              <a:rPr lang="en-US" dirty="0"/>
              <a:t> data in the Grade Center. The exchange of information can be through flat files, LIS SOAP web services, or REST web services, offering tremendous flexibility for institutions.</a:t>
            </a:r>
          </a:p>
          <a:p>
            <a:endParaRPr lang="en-US" dirty="0"/>
          </a:p>
          <a:p>
            <a:r>
              <a:rPr lang="en-US" dirty="0"/>
              <a:t>Because of widely differing SIS solutions and institutional policies, Blackboard will be assisting by offering fixed-price implementation services for this grades exchange.</a:t>
            </a:r>
          </a:p>
        </p:txBody>
      </p:sp>
      <p:sp>
        <p:nvSpPr>
          <p:cNvPr id="4" name="Slide Number Placeholder 3"/>
          <p:cNvSpPr>
            <a:spLocks noGrp="1"/>
          </p:cNvSpPr>
          <p:nvPr>
            <p:ph type="sldNum" sz="quarter" idx="10"/>
          </p:nvPr>
        </p:nvSpPr>
        <p:spPr/>
        <p:txBody>
          <a:bodyPr/>
          <a:lstStyle/>
          <a:p>
            <a:pPr>
              <a:defRPr/>
            </a:pPr>
            <a:fld id="{1C02C3ED-5136-6640-B5F2-637A518147F7}" type="slidenum">
              <a:rPr lang="en-US" smtClean="0">
                <a:solidFill>
                  <a:prstClr val="black"/>
                </a:solidFill>
                <a:latin typeface="Calibri"/>
              </a:rPr>
              <a:pPr>
                <a:defRPr/>
              </a:pPr>
              <a:t>18</a:t>
            </a:fld>
            <a:endParaRPr lang="en-US">
              <a:solidFill>
                <a:prstClr val="black"/>
              </a:solidFill>
              <a:latin typeface="Calibri"/>
            </a:endParaRPr>
          </a:p>
        </p:txBody>
      </p:sp>
    </p:spTree>
    <p:extLst>
      <p:ext uri="{BB962C8B-B14F-4D97-AF65-F5344CB8AC3E}">
        <p14:creationId xmlns:p14="http://schemas.microsoft.com/office/powerpoint/2010/main" val="223946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many institutions are</a:t>
            </a:r>
            <a:r>
              <a:rPr lang="en-US" baseline="0" dirty="0"/>
              <a:t> just starting, or have been delivering competency-based education programs. </a:t>
            </a:r>
            <a:r>
              <a:rPr lang="en-US" dirty="0"/>
              <a:t>Through Badging, Standards and Goal Alignment, Outcomes Assessment,</a:t>
            </a:r>
            <a:r>
              <a:rPr lang="en-US" baseline="0" dirty="0"/>
              <a:t> amongst others, Blackboard has the foundational workflows and data capabilities needed to support many competency based programs. What we are developing are additional end user interfaces and reports to get at this data and make meaning out of them. </a:t>
            </a:r>
          </a:p>
          <a:p>
            <a:endParaRPr lang="en-US" baseline="0" dirty="0"/>
          </a:p>
          <a:p>
            <a:r>
              <a:rPr lang="en-US" baseline="0" dirty="0"/>
              <a:t>For example, a learner’s dashboard uses existing alignments and grading tools to create a view that allows the learner (and advisor) to understand how s/he is performing against the stated learning outcomes of the program across all courses—which is what we see here including aggregation up the competency model’s hierarchy. Instructors can also see how all students are performing against the defined course learning outcomes. </a:t>
            </a:r>
          </a:p>
          <a:p>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1850712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t>20</a:t>
            </a:fld>
            <a:endParaRPr lang="en-US"/>
          </a:p>
        </p:txBody>
      </p:sp>
    </p:spTree>
    <p:extLst>
      <p:ext uri="{BB962C8B-B14F-4D97-AF65-F5344CB8AC3E}">
        <p14:creationId xmlns:p14="http://schemas.microsoft.com/office/powerpoint/2010/main" val="255796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t>3</a:t>
            </a:fld>
            <a:endParaRPr lang="en-US"/>
          </a:p>
        </p:txBody>
      </p:sp>
    </p:spTree>
    <p:extLst>
      <p:ext uri="{BB962C8B-B14F-4D97-AF65-F5344CB8AC3E}">
        <p14:creationId xmlns:p14="http://schemas.microsoft.com/office/powerpoint/2010/main" val="232616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 to example bug fixes for Q2:</a:t>
            </a:r>
          </a:p>
          <a:p>
            <a:r>
              <a:rPr lang="en-US" dirty="0"/>
              <a:t>Email – replying to a system-sent email</a:t>
            </a:r>
          </a:p>
          <a:p>
            <a:r>
              <a:rPr lang="en-US" dirty="0"/>
              <a:t>Spell checker performance fix</a:t>
            </a:r>
            <a:r>
              <a:rPr lang="en-US" baseline="0" dirty="0"/>
              <a:t> – fix the slow down when </a:t>
            </a:r>
            <a:r>
              <a:rPr lang="en-US" baseline="0" dirty="0" err="1"/>
              <a:t>mutliple</a:t>
            </a:r>
            <a:r>
              <a:rPr lang="en-US" baseline="0" dirty="0"/>
              <a:t> languages enabled</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21</a:t>
            </a:fld>
            <a:endParaRPr lang="en-US"/>
          </a:p>
        </p:txBody>
      </p:sp>
    </p:spTree>
    <p:extLst>
      <p:ext uri="{BB962C8B-B14F-4D97-AF65-F5344CB8AC3E}">
        <p14:creationId xmlns:p14="http://schemas.microsoft.com/office/powerpoint/2010/main" val="1207560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t>22</a:t>
            </a:fld>
            <a:endParaRPr lang="en-US"/>
          </a:p>
        </p:txBody>
      </p:sp>
    </p:spTree>
    <p:extLst>
      <p:ext uri="{BB962C8B-B14F-4D97-AF65-F5344CB8AC3E}">
        <p14:creationId xmlns:p14="http://schemas.microsoft.com/office/powerpoint/2010/main" val="3125905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t>23</a:t>
            </a:fld>
            <a:endParaRPr lang="en-US"/>
          </a:p>
        </p:txBody>
      </p:sp>
    </p:spTree>
    <p:extLst>
      <p:ext uri="{BB962C8B-B14F-4D97-AF65-F5344CB8AC3E}">
        <p14:creationId xmlns:p14="http://schemas.microsoft.com/office/powerpoint/2010/main" val="3172156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One more example of these workflow and usability enhancements we’re currently planning:</a:t>
            </a:r>
          </a:p>
          <a:p>
            <a:pPr lvl="1"/>
            <a:endParaRPr lang="en-US" dirty="0"/>
          </a:p>
          <a:p>
            <a:pPr lvl="1"/>
            <a:r>
              <a:rPr lang="en-US" dirty="0"/>
              <a:t>Bringing the most commonly used course settings up to the front for instructors, making it easier to make common changes to the course such as making it available and unavailable, without having to click through the various levels of the Control Panel.</a:t>
            </a:r>
          </a:p>
        </p:txBody>
      </p:sp>
      <p:sp>
        <p:nvSpPr>
          <p:cNvPr id="4" name="Slide Number Placeholder 3"/>
          <p:cNvSpPr>
            <a:spLocks noGrp="1"/>
          </p:cNvSpPr>
          <p:nvPr>
            <p:ph type="sldNum" sz="quarter" idx="10"/>
          </p:nvPr>
        </p:nvSpPr>
        <p:spPr/>
        <p:txBody>
          <a:bodyPr/>
          <a:lstStyle/>
          <a:p>
            <a:fld id="{1A6F4022-7AF7-B44C-87BB-B0E6322D823A}" type="slidenum">
              <a:rPr lang="en-US" smtClean="0"/>
              <a:t>24</a:t>
            </a:fld>
            <a:endParaRPr lang="en-US"/>
          </a:p>
        </p:txBody>
      </p:sp>
    </p:spTree>
    <p:extLst>
      <p:ext uri="{BB962C8B-B14F-4D97-AF65-F5344CB8AC3E}">
        <p14:creationId xmlns:p14="http://schemas.microsoft.com/office/powerpoint/2010/main" val="844287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One more example of these workflow and usability enhancements we’re currently planning:</a:t>
            </a:r>
          </a:p>
          <a:p>
            <a:pPr lvl="1"/>
            <a:endParaRPr lang="en-US" dirty="0"/>
          </a:p>
          <a:p>
            <a:pPr lvl="1"/>
            <a:r>
              <a:rPr lang="en-US" dirty="0"/>
              <a:t>Bringing the most commonly used course settings up to the front for instructors, making it easier to make common changes to the course such as making it available and unavailable, without having to click through the various levels of the Control Panel.</a:t>
            </a:r>
          </a:p>
        </p:txBody>
      </p:sp>
      <p:sp>
        <p:nvSpPr>
          <p:cNvPr id="4" name="Slide Number Placeholder 3"/>
          <p:cNvSpPr>
            <a:spLocks noGrp="1"/>
          </p:cNvSpPr>
          <p:nvPr>
            <p:ph type="sldNum" sz="quarter" idx="10"/>
          </p:nvPr>
        </p:nvSpPr>
        <p:spPr/>
        <p:txBody>
          <a:bodyPr/>
          <a:lstStyle/>
          <a:p>
            <a:fld id="{1A6F4022-7AF7-B44C-87BB-B0E6322D823A}" type="slidenum">
              <a:rPr lang="en-US" smtClean="0"/>
              <a:t>25</a:t>
            </a:fld>
            <a:endParaRPr lang="en-US"/>
          </a:p>
        </p:txBody>
      </p:sp>
    </p:spTree>
    <p:extLst>
      <p:ext uri="{BB962C8B-B14F-4D97-AF65-F5344CB8AC3E}">
        <p14:creationId xmlns:p14="http://schemas.microsoft.com/office/powerpoint/2010/main" val="844287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26</a:t>
            </a:fld>
            <a:endParaRPr lang="en-US"/>
          </a:p>
        </p:txBody>
      </p:sp>
    </p:spTree>
    <p:extLst>
      <p:ext uri="{BB962C8B-B14F-4D97-AF65-F5344CB8AC3E}">
        <p14:creationId xmlns:p14="http://schemas.microsoft.com/office/powerpoint/2010/main" val="18042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We think the Original Learn experience is good, but there were some changes we wanted to do that went beyond incremental steps. And there were several drivers for this change.</a:t>
            </a:r>
          </a:p>
          <a:p>
            <a:pPr lvl="1"/>
            <a:endParaRPr lang="en-US" dirty="0"/>
          </a:p>
          <a:p>
            <a:pPr lvl="1"/>
            <a:r>
              <a:rPr lang="en-US" dirty="0"/>
              <a:t>Modern UI</a:t>
            </a:r>
          </a:p>
          <a:p>
            <a:pPr lvl="2"/>
            <a:r>
              <a:rPr lang="en-US" dirty="0"/>
              <a:t>A fact of life is that most of your educators and students spend more time on other websites OUTSIDE your learning environment. Because of this, we felt it was important to come up with an aesthetic design that was highly modern and recognizable as such by students and instructors. This modern design instills confidence and engagement in users – this is a great place to learn and interact with others!</a:t>
            </a:r>
          </a:p>
          <a:p>
            <a:pPr lvl="2"/>
            <a:endParaRPr lang="en-US" dirty="0"/>
          </a:p>
          <a:p>
            <a:pPr lvl="1"/>
            <a:r>
              <a:rPr lang="en-US" dirty="0"/>
              <a:t>Easy to use</a:t>
            </a:r>
          </a:p>
          <a:p>
            <a:pPr lvl="2"/>
            <a:r>
              <a:rPr lang="en-US" dirty="0"/>
              <a:t>Ultra has an aesthetically beautiful new look, but it’s also important to remember that just because it’s beautiful doesn’t mean it’s efficient. Happily, we’ve also spent a lot of time obsessing over the details of navigation, page layout, and usability in general to achieve what is a demonstrably easier to use interface. This means that educators and students can get more done in a shorter amount of time!</a:t>
            </a:r>
          </a:p>
          <a:p>
            <a:pPr lvl="2"/>
            <a:endParaRPr lang="en-US" dirty="0"/>
          </a:p>
          <a:p>
            <a:pPr lvl="1"/>
            <a:r>
              <a:rPr lang="en-US" dirty="0"/>
              <a:t>More devices</a:t>
            </a:r>
          </a:p>
          <a:p>
            <a:pPr lvl="2"/>
            <a:r>
              <a:rPr lang="en-US" dirty="0"/>
              <a:t>We’ve designed the Ultra experience to work wonderfully on PCs and laptops, but we also knew that because of the growth in use of tablets and smartphones, we wanted to bring the power of Learn to these other devices. And this is just what we’ve done with the Ultra experience, bringing greater freedom to students and instructors to use Learn where they want, and when they want.</a:t>
            </a:r>
          </a:p>
          <a:p>
            <a:pPr lvl="2"/>
            <a:endParaRPr lang="en-US" dirty="0"/>
          </a:p>
          <a:p>
            <a:pPr lvl="1"/>
            <a:r>
              <a:rPr lang="en-US" dirty="0"/>
              <a:t>Student-centric</a:t>
            </a:r>
          </a:p>
          <a:p>
            <a:pPr lvl="2"/>
            <a:r>
              <a:rPr lang="en-US" dirty="0"/>
              <a:t>Also, in keeping with our focus on the learner, overcoming anxiety, and creating an engaging experience, we wanted to make sure that the Ultra design had students in mind from the start. This also means that by making it easier for instructors to design elegant courses, we’re ultimately making the student experience better in the process!</a:t>
            </a:r>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27</a:t>
            </a:fld>
            <a:endParaRPr lang="en-US"/>
          </a:p>
        </p:txBody>
      </p:sp>
    </p:spTree>
    <p:extLst>
      <p:ext uri="{BB962C8B-B14F-4D97-AF65-F5344CB8AC3E}">
        <p14:creationId xmlns:p14="http://schemas.microsoft.com/office/powerpoint/2010/main" val="555846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We think the Original Learn experience is good, but there were some changes we wanted to do that went beyond incremental steps. And there were several drivers for this change.</a:t>
            </a:r>
          </a:p>
          <a:p>
            <a:pPr lvl="1"/>
            <a:endParaRPr lang="en-US" dirty="0"/>
          </a:p>
          <a:p>
            <a:pPr lvl="1"/>
            <a:r>
              <a:rPr lang="en-US" dirty="0"/>
              <a:t>Modern UI</a:t>
            </a:r>
          </a:p>
          <a:p>
            <a:pPr lvl="2"/>
            <a:r>
              <a:rPr lang="en-US" dirty="0"/>
              <a:t>A fact of life is that most of your educators and students spend more time on other websites OUTSIDE your learning environment. Because of this, we felt it was important to come up with an aesthetic design that was highly modern and recognizable as such by students and instructors. This modern design instills confidence and engagement in users – this is a great place to learn and interact with others!</a:t>
            </a:r>
          </a:p>
          <a:p>
            <a:pPr lvl="2"/>
            <a:endParaRPr lang="en-US" dirty="0"/>
          </a:p>
          <a:p>
            <a:pPr lvl="1"/>
            <a:r>
              <a:rPr lang="en-US" dirty="0"/>
              <a:t>Easy to use</a:t>
            </a:r>
          </a:p>
          <a:p>
            <a:pPr lvl="2"/>
            <a:r>
              <a:rPr lang="en-US" dirty="0"/>
              <a:t>Ultra has an aesthetically beautiful new look, but it’s also important to remember that just because it’s beautiful doesn’t mean it’s efficient. Happily, we’ve also spent a lot of time obsessing over the details of navigation, page layout, and usability in general to achieve what is a demonstrably easier to use interface. This means that educators and students can get more done in a shorter amount of time!</a:t>
            </a:r>
          </a:p>
          <a:p>
            <a:pPr lvl="2"/>
            <a:endParaRPr lang="en-US" dirty="0"/>
          </a:p>
          <a:p>
            <a:pPr lvl="1"/>
            <a:r>
              <a:rPr lang="en-US" dirty="0"/>
              <a:t>More devices</a:t>
            </a:r>
          </a:p>
          <a:p>
            <a:pPr lvl="2"/>
            <a:r>
              <a:rPr lang="en-US" dirty="0"/>
              <a:t>We’ve designed the Ultra experience to work wonderfully on PCs and laptops, but we also knew that because of the growth in use of tablets and smartphones, we wanted to bring the power of Learn to these other devices. And this is just what we’ve done with the Ultra experience, bringing greater freedom to students and instructors to use Learn where they want, and when they want.</a:t>
            </a:r>
          </a:p>
          <a:p>
            <a:pPr lvl="2"/>
            <a:endParaRPr lang="en-US" dirty="0"/>
          </a:p>
          <a:p>
            <a:pPr lvl="1"/>
            <a:r>
              <a:rPr lang="en-US" dirty="0"/>
              <a:t>Student-centric</a:t>
            </a:r>
          </a:p>
          <a:p>
            <a:pPr lvl="2"/>
            <a:r>
              <a:rPr lang="en-US" dirty="0"/>
              <a:t>Also, in keeping with our focus on the learner, overcoming anxiety, and creating an engaging experience, we wanted to make sure that the Ultra design had students in mind from the start. This also means that by making it easier for instructors to design elegant courses, we’re ultimately making the student experience better in the process!</a:t>
            </a:r>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28</a:t>
            </a:fld>
            <a:endParaRPr lang="en-US"/>
          </a:p>
        </p:txBody>
      </p:sp>
    </p:spTree>
    <p:extLst>
      <p:ext uri="{BB962C8B-B14F-4D97-AF65-F5344CB8AC3E}">
        <p14:creationId xmlns:p14="http://schemas.microsoft.com/office/powerpoint/2010/main" val="1054885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We think the Original Learn experience is good, but there were some changes we wanted to do that went beyond incremental steps. And there were several drivers for this change.</a:t>
            </a:r>
          </a:p>
          <a:p>
            <a:pPr lvl="1"/>
            <a:endParaRPr lang="en-US" dirty="0"/>
          </a:p>
          <a:p>
            <a:pPr lvl="1"/>
            <a:r>
              <a:rPr lang="en-US" dirty="0"/>
              <a:t>Modern UI</a:t>
            </a:r>
          </a:p>
          <a:p>
            <a:pPr lvl="2"/>
            <a:r>
              <a:rPr lang="en-US" dirty="0"/>
              <a:t>A fact of life is that most of your educators and students spend more time on other websites OUTSIDE your learning environment. Because of this, we felt it was important to come up with an aesthetic design that was highly modern and recognizable as such by students and instructors. This modern design instills confidence and engagement in users – this is a great place to learn and interact with others!</a:t>
            </a:r>
          </a:p>
          <a:p>
            <a:pPr lvl="2"/>
            <a:endParaRPr lang="en-US" dirty="0"/>
          </a:p>
          <a:p>
            <a:pPr lvl="1"/>
            <a:r>
              <a:rPr lang="en-US" dirty="0"/>
              <a:t>Easy to use</a:t>
            </a:r>
          </a:p>
          <a:p>
            <a:pPr lvl="2"/>
            <a:r>
              <a:rPr lang="en-US" dirty="0"/>
              <a:t>Ultra has an aesthetically beautiful new look, but it’s also important to remember that just because it’s beautiful doesn’t mean it’s efficient. Happily, we’ve also spent a lot of time obsessing over the details of navigation, page layout, and usability in general to achieve what is a demonstrably easier to use interface. This means that educators and students can get more done in a shorter amount of time!</a:t>
            </a:r>
          </a:p>
          <a:p>
            <a:pPr lvl="2"/>
            <a:endParaRPr lang="en-US" dirty="0"/>
          </a:p>
          <a:p>
            <a:pPr lvl="1"/>
            <a:r>
              <a:rPr lang="en-US" dirty="0"/>
              <a:t>More devices</a:t>
            </a:r>
          </a:p>
          <a:p>
            <a:pPr lvl="2"/>
            <a:r>
              <a:rPr lang="en-US" dirty="0"/>
              <a:t>We’ve designed the Ultra experience to work wonderfully on PCs and laptops, but we also knew that because of the growth in use of tablets and smartphones, we wanted to bring the power of Learn to these other devices. And this is just what we’ve done with the Ultra experience, bringing greater freedom to students and instructors to use Learn where they want, and when they want.</a:t>
            </a:r>
          </a:p>
          <a:p>
            <a:pPr lvl="2"/>
            <a:endParaRPr lang="en-US" dirty="0"/>
          </a:p>
          <a:p>
            <a:pPr lvl="1"/>
            <a:r>
              <a:rPr lang="en-US" dirty="0"/>
              <a:t>Student-centric</a:t>
            </a:r>
          </a:p>
          <a:p>
            <a:pPr lvl="2"/>
            <a:r>
              <a:rPr lang="en-US" dirty="0"/>
              <a:t>Also, in keeping with our focus on the learner, overcoming anxiety, and creating an engaging experience, we wanted to make sure that the Ultra design had students in mind from the start. This also means that by making it easier for instructors to design elegant courses, we’re ultimately making the student experience better in the process!</a:t>
            </a:r>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29</a:t>
            </a:fld>
            <a:endParaRPr lang="en-US"/>
          </a:p>
        </p:txBody>
      </p:sp>
    </p:spTree>
    <p:extLst>
      <p:ext uri="{BB962C8B-B14F-4D97-AF65-F5344CB8AC3E}">
        <p14:creationId xmlns:p14="http://schemas.microsoft.com/office/powerpoint/2010/main" val="1913708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We think the Original Learn experience is good, but there were some changes we wanted to do that went beyond incremental steps. And there were several drivers for this change.</a:t>
            </a:r>
          </a:p>
          <a:p>
            <a:pPr lvl="1"/>
            <a:endParaRPr lang="en-US" dirty="0"/>
          </a:p>
          <a:p>
            <a:pPr lvl="1"/>
            <a:r>
              <a:rPr lang="en-US" dirty="0"/>
              <a:t>Modern UI</a:t>
            </a:r>
          </a:p>
          <a:p>
            <a:pPr lvl="2"/>
            <a:r>
              <a:rPr lang="en-US" dirty="0"/>
              <a:t>A fact of life is that most of your educators and students spend more time on other websites OUTSIDE your learning environment. Because of this, we felt it was important to come up with an aesthetic design that was highly modern and recognizable as such by students and instructors. This modern design instills confidence and engagement in users – this is a great place to learn and interact with others!</a:t>
            </a:r>
          </a:p>
          <a:p>
            <a:pPr lvl="2"/>
            <a:endParaRPr lang="en-US" dirty="0"/>
          </a:p>
          <a:p>
            <a:pPr lvl="1"/>
            <a:r>
              <a:rPr lang="en-US" dirty="0"/>
              <a:t>Easy to use</a:t>
            </a:r>
          </a:p>
          <a:p>
            <a:pPr lvl="2"/>
            <a:r>
              <a:rPr lang="en-US" dirty="0"/>
              <a:t>Ultra has an aesthetically beautiful new look, but it’s also important to remember that just because it’s beautiful doesn’t mean it’s efficient. Happily, we’ve also spent a lot of time obsessing over the details of navigation, page layout, and usability in general to achieve what is a demonstrably easier to use interface. This means that educators and students can get more done in a shorter amount of time!</a:t>
            </a:r>
          </a:p>
          <a:p>
            <a:pPr lvl="2"/>
            <a:endParaRPr lang="en-US" dirty="0"/>
          </a:p>
          <a:p>
            <a:pPr lvl="1"/>
            <a:r>
              <a:rPr lang="en-US" dirty="0"/>
              <a:t>More devices</a:t>
            </a:r>
          </a:p>
          <a:p>
            <a:pPr lvl="2"/>
            <a:r>
              <a:rPr lang="en-US" dirty="0"/>
              <a:t>We’ve designed the Ultra experience to work wonderfully on PCs and laptops, but we also knew that because of the growth in use of tablets and smartphones, we wanted to bring the power of Learn to these other devices. And this is just what we’ve done with the Ultra experience, bringing greater freedom to students and instructors to use Learn where they want, and when they want.</a:t>
            </a:r>
          </a:p>
          <a:p>
            <a:pPr lvl="2"/>
            <a:endParaRPr lang="en-US" dirty="0"/>
          </a:p>
          <a:p>
            <a:pPr lvl="1"/>
            <a:r>
              <a:rPr lang="en-US" dirty="0"/>
              <a:t>Student-centric</a:t>
            </a:r>
          </a:p>
          <a:p>
            <a:pPr lvl="2"/>
            <a:r>
              <a:rPr lang="en-US" dirty="0"/>
              <a:t>Also, in keeping with our focus on the learner, overcoming anxiety, and creating an engaging experience, we wanted to make sure that the Ultra design had students in mind from the start. This also means that by making it easier for instructors to design elegant courses, we’re ultimately making the student experience better in the process!</a:t>
            </a:r>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30</a:t>
            </a:fld>
            <a:endParaRPr lang="en-US"/>
          </a:p>
        </p:txBody>
      </p:sp>
    </p:spTree>
    <p:extLst>
      <p:ext uri="{BB962C8B-B14F-4D97-AF65-F5344CB8AC3E}">
        <p14:creationId xmlns:p14="http://schemas.microsoft.com/office/powerpoint/2010/main" val="1605866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66"/>
                </a:solidFill>
              </a:rPr>
              <a:t>This presentation</a:t>
            </a:r>
            <a:r>
              <a:rPr lang="en-US" baseline="0" dirty="0">
                <a:solidFill>
                  <a:srgbClr val="FF0066"/>
                </a:solidFill>
              </a:rPr>
              <a:t> ASSUMES that the NLE has been properly set up, defined, and introduced. If not, add that to the beginning of this roadmap deck</a:t>
            </a:r>
          </a:p>
          <a:p>
            <a:endParaRPr lang="en-US" baseline="0" dirty="0">
              <a:solidFill>
                <a:srgbClr val="FF0066"/>
              </a:solidFill>
            </a:endParaRPr>
          </a:p>
          <a:p>
            <a:r>
              <a:rPr lang="en-US" baseline="0" dirty="0">
                <a:solidFill>
                  <a:srgbClr val="FF0066"/>
                </a:solidFill>
              </a:rPr>
              <a:t>The New Learning Experience how we describe our design approach—a philosophy and guiding principle for the work we’re doing across all of our teaching and learning solutions.</a:t>
            </a:r>
          </a:p>
          <a:p>
            <a:endParaRPr lang="en-US" baseline="0" dirty="0">
              <a:solidFill>
                <a:srgbClr val="FF0066"/>
              </a:solidFill>
            </a:endParaRPr>
          </a:p>
          <a:p>
            <a:r>
              <a:rPr lang="en-US" baseline="0" dirty="0">
                <a:solidFill>
                  <a:srgbClr val="FF0066"/>
                </a:solidFill>
              </a:rPr>
              <a:t>First is a Focus on the Learner – no matter what we’re working on, making sure we put the learner first. This means understanding their needs through in-depth ethnographic study and applying what we learn to our learning solutions.</a:t>
            </a:r>
          </a:p>
          <a:p>
            <a:endParaRPr lang="en-US" baseline="0" dirty="0">
              <a:solidFill>
                <a:srgbClr val="FF0066"/>
              </a:solidFill>
            </a:endParaRPr>
          </a:p>
          <a:p>
            <a:r>
              <a:rPr lang="en-US" baseline="0" dirty="0">
                <a:solidFill>
                  <a:srgbClr val="FF0066"/>
                </a:solidFill>
              </a:rPr>
              <a:t>Connected and tightly integrated workflows – finding the simplest way to accomplish a task and removing experiential barriers when more than one Blackboard product are used together.</a:t>
            </a:r>
          </a:p>
          <a:p>
            <a:endParaRPr lang="en-US" baseline="0" dirty="0">
              <a:solidFill>
                <a:srgbClr val="FF0066"/>
              </a:solidFill>
            </a:endParaRPr>
          </a:p>
          <a:p>
            <a:r>
              <a:rPr lang="en-US" baseline="0" dirty="0">
                <a:solidFill>
                  <a:srgbClr val="FF0066"/>
                </a:solidFill>
              </a:rPr>
              <a:t>A delightful new user experience – an experience that is not only simpler, easier and quicker, but also fun to use.</a:t>
            </a:r>
          </a:p>
          <a:p>
            <a:endParaRPr lang="en-US" baseline="0" dirty="0">
              <a:solidFill>
                <a:srgbClr val="FF0066"/>
              </a:solidFill>
            </a:endParaRPr>
          </a:p>
          <a:p>
            <a:r>
              <a:rPr lang="en-US" baseline="0" dirty="0">
                <a:solidFill>
                  <a:srgbClr val="FF0066"/>
                </a:solidFill>
              </a:rPr>
              <a:t>An accessible and always-on environment – learning solutions are mission critical for institutions of learning. More and more these systems can’t be down for upgrades, changes, or system problems, so we’re investing in newer technologies that are more resilient when problems arise and require little or no downtime for upgrades.</a:t>
            </a:r>
          </a:p>
          <a:p>
            <a:endParaRPr lang="en-US" baseline="0" dirty="0">
              <a:solidFill>
                <a:srgbClr val="FF0066"/>
              </a:solidFill>
            </a:endParaRPr>
          </a:p>
          <a:p>
            <a:r>
              <a:rPr lang="en-US" baseline="0" dirty="0">
                <a:solidFill>
                  <a:srgbClr val="FF0066"/>
                </a:solidFill>
              </a:rPr>
              <a:t>And Integrated data and analytics – bringing meaningful and actionable information to educators and learners when and where they need it.</a:t>
            </a:r>
            <a:endParaRPr lang="en-US" dirty="0">
              <a:solidFill>
                <a:srgbClr val="FF0066"/>
              </a:solidFill>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2008744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CANVAS COMPETITIVE DIFFERENTIATORS; VAL</a:t>
            </a:r>
            <a:r>
              <a:rPr lang="en-US" baseline="0" dirty="0"/>
              <a:t> showed quotes from </a:t>
            </a:r>
            <a:r>
              <a:rPr lang="en-US" baseline="0" dirty="0" err="1"/>
              <a:t>instrutors</a:t>
            </a:r>
            <a:r>
              <a:rPr lang="en-US" baseline="0" dirty="0"/>
              <a:t> talking about how faculty </a:t>
            </a:r>
            <a:r>
              <a:rPr lang="en-US" baseline="0" dirty="0" err="1"/>
              <a:t>memebrs</a:t>
            </a:r>
            <a:r>
              <a:rPr lang="en-US" baseline="0" dirty="0"/>
              <a:t> using Canvas have been asking for years for simple enhancements to features like Discussions and the Grade Center. ONLY Blackboard supports the entire spectrum of </a:t>
            </a:r>
            <a:r>
              <a:rPr lang="en-US" baseline="0" dirty="0" err="1"/>
              <a:t>instturors</a:t>
            </a:r>
            <a:r>
              <a:rPr lang="en-US" baseline="0" dirty="0"/>
              <a:t>…..n</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141913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CANVAS COMPETITIVE DIFFERENTIATORS; VAL</a:t>
            </a:r>
            <a:r>
              <a:rPr lang="en-US" baseline="0" dirty="0"/>
              <a:t> showed quotes from </a:t>
            </a:r>
            <a:r>
              <a:rPr lang="en-US" baseline="0" dirty="0" err="1"/>
              <a:t>instrutors</a:t>
            </a:r>
            <a:r>
              <a:rPr lang="en-US" baseline="0" dirty="0"/>
              <a:t> talking about how faculty </a:t>
            </a:r>
            <a:r>
              <a:rPr lang="en-US" baseline="0" dirty="0" err="1"/>
              <a:t>memebrs</a:t>
            </a:r>
            <a:r>
              <a:rPr lang="en-US" baseline="0" dirty="0"/>
              <a:t> using Canvas have been asking for years for simple enhancements to features like Discussions and the Grade Center. ONLY Blackboard supports the entire spectrum of </a:t>
            </a:r>
            <a:r>
              <a:rPr lang="en-US" baseline="0" dirty="0" err="1"/>
              <a:t>instturors</a:t>
            </a:r>
            <a:r>
              <a:rPr lang="en-US" baseline="0" dirty="0"/>
              <a:t>…..n</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141913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CANVAS COMPETITIVE DIFFERENTIATORS; VAL</a:t>
            </a:r>
            <a:r>
              <a:rPr lang="en-US" baseline="0" dirty="0"/>
              <a:t> showed quotes from </a:t>
            </a:r>
            <a:r>
              <a:rPr lang="en-US" baseline="0" dirty="0" err="1"/>
              <a:t>instrutors</a:t>
            </a:r>
            <a:r>
              <a:rPr lang="en-US" baseline="0" dirty="0"/>
              <a:t> talking about how faculty </a:t>
            </a:r>
            <a:r>
              <a:rPr lang="en-US" baseline="0" dirty="0" err="1"/>
              <a:t>memebrs</a:t>
            </a:r>
            <a:r>
              <a:rPr lang="en-US" baseline="0" dirty="0"/>
              <a:t> using Canvas have been asking for years for simple enhancements to features like Discussions and the Grade Center. ONLY Blackboard supports the entire spectrum of </a:t>
            </a:r>
            <a:r>
              <a:rPr lang="en-US" baseline="0" dirty="0" err="1"/>
              <a:t>instturors</a:t>
            </a:r>
            <a:r>
              <a:rPr lang="en-US" baseline="0" dirty="0"/>
              <a:t>…..n</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141913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CANVAS COMPETITIVE DIFFERENTIATORS; VAL</a:t>
            </a:r>
            <a:r>
              <a:rPr lang="en-US" baseline="0" dirty="0"/>
              <a:t> showed quotes from </a:t>
            </a:r>
            <a:r>
              <a:rPr lang="en-US" baseline="0" dirty="0" err="1"/>
              <a:t>instrutors</a:t>
            </a:r>
            <a:r>
              <a:rPr lang="en-US" baseline="0" dirty="0"/>
              <a:t> talking about how faculty </a:t>
            </a:r>
            <a:r>
              <a:rPr lang="en-US" baseline="0" dirty="0" err="1"/>
              <a:t>memebrs</a:t>
            </a:r>
            <a:r>
              <a:rPr lang="en-US" baseline="0" dirty="0"/>
              <a:t> using Canvas have been asking for years for simple enhancements to features like Discussions and the Grade Center. ONLY Blackboard supports the entire spectrum of </a:t>
            </a:r>
            <a:r>
              <a:rPr lang="en-US" baseline="0" dirty="0" err="1"/>
              <a:t>instturors</a:t>
            </a:r>
            <a:r>
              <a:rPr lang="en-US" baseline="0" dirty="0"/>
              <a:t>…..n</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419133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CANVAS COMPETITIVE DIFFERENTIATORS; VAL</a:t>
            </a:r>
            <a:r>
              <a:rPr lang="en-US" baseline="0" dirty="0"/>
              <a:t> showed quotes from </a:t>
            </a:r>
            <a:r>
              <a:rPr lang="en-US" baseline="0" dirty="0" err="1"/>
              <a:t>instrutors</a:t>
            </a:r>
            <a:r>
              <a:rPr lang="en-US" baseline="0" dirty="0"/>
              <a:t> talking about how faculty </a:t>
            </a:r>
            <a:r>
              <a:rPr lang="en-US" baseline="0" dirty="0" err="1"/>
              <a:t>memebrs</a:t>
            </a:r>
            <a:r>
              <a:rPr lang="en-US" baseline="0" dirty="0"/>
              <a:t> using Canvas have been asking for years for simple enhancements to features like Discussions and the Grade Center. ONLY Blackboard supports the entire spectrum of </a:t>
            </a:r>
            <a:r>
              <a:rPr lang="en-US" baseline="0" dirty="0" err="1"/>
              <a:t>instturors</a:t>
            </a:r>
            <a:r>
              <a:rPr lang="en-US" baseline="0" dirty="0"/>
              <a:t>…..n</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141913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CANVAS COMPETITIVE DIFFERENTIATORS; VAL</a:t>
            </a:r>
            <a:r>
              <a:rPr lang="en-US" baseline="0" dirty="0"/>
              <a:t> showed quotes from </a:t>
            </a:r>
            <a:r>
              <a:rPr lang="en-US" baseline="0" dirty="0" err="1"/>
              <a:t>instrutors</a:t>
            </a:r>
            <a:r>
              <a:rPr lang="en-US" baseline="0" dirty="0"/>
              <a:t> talking about how faculty </a:t>
            </a:r>
            <a:r>
              <a:rPr lang="en-US" baseline="0" dirty="0" err="1"/>
              <a:t>memebrs</a:t>
            </a:r>
            <a:r>
              <a:rPr lang="en-US" baseline="0" dirty="0"/>
              <a:t> using Canvas have been asking for years for simple enhancements to features like Discussions and the Grade Center. ONLY Blackboard supports the entire spectrum of </a:t>
            </a:r>
            <a:r>
              <a:rPr lang="en-US" baseline="0" dirty="0" err="1"/>
              <a:t>instturors</a:t>
            </a:r>
            <a:r>
              <a:rPr lang="en-US" baseline="0" dirty="0"/>
              <a:t>…..n</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1419133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CANVAS COMPETITIVE DIFFERENTIATORS; VAL</a:t>
            </a:r>
            <a:r>
              <a:rPr lang="en-US" baseline="0" dirty="0"/>
              <a:t> showed quotes from </a:t>
            </a:r>
            <a:r>
              <a:rPr lang="en-US" baseline="0" dirty="0" err="1"/>
              <a:t>instrutors</a:t>
            </a:r>
            <a:r>
              <a:rPr lang="en-US" baseline="0" dirty="0"/>
              <a:t> talking about how faculty </a:t>
            </a:r>
            <a:r>
              <a:rPr lang="en-US" baseline="0" dirty="0" err="1"/>
              <a:t>memebrs</a:t>
            </a:r>
            <a:r>
              <a:rPr lang="en-US" baseline="0" dirty="0"/>
              <a:t> using Canvas have been asking for years for simple enhancements to features like Discussions and the Grade Center. ONLY Blackboard supports the entire spectrum of </a:t>
            </a:r>
            <a:r>
              <a:rPr lang="en-US" baseline="0" dirty="0" err="1"/>
              <a:t>instturors</a:t>
            </a:r>
            <a:r>
              <a:rPr lang="en-US" baseline="0" dirty="0"/>
              <a:t>…..n</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141913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CANVAS COMPETITIVE DIFFERENTIATORS; VAL</a:t>
            </a:r>
            <a:r>
              <a:rPr lang="en-US" baseline="0" dirty="0"/>
              <a:t> showed quotes from </a:t>
            </a:r>
            <a:r>
              <a:rPr lang="en-US" baseline="0" dirty="0" err="1"/>
              <a:t>instrutors</a:t>
            </a:r>
            <a:r>
              <a:rPr lang="en-US" baseline="0" dirty="0"/>
              <a:t> talking about how faculty </a:t>
            </a:r>
            <a:r>
              <a:rPr lang="en-US" baseline="0" dirty="0" err="1"/>
              <a:t>memebrs</a:t>
            </a:r>
            <a:r>
              <a:rPr lang="en-US" baseline="0" dirty="0"/>
              <a:t> using Canvas have been asking for years for simple enhancements to features like Discussions and the Grade Center. ONLY Blackboard supports the entire spectrum of </a:t>
            </a:r>
            <a:r>
              <a:rPr lang="en-US" baseline="0" dirty="0" err="1"/>
              <a:t>instturors</a:t>
            </a:r>
            <a:r>
              <a:rPr lang="en-US" baseline="0" dirty="0"/>
              <a:t>…..n</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141913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t>39</a:t>
            </a:fld>
            <a:endParaRPr lang="en-US"/>
          </a:p>
        </p:txBody>
      </p:sp>
    </p:spTree>
    <p:extLst>
      <p:ext uri="{BB962C8B-B14F-4D97-AF65-F5344CB8AC3E}">
        <p14:creationId xmlns:p14="http://schemas.microsoft.com/office/powerpoint/2010/main" val="18431873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We think the Original Learn experience is good, but there were some changes we wanted to do that went beyond incremental steps. And there were several drivers for this change.</a:t>
            </a:r>
          </a:p>
          <a:p>
            <a:pPr lvl="1"/>
            <a:endParaRPr lang="en-US" dirty="0"/>
          </a:p>
          <a:p>
            <a:pPr lvl="1"/>
            <a:r>
              <a:rPr lang="en-US" dirty="0"/>
              <a:t>Modern UI</a:t>
            </a:r>
          </a:p>
          <a:p>
            <a:pPr lvl="2"/>
            <a:r>
              <a:rPr lang="en-US" dirty="0"/>
              <a:t>A fact of life is that most of your educators and students spend more time on other websites OUTSIDE your learning environment. Because of this, we felt it was important to come up with an aesthetic design that was highly modern and recognizable as such by students and instructors. This modern design instills confidence and engagement in users – this is a great place to learn and interact with others!</a:t>
            </a:r>
          </a:p>
          <a:p>
            <a:pPr lvl="2"/>
            <a:endParaRPr lang="en-US" dirty="0"/>
          </a:p>
          <a:p>
            <a:pPr lvl="1"/>
            <a:r>
              <a:rPr lang="en-US" dirty="0"/>
              <a:t>Easy to use</a:t>
            </a:r>
          </a:p>
          <a:p>
            <a:pPr lvl="2"/>
            <a:r>
              <a:rPr lang="en-US" dirty="0"/>
              <a:t>Ultra has an aesthetically beautiful new look, but it’s also important to remember that just because it’s beautiful doesn’t mean it’s efficient. Happily, we’ve also spent a lot of time obsessing over the details of navigation, page layout, and usability in general to achieve what is a demonstrably easier to use interface. This means that educators and students can get more done in a shorter amount of time!</a:t>
            </a:r>
          </a:p>
          <a:p>
            <a:pPr lvl="2"/>
            <a:endParaRPr lang="en-US" dirty="0"/>
          </a:p>
          <a:p>
            <a:pPr lvl="1"/>
            <a:r>
              <a:rPr lang="en-US" dirty="0"/>
              <a:t>More devices</a:t>
            </a:r>
          </a:p>
          <a:p>
            <a:pPr lvl="2"/>
            <a:r>
              <a:rPr lang="en-US" dirty="0"/>
              <a:t>We’ve designed the Ultra experience to work wonderfully on PCs and laptops, but we also knew that because of the growth in use of tablets and smartphones, we wanted to bring the power of Learn to these other devices. And this is just what we’ve done with the Ultra experience, bringing greater freedom to students and instructors to use Learn where they want, and when they want.</a:t>
            </a:r>
          </a:p>
          <a:p>
            <a:pPr lvl="2"/>
            <a:endParaRPr lang="en-US" dirty="0"/>
          </a:p>
          <a:p>
            <a:pPr lvl="1"/>
            <a:r>
              <a:rPr lang="en-US" dirty="0"/>
              <a:t>Student-centric</a:t>
            </a:r>
          </a:p>
          <a:p>
            <a:pPr lvl="2"/>
            <a:r>
              <a:rPr lang="en-US" dirty="0"/>
              <a:t>Also, in keeping with our focus on the learner, overcoming anxiety, and creating an engaging experience, we wanted to make sure that the Ultra design had students in mind from the start. This also means that by making it easier for instructors to design elegant courses, we’re ultimately making the student experience better in the process!</a:t>
            </a:r>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40</a:t>
            </a:fld>
            <a:endParaRPr lang="en-US"/>
          </a:p>
        </p:txBody>
      </p:sp>
    </p:spTree>
    <p:extLst>
      <p:ext uri="{BB962C8B-B14F-4D97-AF65-F5344CB8AC3E}">
        <p14:creationId xmlns:p14="http://schemas.microsoft.com/office/powerpoint/2010/main" val="1260691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t>5</a:t>
            </a:fld>
            <a:endParaRPr lang="en-US"/>
          </a:p>
        </p:txBody>
      </p:sp>
    </p:spTree>
    <p:extLst>
      <p:ext uri="{BB962C8B-B14F-4D97-AF65-F5344CB8AC3E}">
        <p14:creationId xmlns:p14="http://schemas.microsoft.com/office/powerpoint/2010/main" val="22588817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We think the Original Learn experience is good, but there were some changes we wanted to do that went beyond incremental steps. And there were several drivers for this change.</a:t>
            </a:r>
          </a:p>
          <a:p>
            <a:pPr lvl="1"/>
            <a:endParaRPr lang="en-US" dirty="0"/>
          </a:p>
          <a:p>
            <a:pPr lvl="1"/>
            <a:r>
              <a:rPr lang="en-US" dirty="0"/>
              <a:t>Modern UI</a:t>
            </a:r>
          </a:p>
          <a:p>
            <a:pPr lvl="2"/>
            <a:r>
              <a:rPr lang="en-US" dirty="0"/>
              <a:t>A fact of life is that most of your educators and students spend more time on other websites OUTSIDE your learning environment. Because of this, we felt it was important to come up with an aesthetic design that was highly modern and recognizable as such by students and instructors. This modern design instills confidence and engagement in users – this is a great place to learn and interact with others!</a:t>
            </a:r>
          </a:p>
          <a:p>
            <a:pPr lvl="2"/>
            <a:endParaRPr lang="en-US" dirty="0"/>
          </a:p>
          <a:p>
            <a:pPr lvl="1"/>
            <a:r>
              <a:rPr lang="en-US" dirty="0"/>
              <a:t>Easy to use</a:t>
            </a:r>
          </a:p>
          <a:p>
            <a:pPr lvl="2"/>
            <a:r>
              <a:rPr lang="en-US" dirty="0"/>
              <a:t>Ultra has an aesthetically beautiful new look, but it’s also important to remember that just because it’s beautiful doesn’t mean it’s efficient. Happily, we’ve also spent a lot of time obsessing over the details of navigation, page layout, and usability in general to achieve what is a demonstrably easier to use interface. This means that educators and students can get more done in a shorter amount of time!</a:t>
            </a:r>
          </a:p>
          <a:p>
            <a:pPr lvl="2"/>
            <a:endParaRPr lang="en-US" dirty="0"/>
          </a:p>
          <a:p>
            <a:pPr lvl="1"/>
            <a:r>
              <a:rPr lang="en-US" dirty="0"/>
              <a:t>More devices</a:t>
            </a:r>
          </a:p>
          <a:p>
            <a:pPr lvl="2"/>
            <a:r>
              <a:rPr lang="en-US" dirty="0"/>
              <a:t>We’ve designed the Ultra experience to work wonderfully on PCs and laptops, but we also knew that because of the growth in use of tablets and smartphones, we wanted to bring the power of Learn to these other devices. And this is just what we’ve done with the Ultra experience, bringing greater freedom to students and instructors to use Learn where they want, and when they want.</a:t>
            </a:r>
          </a:p>
          <a:p>
            <a:pPr lvl="2"/>
            <a:endParaRPr lang="en-US" dirty="0"/>
          </a:p>
          <a:p>
            <a:pPr lvl="1"/>
            <a:r>
              <a:rPr lang="en-US" dirty="0"/>
              <a:t>Student-centric</a:t>
            </a:r>
          </a:p>
          <a:p>
            <a:pPr lvl="2"/>
            <a:r>
              <a:rPr lang="en-US" dirty="0"/>
              <a:t>Also, in keeping with our focus on the learner, overcoming anxiety, and creating an engaging experience, we wanted to make sure that the Ultra design had students in mind from the start. This also means that by making it easier for instructors to design elegant courses, we’re ultimately making the student experience better in the process!</a:t>
            </a:r>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41</a:t>
            </a:fld>
            <a:endParaRPr lang="en-US"/>
          </a:p>
        </p:txBody>
      </p:sp>
    </p:spTree>
    <p:extLst>
      <p:ext uri="{BB962C8B-B14F-4D97-AF65-F5344CB8AC3E}">
        <p14:creationId xmlns:p14="http://schemas.microsoft.com/office/powerpoint/2010/main" val="8661347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We think the Original Learn experience is good, but there were some changes we wanted to do that went beyond incremental steps. And there were several drivers for this change.</a:t>
            </a:r>
          </a:p>
          <a:p>
            <a:pPr lvl="1"/>
            <a:endParaRPr lang="en-US" dirty="0"/>
          </a:p>
          <a:p>
            <a:pPr lvl="1"/>
            <a:r>
              <a:rPr lang="en-US" dirty="0"/>
              <a:t>Modern UI</a:t>
            </a:r>
          </a:p>
          <a:p>
            <a:pPr lvl="2"/>
            <a:r>
              <a:rPr lang="en-US" dirty="0"/>
              <a:t>A fact of life is that most of your educators and students spend more time on other websites OUTSIDE your learning environment. Because of this, we felt it was important to come up with an aesthetic design that was highly modern and recognizable as such by students and instructors. This modern design instills confidence and engagement in users – this is a great place to learn and interact with others!</a:t>
            </a:r>
          </a:p>
          <a:p>
            <a:pPr lvl="2"/>
            <a:endParaRPr lang="en-US" dirty="0"/>
          </a:p>
          <a:p>
            <a:pPr lvl="1"/>
            <a:r>
              <a:rPr lang="en-US" dirty="0"/>
              <a:t>Easy to use</a:t>
            </a:r>
          </a:p>
          <a:p>
            <a:pPr lvl="2"/>
            <a:r>
              <a:rPr lang="en-US" dirty="0"/>
              <a:t>Ultra has an aesthetically beautiful new look, but it’s also important to remember that just because it’s beautiful doesn’t mean it’s efficient. Happily, we’ve also spent a lot of time obsessing over the details of navigation, page layout, and usability in general to achieve what is a demonstrably easier to use interface. This means that educators and students can get more done in a shorter amount of time!</a:t>
            </a:r>
          </a:p>
          <a:p>
            <a:pPr lvl="2"/>
            <a:endParaRPr lang="en-US" dirty="0"/>
          </a:p>
          <a:p>
            <a:pPr lvl="1"/>
            <a:r>
              <a:rPr lang="en-US" dirty="0"/>
              <a:t>More devices</a:t>
            </a:r>
          </a:p>
          <a:p>
            <a:pPr lvl="2"/>
            <a:r>
              <a:rPr lang="en-US" dirty="0"/>
              <a:t>We’ve designed the Ultra experience to work wonderfully on PCs and laptops, but we also knew that because of the growth in use of tablets and smartphones, we wanted to bring the power of Learn to these other devices. And this is just what we’ve done with the Ultra experience, bringing greater freedom to students and instructors to use Learn where they want, and when they want.</a:t>
            </a:r>
          </a:p>
          <a:p>
            <a:pPr lvl="2"/>
            <a:endParaRPr lang="en-US" dirty="0"/>
          </a:p>
          <a:p>
            <a:pPr lvl="1"/>
            <a:r>
              <a:rPr lang="en-US" dirty="0"/>
              <a:t>Student-centric</a:t>
            </a:r>
          </a:p>
          <a:p>
            <a:pPr lvl="2"/>
            <a:r>
              <a:rPr lang="en-US" dirty="0"/>
              <a:t>Also, in keeping with our focus on the learner, overcoming anxiety, and creating an engaging experience, we wanted to make sure that the Ultra design had students in mind from the start. This also means that by making it easier for instructors to design elegant courses, we’re ultimately making the student experience better in the process!</a:t>
            </a:r>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42</a:t>
            </a:fld>
            <a:endParaRPr lang="en-US"/>
          </a:p>
        </p:txBody>
      </p:sp>
    </p:spTree>
    <p:extLst>
      <p:ext uri="{BB962C8B-B14F-4D97-AF65-F5344CB8AC3E}">
        <p14:creationId xmlns:p14="http://schemas.microsoft.com/office/powerpoint/2010/main" val="4147482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We think the Original Learn experience is good, but there were some changes we wanted to do that went beyond incremental steps. And there were several drivers for this change.</a:t>
            </a:r>
          </a:p>
          <a:p>
            <a:pPr lvl="1"/>
            <a:endParaRPr lang="en-US" dirty="0"/>
          </a:p>
          <a:p>
            <a:pPr lvl="1"/>
            <a:r>
              <a:rPr lang="en-US" dirty="0"/>
              <a:t>Modern UI</a:t>
            </a:r>
          </a:p>
          <a:p>
            <a:pPr lvl="2"/>
            <a:r>
              <a:rPr lang="en-US" dirty="0"/>
              <a:t>A fact of life is that most of your educators and students spend more time on other websites OUTSIDE your learning environment. Because of this, we felt it was important to come up with an aesthetic design that was highly modern and recognizable as such by students and instructors. This modern design instills confidence and engagement in users – this is a great place to learn and interact with others!</a:t>
            </a:r>
          </a:p>
          <a:p>
            <a:pPr lvl="2"/>
            <a:endParaRPr lang="en-US" dirty="0"/>
          </a:p>
          <a:p>
            <a:pPr lvl="1"/>
            <a:r>
              <a:rPr lang="en-US" dirty="0"/>
              <a:t>Easy to use</a:t>
            </a:r>
          </a:p>
          <a:p>
            <a:pPr lvl="2"/>
            <a:r>
              <a:rPr lang="en-US" dirty="0"/>
              <a:t>Ultra has an aesthetically beautiful new look, but it’s also important to remember that just because it’s beautiful doesn’t mean it’s efficient. Happily, we’ve also spent a lot of time obsessing over the details of navigation, page layout, and usability in general to achieve what is a demonstrably easier to use interface. This means that educators and students can get more done in a shorter amount of time!</a:t>
            </a:r>
          </a:p>
          <a:p>
            <a:pPr lvl="2"/>
            <a:endParaRPr lang="en-US" dirty="0"/>
          </a:p>
          <a:p>
            <a:pPr lvl="1"/>
            <a:r>
              <a:rPr lang="en-US" dirty="0"/>
              <a:t>More devices</a:t>
            </a:r>
          </a:p>
          <a:p>
            <a:pPr lvl="2"/>
            <a:r>
              <a:rPr lang="en-US" dirty="0"/>
              <a:t>We’ve designed the Ultra experience to work wonderfully on PCs and laptops, but we also knew that because of the growth in use of tablets and smartphones, we wanted to bring the power of Learn to these other devices. And this is just what we’ve done with the Ultra experience, bringing greater freedom to students and instructors to use Learn where they want, and when they want.</a:t>
            </a:r>
          </a:p>
          <a:p>
            <a:pPr lvl="2"/>
            <a:endParaRPr lang="en-US" dirty="0"/>
          </a:p>
          <a:p>
            <a:pPr lvl="1"/>
            <a:r>
              <a:rPr lang="en-US" dirty="0"/>
              <a:t>Student-centric</a:t>
            </a:r>
          </a:p>
          <a:p>
            <a:pPr lvl="2"/>
            <a:r>
              <a:rPr lang="en-US" dirty="0"/>
              <a:t>Also, in keeping with our focus on the learner, overcoming anxiety, and creating an engaging experience, we wanted to make sure that the Ultra design had students in mind from the start. This also means that by making it easier for instructors to design elegant courses, we’re ultimately making the student experience better in the process!</a:t>
            </a:r>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43</a:t>
            </a:fld>
            <a:endParaRPr lang="en-US"/>
          </a:p>
        </p:txBody>
      </p:sp>
    </p:spTree>
    <p:extLst>
      <p:ext uri="{BB962C8B-B14F-4D97-AF65-F5344CB8AC3E}">
        <p14:creationId xmlns:p14="http://schemas.microsoft.com/office/powerpoint/2010/main" val="2330995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So that should have given you a taste for the Ultra experience. Here’s a high-level summary of the major areas we’ve put into the first release of Ultra.</a:t>
            </a:r>
          </a:p>
          <a:p>
            <a:pPr lvl="1"/>
            <a:endParaRPr lang="en-US" dirty="0"/>
          </a:p>
          <a:p>
            <a:pPr lvl="1"/>
            <a:r>
              <a:rPr lang="en-US" dirty="0"/>
              <a:t>Now, because we’ve made Ultra available as part of our </a:t>
            </a:r>
            <a:r>
              <a:rPr lang="en-US" dirty="0" err="1"/>
              <a:t>SaaS</a:t>
            </a:r>
            <a:r>
              <a:rPr lang="en-US" dirty="0"/>
              <a:t> deployment first, we’ll be able to add more workflows and capabilities to Ultra on a regular basis. </a:t>
            </a:r>
          </a:p>
          <a:p>
            <a:pPr lvl="1"/>
            <a:endParaRPr lang="en-US" dirty="0"/>
          </a:p>
          <a:p>
            <a:pPr lvl="1"/>
            <a:r>
              <a:rPr lang="en-US" dirty="0"/>
              <a:t>In this next section, I’m going to walk you through some of the big areas that are either being designed or developed right now, and will be released soon.</a:t>
            </a:r>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1488433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What I just showed you in Ultra provides an elegant way for many instructors – especially those who are teaching face-to-face, and some blended – to consider adopting the new experience.</a:t>
            </a:r>
          </a:p>
          <a:p>
            <a:pPr lvl="1"/>
            <a:endParaRPr lang="en-US" dirty="0"/>
          </a:p>
          <a:p>
            <a:pPr lvl="1"/>
            <a:r>
              <a:rPr lang="en-US" dirty="0"/>
              <a:t>But we also understand that we have more to add to the Ultra experience to support these more straightforward courses, as well as more disciplines and modalities, especially STEM disciplines and fully online courses.</a:t>
            </a:r>
          </a:p>
          <a:p>
            <a:pPr lvl="1"/>
            <a:endParaRPr lang="en-US" dirty="0"/>
          </a:p>
          <a:p>
            <a:pPr lvl="1"/>
            <a:r>
              <a:rPr lang="en-US" dirty="0"/>
              <a:t>The next section will walk you through what’s in design or development now, and that you will see released on a regular basis in the coming months.</a:t>
            </a:r>
          </a:p>
          <a:p>
            <a:endParaRPr lang="en-US" dirty="0"/>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45</a:t>
            </a:fld>
            <a:endParaRPr lang="en-US"/>
          </a:p>
        </p:txBody>
      </p:sp>
    </p:spTree>
    <p:extLst>
      <p:ext uri="{BB962C8B-B14F-4D97-AF65-F5344CB8AC3E}">
        <p14:creationId xmlns:p14="http://schemas.microsoft.com/office/powerpoint/2010/main" val="13834213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pPr lvl="1"/>
            <a:r>
              <a:rPr lang="en-US" dirty="0"/>
              <a:t>As you’ve seen, we have a great discussion experience in Ultra now, but we know that some instructors use discussions to assess their students’ understanding of the material, and written and critical thinking skills.</a:t>
            </a:r>
          </a:p>
          <a:p>
            <a:pPr lvl="1"/>
            <a:endParaRPr lang="en-US" dirty="0"/>
          </a:p>
          <a:p>
            <a:pPr lvl="1"/>
            <a:r>
              <a:rPr lang="en-US" dirty="0"/>
              <a:t>In the design of graded discussions, we’ve paid special attention to the grading workflow for instructors, making it easy to see a single students’ contribution in the context of the overall discussion.</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1C02C3ED-5136-6640-B5F2-637A518147F7}" type="slidenum">
              <a:rPr lang="en-US" smtClean="0">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3209835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pPr lvl="1"/>
            <a:r>
              <a:rPr lang="en-US" dirty="0"/>
              <a:t>Tests are a mainstay of an online course experience to support instructors’ need to assess student learning, especially for STEM disciplines.</a:t>
            </a:r>
          </a:p>
          <a:p>
            <a:pPr lvl="1"/>
            <a:endParaRPr lang="en-US" dirty="0"/>
          </a:p>
          <a:p>
            <a:pPr lvl="1"/>
            <a:r>
              <a:rPr lang="en-US" dirty="0"/>
              <a:t>We’ll be starting with the most important question types, and working hard to create an experience that provides both instructors and students with confidence and reliability. </a:t>
            </a:r>
          </a:p>
          <a:p>
            <a:endParaRPr lang="en-US" dirty="0"/>
          </a:p>
        </p:txBody>
      </p:sp>
      <p:sp>
        <p:nvSpPr>
          <p:cNvPr id="4" name="Slide Number Placeholder 3"/>
          <p:cNvSpPr>
            <a:spLocks noGrp="1"/>
          </p:cNvSpPr>
          <p:nvPr>
            <p:ph type="sldNum" sz="quarter" idx="10"/>
          </p:nvPr>
        </p:nvSpPr>
        <p:spPr/>
        <p:txBody>
          <a:bodyPr/>
          <a:lstStyle/>
          <a:p>
            <a:pPr>
              <a:defRPr/>
            </a:pPr>
            <a:fld id="{1C02C3ED-5136-6640-B5F2-637A518147F7}" type="slidenum">
              <a:rPr lang="en-US" smtClean="0">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4370438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pPr lvl="1"/>
            <a:r>
              <a:rPr lang="en-US" dirty="0"/>
              <a:t>Organizing students into smaller groups serves many important educational purposes, like building collaboration skills and for course administration purposes.</a:t>
            </a:r>
          </a:p>
          <a:p>
            <a:pPr lvl="1"/>
            <a:endParaRPr lang="en-US" dirty="0"/>
          </a:p>
          <a:p>
            <a:pPr lvl="1"/>
            <a:r>
              <a:rPr lang="en-US" dirty="0"/>
              <a:t>We’re working to make groups even easier to use than in original courses, and also allowing students to create their own groups for informal purposes. </a:t>
            </a:r>
          </a:p>
        </p:txBody>
      </p:sp>
      <p:sp>
        <p:nvSpPr>
          <p:cNvPr id="4" name="Slide Number Placeholder 3"/>
          <p:cNvSpPr>
            <a:spLocks noGrp="1"/>
          </p:cNvSpPr>
          <p:nvPr>
            <p:ph type="sldNum" sz="quarter" idx="10"/>
          </p:nvPr>
        </p:nvSpPr>
        <p:spPr/>
        <p:txBody>
          <a:bodyPr/>
          <a:lstStyle/>
          <a:p>
            <a:pPr>
              <a:defRPr/>
            </a:pPr>
            <a:fld id="{1C02C3ED-5136-6640-B5F2-637A518147F7}" type="slidenum">
              <a:rPr lang="en-US" smtClean="0">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17212004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pPr lvl="1"/>
            <a:r>
              <a:rPr lang="en-US" dirty="0"/>
              <a:t>Related to discussion grading and other authentic assessment is our new design of grading rubrics. Rubrics provide students with clear criteria of assessment, giving them a greater opportunity to have their work align more closely to the definition of mastery.</a:t>
            </a:r>
          </a:p>
          <a:p>
            <a:pPr lvl="1"/>
            <a:endParaRPr lang="en-US" dirty="0"/>
          </a:p>
          <a:p>
            <a:pPr lvl="1"/>
            <a:r>
              <a:rPr lang="en-US" dirty="0"/>
              <a:t>Rubrics will be applied to Assignments, Discussions, Test Essay questions, and other places in the course experience.</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1C02C3ED-5136-6640-B5F2-637A518147F7}" type="slidenum">
              <a:rPr lang="en-US" smtClean="0">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13290517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pPr lvl="1"/>
            <a:r>
              <a:rPr lang="en-US" dirty="0"/>
              <a:t>Understanding how students are performing, and if students are demonstrating behavior that indicates risk, helps students and instructors stay on track for course and degree completion.</a:t>
            </a:r>
          </a:p>
          <a:p>
            <a:pPr lvl="1"/>
            <a:endParaRPr lang="en-US" dirty="0"/>
          </a:p>
          <a:p>
            <a:pPr lvl="1"/>
            <a:r>
              <a:rPr lang="en-US" dirty="0"/>
              <a:t>We be starting from our work in the Retention center and Learning Outcomes in Original Learn, and building upon it to provide even more flexibility and insight into how students are performing, and discovering issues before they become insurmountable.</a:t>
            </a:r>
          </a:p>
        </p:txBody>
      </p:sp>
      <p:sp>
        <p:nvSpPr>
          <p:cNvPr id="4" name="Slide Number Placeholder 3"/>
          <p:cNvSpPr>
            <a:spLocks noGrp="1"/>
          </p:cNvSpPr>
          <p:nvPr>
            <p:ph type="sldNum" sz="quarter" idx="10"/>
          </p:nvPr>
        </p:nvSpPr>
        <p:spPr/>
        <p:txBody>
          <a:bodyPr/>
          <a:lstStyle/>
          <a:p>
            <a:pPr>
              <a:defRPr/>
            </a:pPr>
            <a:fld id="{1C02C3ED-5136-6640-B5F2-637A518147F7}" type="slidenum">
              <a:rPr lang="en-US" smtClean="0">
                <a:solidFill>
                  <a:prstClr val="black"/>
                </a:solidFill>
              </a:rPr>
              <a:pPr>
                <a:defRPr/>
              </a:pPr>
              <a:t>50</a:t>
            </a:fld>
            <a:endParaRPr lang="en-US">
              <a:solidFill>
                <a:prstClr val="black"/>
              </a:solidFill>
            </a:endParaRPr>
          </a:p>
        </p:txBody>
      </p:sp>
    </p:spTree>
    <p:extLst>
      <p:ext uri="{BB962C8B-B14F-4D97-AF65-F5344CB8AC3E}">
        <p14:creationId xmlns:p14="http://schemas.microsoft.com/office/powerpoint/2010/main" val="1465770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our Blackboard Learn roadmap for the Ultra experience AND Blackboard Learn 9.1 have evolved as a direct result of your feedback since BbWorld 2015. You’ll see that we’ve been listening to what you’ve said you need to drive the Ultra experience at your institution, as well as what you’re looking for today on a MH or SH platform. You are going to be excited to see what we’ve got coming up for you.</a:t>
            </a:r>
          </a:p>
        </p:txBody>
      </p:sp>
      <p:sp>
        <p:nvSpPr>
          <p:cNvPr id="4" name="Slide Number Placeholder 3"/>
          <p:cNvSpPr>
            <a:spLocks noGrp="1"/>
          </p:cNvSpPr>
          <p:nvPr>
            <p:ph type="sldNum" sz="quarter" idx="10"/>
          </p:nvPr>
        </p:nvSpPr>
        <p:spPr/>
        <p:txBody>
          <a:bodyPr/>
          <a:lstStyle/>
          <a:p>
            <a:fld id="{1A6F4022-7AF7-B44C-87BB-B0E6322D823A}" type="slidenum">
              <a:rPr lang="en-US" smtClean="0"/>
              <a:t>6</a:t>
            </a:fld>
            <a:endParaRPr lang="en-US"/>
          </a:p>
        </p:txBody>
      </p:sp>
    </p:spTree>
    <p:extLst>
      <p:ext uri="{BB962C8B-B14F-4D97-AF65-F5344CB8AC3E}">
        <p14:creationId xmlns:p14="http://schemas.microsoft.com/office/powerpoint/2010/main" val="8244411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pPr lvl="1"/>
            <a:r>
              <a:rPr lang="en-US" dirty="0"/>
              <a:t>Understanding how students are performing, and if students are demonstrating behavior that indicates risk, helps students and instructors stay on track for course and degree completion.</a:t>
            </a:r>
          </a:p>
          <a:p>
            <a:pPr lvl="1"/>
            <a:endParaRPr lang="en-US" dirty="0"/>
          </a:p>
          <a:p>
            <a:pPr lvl="1"/>
            <a:r>
              <a:rPr lang="en-US" dirty="0"/>
              <a:t>We be starting from our work in the Retention center and Learning Outcomes in Original Learn, and building upon it to provide even more flexibility and insight into how students are performing, and discovering issues before they become insurmountable.</a:t>
            </a:r>
          </a:p>
        </p:txBody>
      </p:sp>
      <p:sp>
        <p:nvSpPr>
          <p:cNvPr id="4" name="Slide Number Placeholder 3"/>
          <p:cNvSpPr>
            <a:spLocks noGrp="1"/>
          </p:cNvSpPr>
          <p:nvPr>
            <p:ph type="sldNum" sz="quarter" idx="10"/>
          </p:nvPr>
        </p:nvSpPr>
        <p:spPr/>
        <p:txBody>
          <a:bodyPr/>
          <a:lstStyle/>
          <a:p>
            <a:pPr>
              <a:defRPr/>
            </a:pPr>
            <a:fld id="{1C02C3ED-5136-6640-B5F2-637A518147F7}" type="slidenum">
              <a:rPr lang="en-US" smtClean="0">
                <a:solidFill>
                  <a:prstClr val="black"/>
                </a:solidFill>
              </a:rPr>
              <a:pPr>
                <a:defRPr/>
              </a:pPr>
              <a:t>51</a:t>
            </a:fld>
            <a:endParaRPr lang="en-US">
              <a:solidFill>
                <a:prstClr val="black"/>
              </a:solidFill>
            </a:endParaRPr>
          </a:p>
        </p:txBody>
      </p:sp>
    </p:spTree>
    <p:extLst>
      <p:ext uri="{BB962C8B-B14F-4D97-AF65-F5344CB8AC3E}">
        <p14:creationId xmlns:p14="http://schemas.microsoft.com/office/powerpoint/2010/main" val="1051311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pPr lvl="1"/>
            <a:r>
              <a:rPr lang="en-US" dirty="0"/>
              <a:t>Learn Ultra has the ability to quickly add files now, but we also understand the importance of providing a rich interface for building pages within the course itself.</a:t>
            </a:r>
          </a:p>
          <a:p>
            <a:pPr lvl="1"/>
            <a:endParaRPr lang="en-US" dirty="0"/>
          </a:p>
          <a:p>
            <a:pPr lvl="1"/>
            <a:r>
              <a:rPr lang="en-US" dirty="0"/>
              <a:t>Because we’re building Ultra to be responsive – adjusting to the screen size and supporting multiple devices – we are taking pains to provide a rich editing experience that also retains its responsive character.</a:t>
            </a:r>
          </a:p>
          <a:p>
            <a:pPr lvl="1"/>
            <a:endParaRPr lang="en-US" dirty="0"/>
          </a:p>
          <a:p>
            <a:pPr lvl="1"/>
            <a:r>
              <a:rPr lang="en-US" dirty="0"/>
              <a:t>That’s where our rich page editor will come in, making it easy to create your own pages in Ultra that will make it easy to design beautiful and responsive pages.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1C02C3ED-5136-6640-B5F2-637A518147F7}" type="slidenum">
              <a:rPr lang="en-US" smtClean="0">
                <a:solidFill>
                  <a:prstClr val="black"/>
                </a:solidFill>
              </a:rPr>
              <a:pPr>
                <a:defRPr/>
              </a:pPr>
              <a:t>52</a:t>
            </a:fld>
            <a:endParaRPr lang="en-US">
              <a:solidFill>
                <a:prstClr val="black"/>
              </a:solidFill>
            </a:endParaRPr>
          </a:p>
        </p:txBody>
      </p:sp>
    </p:spTree>
    <p:extLst>
      <p:ext uri="{BB962C8B-B14F-4D97-AF65-F5344CB8AC3E}">
        <p14:creationId xmlns:p14="http://schemas.microsoft.com/office/powerpoint/2010/main" val="7585591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pPr lvl="1"/>
            <a:r>
              <a:rPr lang="en-US" dirty="0"/>
              <a:t>Publishers and other content providers create world-class content that can augment a course experience, be a time-saver for instructors, and provide easier access to content to students.</a:t>
            </a:r>
          </a:p>
          <a:p>
            <a:pPr lvl="1"/>
            <a:endParaRPr lang="en-US" dirty="0"/>
          </a:p>
          <a:p>
            <a:pPr lvl="1"/>
            <a:r>
              <a:rPr lang="en-US" dirty="0"/>
              <a:t>It’s important, however, to design a seamless integration between the Ultra interface and the ability to select and experience content in an Ultra course.</a:t>
            </a:r>
          </a:p>
          <a:p>
            <a:pPr lvl="1"/>
            <a:endParaRPr lang="en-US" dirty="0"/>
          </a:p>
          <a:p>
            <a:pPr lvl="1"/>
            <a:r>
              <a:rPr lang="en-US" dirty="0"/>
              <a:t>Using our new integration framework, based on our REST APIs, Blackboard is collaborating with leading publishers and content providers to create a great new content discovery experience in Ultra courses.</a:t>
            </a:r>
          </a:p>
          <a:p>
            <a:endParaRPr lang="en-US" dirty="0"/>
          </a:p>
        </p:txBody>
      </p:sp>
      <p:sp>
        <p:nvSpPr>
          <p:cNvPr id="4" name="Slide Number Placeholder 3"/>
          <p:cNvSpPr>
            <a:spLocks noGrp="1"/>
          </p:cNvSpPr>
          <p:nvPr>
            <p:ph type="sldNum" sz="quarter" idx="10"/>
          </p:nvPr>
        </p:nvSpPr>
        <p:spPr/>
        <p:txBody>
          <a:bodyPr/>
          <a:lstStyle/>
          <a:p>
            <a:pPr>
              <a:defRPr/>
            </a:pPr>
            <a:fld id="{1C02C3ED-5136-6640-B5F2-637A518147F7}" type="slidenum">
              <a:rPr lang="en-US" smtClean="0">
                <a:solidFill>
                  <a:prstClr val="black"/>
                </a:solidFill>
              </a:rPr>
              <a:pPr>
                <a:defRPr/>
              </a:pPr>
              <a:t>53</a:t>
            </a:fld>
            <a:endParaRPr lang="en-US">
              <a:solidFill>
                <a:prstClr val="black"/>
              </a:solidFill>
            </a:endParaRPr>
          </a:p>
        </p:txBody>
      </p:sp>
    </p:spTree>
    <p:extLst>
      <p:ext uri="{BB962C8B-B14F-4D97-AF65-F5344CB8AC3E}">
        <p14:creationId xmlns:p14="http://schemas.microsoft.com/office/powerpoint/2010/main" val="2920674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02C3ED-5136-6640-B5F2-637A518147F7}" type="slidenum">
              <a:rPr lang="en-US" smtClean="0">
                <a:solidFill>
                  <a:prstClr val="black"/>
                </a:solidFill>
              </a:rPr>
              <a:pPr>
                <a:defRPr/>
              </a:pPr>
              <a:t>54</a:t>
            </a:fld>
            <a:endParaRPr lang="en-US">
              <a:solidFill>
                <a:prstClr val="black"/>
              </a:solidFill>
            </a:endParaRPr>
          </a:p>
        </p:txBody>
      </p:sp>
    </p:spTree>
    <p:extLst>
      <p:ext uri="{BB962C8B-B14F-4D97-AF65-F5344CB8AC3E}">
        <p14:creationId xmlns:p14="http://schemas.microsoft.com/office/powerpoint/2010/main" val="992930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r>
              <a:rPr lang="en-US" dirty="0"/>
              <a:t>A localized experience is important. Language is the way we see the world and see each other. The experience of numbers, dates, and interactions are contextual, and these perspectives can make the difference between something being understood and not understood.</a:t>
            </a:r>
          </a:p>
          <a:p>
            <a:r>
              <a:rPr lang="en-US" dirty="0"/>
              <a:t> </a:t>
            </a:r>
          </a:p>
          <a:p>
            <a:r>
              <a:rPr lang="en-US" dirty="0"/>
              <a:t>With the initial release of Blackboard Learn with Ultra Course View, we’re introducing time zone support. Now, users will see due dates and message post dates based on the time zone settings of their devices. When an educator lives in one place and her students live in others, the students will all see times that are relevant to them.</a:t>
            </a:r>
          </a:p>
          <a:p>
            <a:r>
              <a:rPr lang="en-US" dirty="0"/>
              <a:t> </a:t>
            </a:r>
          </a:p>
          <a:p>
            <a:r>
              <a:rPr lang="en-US" dirty="0"/>
              <a:t>Next, we’re working on bringing our 22 supported languages to the Ultra Course View. But besides that, we’ll also be giving administrators and individuals more control over behaviors of date, time, and number formatting.</a:t>
            </a:r>
          </a:p>
          <a:p>
            <a:r>
              <a:rPr lang="en-US" dirty="0"/>
              <a:t> </a:t>
            </a:r>
          </a:p>
          <a:p>
            <a:r>
              <a:rPr lang="en-US" dirty="0"/>
              <a:t>We’re also simplifying the way that individual institutions change the language in their Blackboard Learn instances. Before, the task was time-consuming, and any update to the software required starting all over again with the string modification process. In the new Blackboard Learn, software updates won’t affect modified text, and administrators will receive notifications when there are new text strings so they can update them to the preferred terminology of the institution.</a:t>
            </a:r>
          </a:p>
        </p:txBody>
      </p:sp>
      <p:sp>
        <p:nvSpPr>
          <p:cNvPr id="4" name="Slide Number Placeholder 3"/>
          <p:cNvSpPr>
            <a:spLocks noGrp="1"/>
          </p:cNvSpPr>
          <p:nvPr>
            <p:ph type="sldNum" sz="quarter" idx="10"/>
          </p:nvPr>
        </p:nvSpPr>
        <p:spPr/>
        <p:txBody>
          <a:bodyPr/>
          <a:lstStyle/>
          <a:p>
            <a:pPr>
              <a:defRPr/>
            </a:pPr>
            <a:fld id="{1C02C3ED-5136-6640-B5F2-637A518147F7}" type="slidenum">
              <a:rPr lang="en-US" smtClean="0">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19038389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pPr lvl="1"/>
            <a:r>
              <a:rPr lang="en-US" dirty="0"/>
              <a:t>Tests are a mainstay of an online course experience to support instructors’ need to assess student learning, especially for STEM disciplines.</a:t>
            </a:r>
          </a:p>
          <a:p>
            <a:pPr lvl="1"/>
            <a:endParaRPr lang="en-US" dirty="0"/>
          </a:p>
          <a:p>
            <a:pPr lvl="1"/>
            <a:r>
              <a:rPr lang="en-US" dirty="0"/>
              <a:t>We’ll be starting with the most important question types, and working hard to create an experience that provides both instructors and students with confidence and reliability. </a:t>
            </a:r>
          </a:p>
          <a:p>
            <a:endParaRPr lang="en-US" dirty="0"/>
          </a:p>
        </p:txBody>
      </p:sp>
      <p:sp>
        <p:nvSpPr>
          <p:cNvPr id="4" name="Slide Number Placeholder 3"/>
          <p:cNvSpPr>
            <a:spLocks noGrp="1"/>
          </p:cNvSpPr>
          <p:nvPr>
            <p:ph type="sldNum" sz="quarter" idx="10"/>
          </p:nvPr>
        </p:nvSpPr>
        <p:spPr/>
        <p:txBody>
          <a:bodyPr/>
          <a:lstStyle/>
          <a:p>
            <a:pPr>
              <a:defRPr/>
            </a:pPr>
            <a:fld id="{1C02C3ED-5136-6640-B5F2-637A518147F7}" type="slidenum">
              <a:rPr lang="en-US" smtClean="0">
                <a:solidFill>
                  <a:prstClr val="black"/>
                </a:solidFill>
              </a:rPr>
              <a:pPr>
                <a:defRPr/>
              </a:pPr>
              <a:t>56</a:t>
            </a:fld>
            <a:endParaRPr lang="en-US">
              <a:solidFill>
                <a:prstClr val="black"/>
              </a:solidFill>
            </a:endParaRPr>
          </a:p>
        </p:txBody>
      </p:sp>
    </p:spTree>
    <p:extLst>
      <p:ext uri="{BB962C8B-B14F-4D97-AF65-F5344CB8AC3E}">
        <p14:creationId xmlns:p14="http://schemas.microsoft.com/office/powerpoint/2010/main" val="15837213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20659968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just get into the roadmap…</a:t>
            </a:r>
          </a:p>
        </p:txBody>
      </p:sp>
      <p:sp>
        <p:nvSpPr>
          <p:cNvPr id="4" name="Slide Number Placeholder 3"/>
          <p:cNvSpPr>
            <a:spLocks noGrp="1"/>
          </p:cNvSpPr>
          <p:nvPr>
            <p:ph type="sldNum" sz="quarter" idx="10"/>
          </p:nvPr>
        </p:nvSpPr>
        <p:spPr/>
        <p:txBody>
          <a:bodyPr/>
          <a:lstStyle/>
          <a:p>
            <a:fld id="{1A6F4022-7AF7-B44C-87BB-B0E6322D823A}" type="slidenum">
              <a:rPr lang="en-US" smtClean="0"/>
              <a:t>58</a:t>
            </a:fld>
            <a:endParaRPr lang="en-US"/>
          </a:p>
        </p:txBody>
      </p:sp>
    </p:spTree>
    <p:extLst>
      <p:ext uri="{BB962C8B-B14F-4D97-AF65-F5344CB8AC3E}">
        <p14:creationId xmlns:p14="http://schemas.microsoft.com/office/powerpoint/2010/main" val="14275308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02C3ED-5136-6640-B5F2-637A518147F7}" type="slidenum">
              <a:rPr lang="en-US" smtClean="0">
                <a:solidFill>
                  <a:prstClr val="black"/>
                </a:solidFill>
                <a:latin typeface="Calibri"/>
              </a:rPr>
              <a:pPr>
                <a:defRPr/>
              </a:pPr>
              <a:t>59</a:t>
            </a:fld>
            <a:endParaRPr lang="en-US">
              <a:solidFill>
                <a:prstClr val="black"/>
              </a:solidFill>
              <a:latin typeface="Calibri"/>
            </a:endParaRPr>
          </a:p>
        </p:txBody>
      </p:sp>
    </p:spTree>
    <p:extLst>
      <p:ext uri="{BB962C8B-B14F-4D97-AF65-F5344CB8AC3E}">
        <p14:creationId xmlns:p14="http://schemas.microsoft.com/office/powerpoint/2010/main" val="8276149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r>
              <a:rPr lang="en-US" dirty="0"/>
              <a:t>Why do we people</a:t>
            </a:r>
            <a:r>
              <a:rPr lang="en-US" baseline="0" dirty="0"/>
              <a:t> care…</a:t>
            </a:r>
            <a:endParaRPr lang="en-US" dirty="0"/>
          </a:p>
        </p:txBody>
      </p:sp>
      <p:sp>
        <p:nvSpPr>
          <p:cNvPr id="4" name="Slide Number Placeholder 3"/>
          <p:cNvSpPr>
            <a:spLocks noGrp="1"/>
          </p:cNvSpPr>
          <p:nvPr>
            <p:ph type="sldNum" sz="quarter" idx="10"/>
          </p:nvPr>
        </p:nvSpPr>
        <p:spPr/>
        <p:txBody>
          <a:bodyPr/>
          <a:lstStyle/>
          <a:p>
            <a:pPr>
              <a:defRPr/>
            </a:pPr>
            <a:fld id="{1C02C3ED-5136-6640-B5F2-637A518147F7}" type="slidenum">
              <a:rPr lang="en-US" smtClean="0">
                <a:solidFill>
                  <a:prstClr val="black"/>
                </a:solidFill>
                <a:latin typeface="Calibri"/>
              </a:rPr>
              <a:pPr>
                <a:defRPr/>
              </a:pPr>
              <a:t>60</a:t>
            </a:fld>
            <a:endParaRPr lang="en-US">
              <a:solidFill>
                <a:prstClr val="black"/>
              </a:solidFill>
              <a:latin typeface="Calibri"/>
            </a:endParaRPr>
          </a:p>
        </p:txBody>
      </p:sp>
    </p:spTree>
    <p:extLst>
      <p:ext uri="{BB962C8B-B14F-4D97-AF65-F5344CB8AC3E}">
        <p14:creationId xmlns:p14="http://schemas.microsoft.com/office/powerpoint/2010/main" val="415236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t>7</a:t>
            </a:fld>
            <a:endParaRPr lang="en-US"/>
          </a:p>
        </p:txBody>
      </p:sp>
    </p:spTree>
    <p:extLst>
      <p:ext uri="{BB962C8B-B14F-4D97-AF65-F5344CB8AC3E}">
        <p14:creationId xmlns:p14="http://schemas.microsoft.com/office/powerpoint/2010/main" val="14018839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9036" indent="-289036">
              <a:buFont typeface="Arial" panose="020B0604020202020204" pitchFamily="34" charset="0"/>
              <a:buChar char="•"/>
            </a:pPr>
            <a:endParaRPr lang="en-US" dirty="0">
              <a:latin typeface="Cambria"/>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61</a:t>
            </a:fld>
            <a:endParaRPr lang="en-US">
              <a:solidFill>
                <a:prstClr val="black"/>
              </a:solidFill>
              <a:latin typeface="Calibri"/>
            </a:endParaRPr>
          </a:p>
        </p:txBody>
      </p:sp>
    </p:spTree>
    <p:extLst>
      <p:ext uri="{BB962C8B-B14F-4D97-AF65-F5344CB8AC3E}">
        <p14:creationId xmlns:p14="http://schemas.microsoft.com/office/powerpoint/2010/main" val="17101939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9036" indent="-289036">
              <a:buFont typeface="Arial" panose="020B0604020202020204" pitchFamily="34" charset="0"/>
              <a:buChar char="•"/>
            </a:pPr>
            <a:endParaRPr lang="en-US" dirty="0">
              <a:latin typeface="Cambria"/>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62</a:t>
            </a:fld>
            <a:endParaRPr lang="en-US">
              <a:solidFill>
                <a:prstClr val="black"/>
              </a:solidFill>
              <a:latin typeface="Calibri"/>
            </a:endParaRPr>
          </a:p>
        </p:txBody>
      </p:sp>
    </p:spTree>
    <p:extLst>
      <p:ext uri="{BB962C8B-B14F-4D97-AF65-F5344CB8AC3E}">
        <p14:creationId xmlns:p14="http://schemas.microsoft.com/office/powerpoint/2010/main" val="16476983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63</a:t>
            </a:fld>
            <a:endParaRPr lang="en-US"/>
          </a:p>
        </p:txBody>
      </p:sp>
    </p:spTree>
    <p:extLst>
      <p:ext uri="{BB962C8B-B14F-4D97-AF65-F5344CB8AC3E}">
        <p14:creationId xmlns:p14="http://schemas.microsoft.com/office/powerpoint/2010/main" val="12631210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t>64</a:t>
            </a:fld>
            <a:endParaRPr lang="en-US"/>
          </a:p>
        </p:txBody>
      </p:sp>
    </p:spTree>
    <p:extLst>
      <p:ext uri="{BB962C8B-B14F-4D97-AF65-F5344CB8AC3E}">
        <p14:creationId xmlns:p14="http://schemas.microsoft.com/office/powerpoint/2010/main" val="34843540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65</a:t>
            </a:fld>
            <a:endParaRPr lang="en-US"/>
          </a:p>
        </p:txBody>
      </p:sp>
    </p:spTree>
    <p:extLst>
      <p:ext uri="{BB962C8B-B14F-4D97-AF65-F5344CB8AC3E}">
        <p14:creationId xmlns:p14="http://schemas.microsoft.com/office/powerpoint/2010/main" val="10527192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9027" indent="-289027">
              <a:buFont typeface="Arial" panose="020B0604020202020204" pitchFamily="34" charset="0"/>
              <a:buChar char="•"/>
            </a:pPr>
            <a:endParaRPr lang="en-US" dirty="0">
              <a:latin typeface="Cambria"/>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66</a:t>
            </a:fld>
            <a:endParaRPr lang="en-US">
              <a:solidFill>
                <a:prstClr val="black"/>
              </a:solidFill>
              <a:latin typeface="Calibri"/>
            </a:endParaRPr>
          </a:p>
        </p:txBody>
      </p:sp>
    </p:spTree>
    <p:extLst>
      <p:ext uri="{BB962C8B-B14F-4D97-AF65-F5344CB8AC3E}">
        <p14:creationId xmlns:p14="http://schemas.microsoft.com/office/powerpoint/2010/main" val="35844980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mbria"/>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67</a:t>
            </a:fld>
            <a:endParaRPr lang="en-US">
              <a:solidFill>
                <a:prstClr val="black"/>
              </a:solidFill>
              <a:latin typeface="Calibri"/>
            </a:endParaRPr>
          </a:p>
        </p:txBody>
      </p:sp>
    </p:spTree>
    <p:extLst>
      <p:ext uri="{BB962C8B-B14F-4D97-AF65-F5344CB8AC3E}">
        <p14:creationId xmlns:p14="http://schemas.microsoft.com/office/powerpoint/2010/main" val="14778583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9027" indent="-289027">
              <a:buFont typeface="Arial" panose="020B0604020202020204" pitchFamily="34" charset="0"/>
              <a:buChar char="•"/>
            </a:pPr>
            <a:endParaRPr lang="en-US" dirty="0">
              <a:latin typeface="Cambria"/>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68</a:t>
            </a:fld>
            <a:endParaRPr lang="en-US">
              <a:solidFill>
                <a:prstClr val="black"/>
              </a:solidFill>
              <a:latin typeface="Calibri"/>
            </a:endParaRPr>
          </a:p>
        </p:txBody>
      </p:sp>
    </p:spTree>
    <p:extLst>
      <p:ext uri="{BB962C8B-B14F-4D97-AF65-F5344CB8AC3E}">
        <p14:creationId xmlns:p14="http://schemas.microsoft.com/office/powerpoint/2010/main" val="2466877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9027" indent="-289027">
              <a:buFont typeface="Arial" panose="020B0604020202020204" pitchFamily="34" charset="0"/>
              <a:buChar char="•"/>
            </a:pPr>
            <a:endParaRPr lang="en-US" dirty="0">
              <a:latin typeface="Cambria"/>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69</a:t>
            </a:fld>
            <a:endParaRPr lang="en-US">
              <a:solidFill>
                <a:prstClr val="black"/>
              </a:solidFill>
              <a:latin typeface="Calibri"/>
            </a:endParaRPr>
          </a:p>
        </p:txBody>
      </p:sp>
    </p:spTree>
    <p:extLst>
      <p:ext uri="{BB962C8B-B14F-4D97-AF65-F5344CB8AC3E}">
        <p14:creationId xmlns:p14="http://schemas.microsoft.com/office/powerpoint/2010/main" val="5072649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9027" indent="-289027">
              <a:buFont typeface="Arial" panose="020B0604020202020204" pitchFamily="34" charset="0"/>
              <a:buChar char="•"/>
            </a:pPr>
            <a:endParaRPr lang="en-US" dirty="0">
              <a:latin typeface="Cambria"/>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1327429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t>8</a:t>
            </a:fld>
            <a:endParaRPr lang="en-US"/>
          </a:p>
        </p:txBody>
      </p:sp>
    </p:spTree>
    <p:extLst>
      <p:ext uri="{BB962C8B-B14F-4D97-AF65-F5344CB8AC3E}">
        <p14:creationId xmlns:p14="http://schemas.microsoft.com/office/powerpoint/2010/main" val="12263279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t>71</a:t>
            </a:fld>
            <a:endParaRPr lang="en-US"/>
          </a:p>
        </p:txBody>
      </p:sp>
    </p:spTree>
    <p:extLst>
      <p:ext uri="{BB962C8B-B14F-4D97-AF65-F5344CB8AC3E}">
        <p14:creationId xmlns:p14="http://schemas.microsoft.com/office/powerpoint/2010/main" val="39153968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9027" indent="-289027">
              <a:buFont typeface="Arial" panose="020B0604020202020204" pitchFamily="34" charset="0"/>
              <a:buChar char="•"/>
            </a:pPr>
            <a:endParaRPr lang="en-US" dirty="0">
              <a:latin typeface="Cambria"/>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72</a:t>
            </a:fld>
            <a:endParaRPr lang="en-US">
              <a:solidFill>
                <a:prstClr val="black"/>
              </a:solidFill>
              <a:latin typeface="Calibri"/>
            </a:endParaRPr>
          </a:p>
        </p:txBody>
      </p:sp>
    </p:spTree>
    <p:extLst>
      <p:ext uri="{BB962C8B-B14F-4D97-AF65-F5344CB8AC3E}">
        <p14:creationId xmlns:p14="http://schemas.microsoft.com/office/powerpoint/2010/main" val="6195366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mbria"/>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73</a:t>
            </a:fld>
            <a:endParaRPr lang="en-US">
              <a:solidFill>
                <a:prstClr val="black"/>
              </a:solidFill>
              <a:latin typeface="Calibri"/>
            </a:endParaRPr>
          </a:p>
        </p:txBody>
      </p:sp>
    </p:spTree>
    <p:extLst>
      <p:ext uri="{BB962C8B-B14F-4D97-AF65-F5344CB8AC3E}">
        <p14:creationId xmlns:p14="http://schemas.microsoft.com/office/powerpoint/2010/main" val="22718673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mbria"/>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74</a:t>
            </a:fld>
            <a:endParaRPr lang="en-US">
              <a:solidFill>
                <a:prstClr val="black"/>
              </a:solidFill>
              <a:latin typeface="Calibri"/>
            </a:endParaRPr>
          </a:p>
        </p:txBody>
      </p:sp>
    </p:spTree>
    <p:extLst>
      <p:ext uri="{BB962C8B-B14F-4D97-AF65-F5344CB8AC3E}">
        <p14:creationId xmlns:p14="http://schemas.microsoft.com/office/powerpoint/2010/main" val="22718673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9027" indent="-289027">
              <a:buFont typeface="Arial" panose="020B0604020202020204" pitchFamily="34" charset="0"/>
              <a:buChar char="•"/>
            </a:pPr>
            <a:endParaRPr lang="en-US" dirty="0">
              <a:latin typeface="Cambria"/>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75</a:t>
            </a:fld>
            <a:endParaRPr lang="en-US">
              <a:solidFill>
                <a:prstClr val="black"/>
              </a:solidFill>
              <a:latin typeface="Calibri"/>
            </a:endParaRPr>
          </a:p>
        </p:txBody>
      </p:sp>
    </p:spTree>
    <p:extLst>
      <p:ext uri="{BB962C8B-B14F-4D97-AF65-F5344CB8AC3E}">
        <p14:creationId xmlns:p14="http://schemas.microsoft.com/office/powerpoint/2010/main" val="15465428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9027" indent="-289027">
              <a:buFont typeface="Arial" panose="020B0604020202020204" pitchFamily="34" charset="0"/>
              <a:buChar char="•"/>
            </a:pPr>
            <a:endParaRPr lang="en-US" dirty="0">
              <a:latin typeface="Cambria"/>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76</a:t>
            </a:fld>
            <a:endParaRPr lang="en-US">
              <a:solidFill>
                <a:prstClr val="black"/>
              </a:solidFill>
              <a:latin typeface="Calibri"/>
            </a:endParaRPr>
          </a:p>
        </p:txBody>
      </p:sp>
    </p:spTree>
    <p:extLst>
      <p:ext uri="{BB962C8B-B14F-4D97-AF65-F5344CB8AC3E}">
        <p14:creationId xmlns:p14="http://schemas.microsoft.com/office/powerpoint/2010/main" val="5549324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9027" indent="-289027">
              <a:buFont typeface="Arial" panose="020B0604020202020204" pitchFamily="34" charset="0"/>
              <a:buChar char="•"/>
            </a:pPr>
            <a:endParaRPr lang="en-US" dirty="0">
              <a:latin typeface="Cambria"/>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77</a:t>
            </a:fld>
            <a:endParaRPr lang="en-US">
              <a:solidFill>
                <a:prstClr val="black"/>
              </a:solidFill>
              <a:latin typeface="Calibri"/>
            </a:endParaRPr>
          </a:p>
        </p:txBody>
      </p:sp>
    </p:spTree>
    <p:extLst>
      <p:ext uri="{BB962C8B-B14F-4D97-AF65-F5344CB8AC3E}">
        <p14:creationId xmlns:p14="http://schemas.microsoft.com/office/powerpoint/2010/main" val="14288305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9027" indent="-289027">
              <a:buFont typeface="Arial" panose="020B0604020202020204" pitchFamily="34" charset="0"/>
              <a:buChar char="•"/>
            </a:pPr>
            <a:endParaRPr lang="en-US" dirty="0">
              <a:latin typeface="Cambria"/>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78</a:t>
            </a:fld>
            <a:endParaRPr lang="en-US">
              <a:solidFill>
                <a:prstClr val="black"/>
              </a:solidFill>
              <a:latin typeface="Calibri"/>
            </a:endParaRPr>
          </a:p>
        </p:txBody>
      </p:sp>
    </p:spTree>
    <p:extLst>
      <p:ext uri="{BB962C8B-B14F-4D97-AF65-F5344CB8AC3E}">
        <p14:creationId xmlns:p14="http://schemas.microsoft.com/office/powerpoint/2010/main" val="3094776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9027" indent="-289027">
              <a:buFont typeface="Arial" panose="020B0604020202020204" pitchFamily="34" charset="0"/>
              <a:buChar char="•"/>
            </a:pPr>
            <a:endParaRPr lang="en-US" dirty="0">
              <a:latin typeface="Cambria"/>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15824588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1748290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Flexible hosting options</a:t>
            </a:r>
          </a:p>
          <a:p>
            <a:pPr lvl="2"/>
            <a:r>
              <a:rPr lang="en-US" dirty="0"/>
              <a:t>We understand that different institutions has different needs for hosting their learning environment. Because of this, we’re the only vendor who provides SaaS, Managed Hosting, and On-Premise deployment, providing unparalleled choice.</a:t>
            </a:r>
          </a:p>
          <a:p>
            <a:pPr lvl="2"/>
            <a:endParaRPr lang="en-US" dirty="0"/>
          </a:p>
          <a:p>
            <a:pPr lvl="1"/>
            <a:r>
              <a:rPr lang="en-US" dirty="0"/>
              <a:t>Deep functionality </a:t>
            </a:r>
          </a:p>
          <a:p>
            <a:pPr lvl="2"/>
            <a:r>
              <a:rPr lang="en-US" dirty="0"/>
              <a:t>Institutions and programs have a broad spectrum of pedagogical needs for a diverse educator population. Learn 9.1 has the broadest array of functionality to meet the most number of educational models and pedagogical needs.</a:t>
            </a:r>
          </a:p>
          <a:p>
            <a:pPr lvl="2"/>
            <a:endParaRPr lang="en-US" dirty="0"/>
          </a:p>
          <a:p>
            <a:pPr lvl="1"/>
            <a:r>
              <a:rPr lang="en-US" dirty="0"/>
              <a:t>Integration</a:t>
            </a:r>
          </a:p>
          <a:p>
            <a:pPr lvl="2"/>
            <a:r>
              <a:rPr lang="en-US" dirty="0"/>
              <a:t>Many of our customers and users are using the new Collaborate and </a:t>
            </a:r>
            <a:r>
              <a:rPr lang="en-US" dirty="0" err="1"/>
              <a:t>BbStudent</a:t>
            </a:r>
            <a:r>
              <a:rPr lang="en-US" dirty="0"/>
              <a:t>, and we’re thrilled to be able to offer these innovative and elegantly designed products as part of Learn 9.1.</a:t>
            </a:r>
          </a:p>
          <a:p>
            <a:pPr lvl="2"/>
            <a:endParaRPr lang="en-US" dirty="0"/>
          </a:p>
          <a:p>
            <a:pPr lvl="1"/>
            <a:r>
              <a:rPr lang="en-US" dirty="0"/>
              <a:t>Analytics</a:t>
            </a:r>
          </a:p>
          <a:p>
            <a:pPr lvl="2"/>
            <a:r>
              <a:rPr lang="en-US" dirty="0"/>
              <a:t>Institutions and programs need information to improve their effectiveness, efficiency, and student outcomes and experiences. Embedded analytics in Learn 9.1 supports schools to get the most out of their educational programs.</a:t>
            </a:r>
          </a:p>
          <a:p>
            <a:pPr lvl="2"/>
            <a:endParaRPr lang="en-US" dirty="0"/>
          </a:p>
          <a:p>
            <a:pPr lvl="1"/>
            <a:r>
              <a:rPr lang="en-US" dirty="0"/>
              <a:t>Ongoing Development &amp; Support</a:t>
            </a:r>
          </a:p>
          <a:p>
            <a:pPr lvl="2"/>
            <a:r>
              <a:rPr lang="en-US" dirty="0"/>
              <a:t>Blackboard is fully committed to Learn 9.1, with long support windows, a consistent release calendar, and continued investment in quality, usability, and innovation.</a:t>
            </a:r>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9</a:t>
            </a:fld>
            <a:endParaRPr lang="en-US"/>
          </a:p>
        </p:txBody>
      </p:sp>
    </p:spTree>
    <p:extLst>
      <p:ext uri="{BB962C8B-B14F-4D97-AF65-F5344CB8AC3E}">
        <p14:creationId xmlns:p14="http://schemas.microsoft.com/office/powerpoint/2010/main" val="3015481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a:t>
            </a:r>
          </a:p>
          <a:p>
            <a:endParaRPr lang="en-US" dirty="0"/>
          </a:p>
          <a:p>
            <a:r>
              <a:rPr lang="en-US" dirty="0"/>
              <a:t>I’m Jennifer Harris, Senior</a:t>
            </a:r>
            <a:r>
              <a:rPr lang="en-US" baseline="0" dirty="0"/>
              <a:t> Director, Product Management for Mobile &amp; Consumer at Blackboard, and I’m here for these last few minutes of the session to share with you how our mobile strategy benefits you and your constituents – both now and in the future. I liken my presentation on mobile to the mobile medium itself – I like to keep it to-the-point and simple!</a:t>
            </a:r>
          </a:p>
        </p:txBody>
      </p:sp>
      <p:sp>
        <p:nvSpPr>
          <p:cNvPr id="4" name="Slide Number Placeholder 3"/>
          <p:cNvSpPr>
            <a:spLocks noGrp="1"/>
          </p:cNvSpPr>
          <p:nvPr>
            <p:ph type="sldNum" sz="quarter" idx="10"/>
          </p:nvPr>
        </p:nvSpPr>
        <p:spPr/>
        <p:txBody>
          <a:bodyPr/>
          <a:lstStyle/>
          <a:p>
            <a:fld id="{1A6F4022-7AF7-B44C-87BB-B0E6322D823A}" type="slidenum">
              <a:rPr lang="en-US" smtClean="0"/>
              <a:t>81</a:t>
            </a:fld>
            <a:endParaRPr lang="en-US"/>
          </a:p>
        </p:txBody>
      </p:sp>
    </p:spTree>
    <p:extLst>
      <p:ext uri="{BB962C8B-B14F-4D97-AF65-F5344CB8AC3E}">
        <p14:creationId xmlns:p14="http://schemas.microsoft.com/office/powerpoint/2010/main" val="10577556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mobile — </a:t>
            </a:r>
          </a:p>
          <a:p>
            <a:r>
              <a:rPr lang="en-US" dirty="0"/>
              <a:t> </a:t>
            </a:r>
          </a:p>
          <a:p>
            <a:r>
              <a:rPr lang="en-US" dirty="0"/>
              <a:t>We are developing persona based mobile apps for students, instructors, and parents that brings together functionality from Learn, Collaborate, </a:t>
            </a:r>
            <a:r>
              <a:rPr lang="en-US" dirty="0" err="1"/>
              <a:t>MyEdu</a:t>
            </a:r>
            <a:r>
              <a:rPr lang="en-US" dirty="0"/>
              <a:t>, and other Blackboard products. </a:t>
            </a:r>
          </a:p>
          <a:p>
            <a:r>
              <a:rPr lang="en-US" dirty="0"/>
              <a:t> </a:t>
            </a:r>
          </a:p>
          <a:p>
            <a:r>
              <a:rPr lang="en-US" dirty="0"/>
              <a:t>This simple point is really important – it turns our previous mobile strategy upside down!. </a:t>
            </a:r>
          </a:p>
          <a:p>
            <a:endParaRPr lang="en-US" dirty="0"/>
          </a:p>
          <a:p>
            <a:r>
              <a:rPr lang="en-US" baseline="0" dirty="0"/>
              <a:t>So where a student or instructor might previously have used Mobile Learn and Mobile Collaborate as separate apps, they’ll now use…the app for their persona.</a:t>
            </a:r>
          </a:p>
          <a:p>
            <a:r>
              <a:rPr lang="en-US" dirty="0"/>
              <a:t> </a:t>
            </a:r>
          </a:p>
          <a:p>
            <a:r>
              <a:rPr lang="en-US" dirty="0"/>
              <a:t>We spent a significant amount of time conducting research with instructors, students, and parents. </a:t>
            </a:r>
          </a:p>
          <a:p>
            <a:r>
              <a:rPr lang="en-US" dirty="0"/>
              <a:t> </a:t>
            </a:r>
          </a:p>
          <a:p>
            <a:r>
              <a:rPr lang="en-US" dirty="0"/>
              <a:t>And do you know what one of biggest takeaway was? </a:t>
            </a:r>
          </a:p>
          <a:p>
            <a:r>
              <a:rPr lang="en-US" dirty="0"/>
              <a:t>That each of the cohorts had such wildly different wants / needs / expectations that maybe a single mobile solution didn’t best serve each persona. </a:t>
            </a:r>
          </a:p>
          <a:p>
            <a:r>
              <a:rPr lang="en-US" dirty="0"/>
              <a:t> </a:t>
            </a:r>
          </a:p>
          <a:p>
            <a:r>
              <a:rPr lang="en-US" dirty="0"/>
              <a:t>Students want access to content, the ability to take assignments, and to get feedback and grades from the instructor. And instructors want to tweak content, grade papers, give feedback, and see how their classes are doing </a:t>
            </a:r>
          </a:p>
          <a:p>
            <a:r>
              <a:rPr lang="en-US" dirty="0"/>
              <a:t> </a:t>
            </a:r>
          </a:p>
          <a:p>
            <a:r>
              <a:rPr lang="en-US" dirty="0"/>
              <a:t>And all of these portions of functionality used to be part single persona discrete product lines. With mobile we are going to be tying all those workflows together. </a:t>
            </a:r>
          </a:p>
          <a:p>
            <a:r>
              <a:rPr lang="en-US" dirty="0"/>
              <a:t> </a:t>
            </a:r>
          </a:p>
          <a:p>
            <a:r>
              <a:rPr lang="en-US" dirty="0"/>
              <a:t>So for: </a:t>
            </a:r>
          </a:p>
          <a:p>
            <a:pPr lvl="0"/>
            <a:r>
              <a:rPr lang="en-US" dirty="0"/>
              <a:t>Instructors that means you will have functionality from: Bb Grader, Learn, Analytics, and Collaborate</a:t>
            </a:r>
          </a:p>
          <a:p>
            <a:pPr lvl="0"/>
            <a:r>
              <a:rPr lang="en-US" dirty="0"/>
              <a:t>For Students that means you will have functionality from: Learn, Collaborate, </a:t>
            </a:r>
            <a:r>
              <a:rPr lang="en-US" dirty="0" err="1"/>
              <a:t>MyEdu</a:t>
            </a:r>
            <a:r>
              <a:rPr lang="en-US" dirty="0"/>
              <a:t>, a personal education planner we are building, and Connect</a:t>
            </a:r>
          </a:p>
          <a:p>
            <a:pPr lvl="0"/>
            <a:r>
              <a:rPr lang="en-US" dirty="0"/>
              <a:t>And for Parents functionality for: Connect, Parent Link/</a:t>
            </a:r>
            <a:r>
              <a:rPr lang="en-US" dirty="0" err="1"/>
              <a:t>Schoolwires</a:t>
            </a:r>
            <a:endParaRPr lang="en-US"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82</a:t>
            </a:fld>
            <a:endParaRPr lang="en-US"/>
          </a:p>
        </p:txBody>
      </p:sp>
    </p:spTree>
    <p:extLst>
      <p:ext uri="{BB962C8B-B14F-4D97-AF65-F5344CB8AC3E}">
        <p14:creationId xmlns:p14="http://schemas.microsoft.com/office/powerpoint/2010/main" val="7748371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458">
              <a:defRPr/>
            </a:pPr>
            <a:r>
              <a:rPr lang="en-US" dirty="0"/>
              <a:t>So, now, let me tell you a little bit about Bb Student</a:t>
            </a:r>
          </a:p>
          <a:p>
            <a:pPr defTabSz="462458">
              <a:defRPr/>
            </a:pPr>
            <a:endParaRPr lang="en-US" dirty="0"/>
          </a:p>
          <a:p>
            <a:r>
              <a:rPr lang="en-US" dirty="0"/>
              <a:t>Bb Student is Blackboards first persona based application and really is the center piece of the New Learning Experience on mobile — and its probably the clearest proof point to show how we are helping learners. Our is intent is simple. </a:t>
            </a:r>
          </a:p>
          <a:p>
            <a:endParaRPr lang="en-US" dirty="0"/>
          </a:p>
          <a:p>
            <a:r>
              <a:rPr lang="en-US" dirty="0"/>
              <a:t>To provide students with a delightful mobile experience that helps them succeed in their academic journey. </a:t>
            </a:r>
          </a:p>
          <a:p>
            <a:r>
              <a:rPr lang="en-US" dirty="0"/>
              <a:t> </a:t>
            </a:r>
          </a:p>
          <a:p>
            <a:r>
              <a:rPr lang="en-US" dirty="0"/>
              <a:t>The name calls it out — Bb Student. This is an application for students. Immediately students understand. This is an app for me. </a:t>
            </a:r>
          </a:p>
          <a:p>
            <a:r>
              <a:rPr lang="en-US" b="1" dirty="0"/>
              <a:t> </a:t>
            </a:r>
            <a:endParaRPr lang="en-US" dirty="0"/>
          </a:p>
          <a:p>
            <a:r>
              <a:rPr lang="en-US" dirty="0"/>
              <a:t>Next I’m going to give a quick demo of Bb Student. Bb Student is available on iOS/Android/Windows phone and Windows tablet to our clients in the US. Later in Q3 we will expand the reach to our clients and students outside of the US. </a:t>
            </a:r>
          </a:p>
          <a:p>
            <a:pPr defTabSz="462458">
              <a:defRPr/>
            </a:pPr>
            <a:endParaRPr lang="en-US" dirty="0">
              <a:sym typeface="Wingdings"/>
            </a:endParaRPr>
          </a:p>
          <a:p>
            <a:pPr defTabSz="462458">
              <a:defRPr/>
            </a:pPr>
            <a:r>
              <a:rPr lang="en-US" dirty="0">
                <a:sym typeface="Wingdings"/>
              </a:rPr>
              <a:t>In my short demonstration of Bb Student, I want to focus on a few simple things:</a:t>
            </a:r>
          </a:p>
          <a:p>
            <a:pPr marL="231229" indent="-231229" defTabSz="462458">
              <a:buFont typeface="+mj-lt"/>
              <a:buAutoNum type="arabicPeriod"/>
              <a:defRPr/>
            </a:pPr>
            <a:r>
              <a:rPr lang="en-US" b="1" u="sng" dirty="0">
                <a:sym typeface="Wingdings"/>
              </a:rPr>
              <a:t>The modern, predictable, delightful design</a:t>
            </a:r>
            <a:r>
              <a:rPr lang="en-US" dirty="0">
                <a:sym typeface="Wingdings"/>
              </a:rPr>
              <a:t>: I want to simply move through the application without narrative or many stops to show you how the application looks &amp; feels</a:t>
            </a:r>
          </a:p>
          <a:p>
            <a:pPr marL="231229" indent="-231229" defTabSz="462458">
              <a:buFont typeface="+mj-lt"/>
              <a:buAutoNum type="arabicPeriod"/>
              <a:defRPr/>
            </a:pPr>
            <a:r>
              <a:rPr lang="en-US" b="1" u="sng" dirty="0">
                <a:sym typeface="Wingdings"/>
              </a:rPr>
              <a:t>The Stream</a:t>
            </a:r>
            <a:r>
              <a:rPr lang="en-US" dirty="0">
                <a:sym typeface="Wingdings"/>
              </a:rPr>
              <a:t>: I want to highlight the importance of the curated home page stream – students these days need a clear “</a:t>
            </a:r>
            <a:r>
              <a:rPr lang="en-US" dirty="0" err="1">
                <a:sym typeface="Wingdings"/>
              </a:rPr>
              <a:t>instagram</a:t>
            </a:r>
            <a:r>
              <a:rPr lang="en-US" dirty="0">
                <a:sym typeface="Wingdings"/>
              </a:rPr>
              <a:t>-like” stream of what’s new &amp; due. </a:t>
            </a:r>
            <a:r>
              <a:rPr lang="en-US" dirty="0"/>
              <a:t>The majority of the time students spend in Bb Student will be spent on this activity stream, the home screen. It represents a “smart view” of prioritized events and actions, and pushes content to the student. We’ll do the heavy lifting help students can prioritize their work and spend their time on the thing that matters the most, learning.</a:t>
            </a:r>
            <a:r>
              <a:rPr lang="en-US" u="sng" dirty="0"/>
              <a:t> </a:t>
            </a:r>
          </a:p>
          <a:p>
            <a:pPr marL="231229" indent="-231229" defTabSz="462458">
              <a:buFont typeface="+mj-lt"/>
              <a:buAutoNum type="arabicPeriod"/>
              <a:defRPr/>
            </a:pPr>
            <a:r>
              <a:rPr lang="en-US" b="1" u="sng" dirty="0"/>
              <a:t>Course Timeline.</a:t>
            </a:r>
            <a:r>
              <a:rPr lang="en-US" dirty="0"/>
              <a:t> The course timeline provides students with a visual representation of their courses - past, present, and future. Courses are grouped by term and year with relevant course information using simple repetitive design patterns to create semantic connections between courses across the learning environment. Display course information including instructor name, course title, location, and hours.</a:t>
            </a:r>
          </a:p>
          <a:p>
            <a:pPr marL="289036" indent="-289036">
              <a:buFont typeface="Arial" panose="020B0604020202020204" pitchFamily="34" charset="0"/>
              <a:buChar char="•"/>
            </a:pPr>
            <a:endParaRPr lang="en-US" dirty="0">
              <a:latin typeface="Cambria"/>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83</a:t>
            </a:fld>
            <a:endParaRPr lang="en-US">
              <a:solidFill>
                <a:prstClr val="black"/>
              </a:solidFill>
              <a:latin typeface="Calibri"/>
            </a:endParaRPr>
          </a:p>
        </p:txBody>
      </p:sp>
    </p:spTree>
    <p:extLst>
      <p:ext uri="{BB962C8B-B14F-4D97-AF65-F5344CB8AC3E}">
        <p14:creationId xmlns:p14="http://schemas.microsoft.com/office/powerpoint/2010/main" val="6192029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84</a:t>
            </a:fld>
            <a:endParaRPr lang="en-US">
              <a:solidFill>
                <a:prstClr val="black"/>
              </a:solidFill>
              <a:latin typeface="Calibri"/>
            </a:endParaRPr>
          </a:p>
        </p:txBody>
      </p:sp>
    </p:spTree>
    <p:extLst>
      <p:ext uri="{BB962C8B-B14F-4D97-AF65-F5344CB8AC3E}">
        <p14:creationId xmlns:p14="http://schemas.microsoft.com/office/powerpoint/2010/main" val="19907352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85</a:t>
            </a:fld>
            <a:endParaRPr lang="en-US">
              <a:solidFill>
                <a:prstClr val="black"/>
              </a:solidFill>
              <a:latin typeface="Calibri"/>
            </a:endParaRPr>
          </a:p>
        </p:txBody>
      </p:sp>
    </p:spTree>
    <p:extLst>
      <p:ext uri="{BB962C8B-B14F-4D97-AF65-F5344CB8AC3E}">
        <p14:creationId xmlns:p14="http://schemas.microsoft.com/office/powerpoint/2010/main" val="6420835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r>
              <a:rPr lang="en-US" dirty="0"/>
              <a:t>To recap…</a:t>
            </a:r>
          </a:p>
        </p:txBody>
      </p:sp>
      <p:sp>
        <p:nvSpPr>
          <p:cNvPr id="4" name="Slide Number Placeholder 3"/>
          <p:cNvSpPr>
            <a:spLocks noGrp="1"/>
          </p:cNvSpPr>
          <p:nvPr>
            <p:ph type="sldNum" sz="quarter" idx="10"/>
          </p:nvPr>
        </p:nvSpPr>
        <p:spPr/>
        <p:txBody>
          <a:bodyPr/>
          <a:lstStyle/>
          <a:p>
            <a:pPr>
              <a:defRPr/>
            </a:pPr>
            <a:fld id="{1C02C3ED-5136-6640-B5F2-637A518147F7}" type="slidenum">
              <a:rPr lang="en-US" smtClean="0">
                <a:solidFill>
                  <a:prstClr val="black"/>
                </a:solidFill>
                <a:latin typeface="Calibri"/>
              </a:rPr>
              <a:pPr>
                <a:defRPr/>
              </a:pPr>
              <a:t>86</a:t>
            </a:fld>
            <a:endParaRPr lang="en-US">
              <a:solidFill>
                <a:prstClr val="black"/>
              </a:solidFill>
              <a:latin typeface="Calibri"/>
            </a:endParaRPr>
          </a:p>
        </p:txBody>
      </p:sp>
    </p:spTree>
    <p:extLst>
      <p:ext uri="{BB962C8B-B14F-4D97-AF65-F5344CB8AC3E}">
        <p14:creationId xmlns:p14="http://schemas.microsoft.com/office/powerpoint/2010/main" val="36426947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DAB7-5A84-4A32-A3EA-2535AEEC4D9B}" type="slidenum">
              <a:rPr lang="en-US" smtClean="0"/>
              <a:t>87</a:t>
            </a:fld>
            <a:endParaRPr lang="en-US" dirty="0"/>
          </a:p>
        </p:txBody>
      </p:sp>
    </p:spTree>
    <p:extLst>
      <p:ext uri="{BB962C8B-B14F-4D97-AF65-F5344CB8AC3E}">
        <p14:creationId xmlns:p14="http://schemas.microsoft.com/office/powerpoint/2010/main" val="23718808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DAB7-5A84-4A32-A3EA-2535AEEC4D9B}" type="slidenum">
              <a:rPr lang="en-US" smtClean="0"/>
              <a:t>88</a:t>
            </a:fld>
            <a:endParaRPr lang="en-US" dirty="0"/>
          </a:p>
        </p:txBody>
      </p:sp>
    </p:spTree>
    <p:extLst>
      <p:ext uri="{BB962C8B-B14F-4D97-AF65-F5344CB8AC3E}">
        <p14:creationId xmlns:p14="http://schemas.microsoft.com/office/powerpoint/2010/main" val="2025216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698500"/>
            <a:ext cx="4665662" cy="3498850"/>
          </a:xfrm>
        </p:spPr>
      </p:sp>
      <p:sp>
        <p:nvSpPr>
          <p:cNvPr id="3" name="Notes Placeholder 2"/>
          <p:cNvSpPr>
            <a:spLocks noGrp="1"/>
          </p:cNvSpPr>
          <p:nvPr>
            <p:ph type="body" idx="1"/>
          </p:nvPr>
        </p:nvSpPr>
        <p:spPr/>
        <p:txBody>
          <a:bodyPr/>
          <a:lstStyle/>
          <a:p>
            <a:pPr lvl="0"/>
            <a:r>
              <a:rPr lang="en-US" dirty="0"/>
              <a:t>Now, let me re-cap a little bit</a:t>
            </a:r>
            <a:r>
              <a:rPr lang="en-US" baseline="0" dirty="0"/>
              <a:t> about the in-market Bb Grader app, which will next year evolve to become Bb Instructor.</a:t>
            </a:r>
          </a:p>
          <a:p>
            <a:pPr lvl="0"/>
            <a:endParaRPr lang="en-US" baseline="0" dirty="0"/>
          </a:p>
          <a:p>
            <a:pPr lvl="0"/>
            <a:r>
              <a:rPr lang="en-US" baseline="0" dirty="0"/>
              <a:t>Bb Grader already has received positive feedback from the community:</a:t>
            </a:r>
          </a:p>
          <a:p>
            <a:r>
              <a:rPr lang="en-US" dirty="0"/>
              <a:t>“I like being able to grade from anywhere; my </a:t>
            </a:r>
            <a:r>
              <a:rPr lang="en-US" dirty="0" err="1"/>
              <a:t>iPad</a:t>
            </a:r>
            <a:r>
              <a:rPr lang="en-US" dirty="0"/>
              <a:t> is always around, and I don’t have to haul out my computer to do some grading.”</a:t>
            </a:r>
          </a:p>
          <a:p>
            <a:r>
              <a:rPr lang="en-US" dirty="0"/>
              <a:t>“I prefer the touch interface, as it suits my interaction preferences more than clicking with a mouse.”</a:t>
            </a:r>
          </a:p>
          <a:p>
            <a:r>
              <a:rPr lang="en-US" dirty="0"/>
              <a:t>“Because of the </a:t>
            </a:r>
            <a:r>
              <a:rPr lang="en-US" dirty="0" err="1"/>
              <a:t>iPad</a:t>
            </a:r>
            <a:r>
              <a:rPr lang="en-US" dirty="0"/>
              <a:t> app, I see Blackboard as a more innovative company than [D2L, Moodle, etc.]”</a:t>
            </a:r>
          </a:p>
          <a:p>
            <a:pPr marL="0" lvl="1" defTabSz="462458">
              <a:defRPr/>
            </a:pPr>
            <a:r>
              <a:rPr lang="en-US" dirty="0"/>
              <a:t>“I love the simplicity of going in and changing a grade. There are no extra buttons to click. I just hit 'grade' and start modifying." </a:t>
            </a:r>
          </a:p>
          <a:p>
            <a:endParaRPr lang="en-US" dirty="0"/>
          </a:p>
          <a:p>
            <a:r>
              <a:rPr lang="en-US" dirty="0"/>
              <a:t>And my favorite: A user who is visually impaired has been LOVING Bb Grader for the ability to provide video feedback and using Sign Language to communicate feedback to her students.</a:t>
            </a:r>
          </a:p>
          <a:p>
            <a:endParaRPr lang="en-US" dirty="0"/>
          </a:p>
          <a:p>
            <a:r>
              <a:rPr lang="en-US" dirty="0"/>
              <a:t>Bb Grader is:</a:t>
            </a:r>
          </a:p>
          <a:p>
            <a:pPr marL="173422" indent="-173422">
              <a:buFont typeface="Arial"/>
              <a:buChar char="•"/>
            </a:pPr>
            <a:r>
              <a:rPr lang="en-US" dirty="0"/>
              <a:t>Tablet app for teachers and instructors designed to improve faculty workflow – available now </a:t>
            </a:r>
          </a:p>
          <a:p>
            <a:pPr marL="173422" indent="-173422">
              <a:buFont typeface="Arial"/>
              <a:buChar char="•"/>
            </a:pPr>
            <a:r>
              <a:rPr lang="en-US" dirty="0"/>
              <a:t>Easily track, sort, and grade assignments across multiple courses </a:t>
            </a:r>
          </a:p>
          <a:p>
            <a:pPr marL="173422" indent="-173422">
              <a:buFont typeface="Arial"/>
              <a:buChar char="•"/>
            </a:pPr>
            <a:r>
              <a:rPr lang="en-US" dirty="0"/>
              <a:t>Offer text, audio, video feedback, creating more personalized and engaging experience</a:t>
            </a:r>
          </a:p>
          <a:p>
            <a:endParaRPr lang="en-US" dirty="0"/>
          </a:p>
          <a:p>
            <a:r>
              <a:rPr lang="en-US" dirty="0"/>
              <a:t>So,</a:t>
            </a:r>
            <a:r>
              <a:rPr lang="en-US" baseline="0" dirty="0"/>
              <a:t> as I said, our intent is to next year replace Bb Grader with another persona-based application just for Instructors – Bb Instructor!</a:t>
            </a:r>
            <a:endParaRPr lang="en-US" dirty="0"/>
          </a:p>
          <a:p>
            <a:r>
              <a:rPr lang="en-US" dirty="0"/>
              <a:t/>
            </a:r>
            <a:br>
              <a:rPr lang="en-US" dirty="0"/>
            </a:br>
            <a:endParaRPr lang="en-US" dirty="0"/>
          </a:p>
          <a:p>
            <a:endParaRPr lang="en-US" dirty="0"/>
          </a:p>
          <a:p>
            <a:pPr lvl="0"/>
            <a:endParaRPr lang="en-US" dirty="0"/>
          </a:p>
          <a:p>
            <a:pPr lvl="0"/>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89</a:t>
            </a:fld>
            <a:endParaRPr lang="en-US"/>
          </a:p>
        </p:txBody>
      </p:sp>
    </p:spTree>
    <p:extLst>
      <p:ext uri="{BB962C8B-B14F-4D97-AF65-F5344CB8AC3E}">
        <p14:creationId xmlns:p14="http://schemas.microsoft.com/office/powerpoint/2010/main" val="249789165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698500"/>
            <a:ext cx="4665662" cy="3498850"/>
          </a:xfrm>
        </p:spPr>
      </p:sp>
      <p:sp>
        <p:nvSpPr>
          <p:cNvPr id="3" name="Notes Placeholder 2"/>
          <p:cNvSpPr>
            <a:spLocks noGrp="1"/>
          </p:cNvSpPr>
          <p:nvPr>
            <p:ph type="body" idx="1"/>
          </p:nvPr>
        </p:nvSpPr>
        <p:spPr/>
        <p:txBody>
          <a:bodyPr/>
          <a:lstStyle/>
          <a:p>
            <a:pPr lvl="0"/>
            <a:r>
              <a:rPr lang="en-US" dirty="0"/>
              <a:t>As we approach</a:t>
            </a:r>
            <a:r>
              <a:rPr lang="en-US" baseline="0" dirty="0"/>
              <a:t> an Instructor-based app, </a:t>
            </a:r>
            <a:r>
              <a:rPr lang="en-US" dirty="0"/>
              <a:t>our early research has already told us a few things:</a:t>
            </a:r>
          </a:p>
          <a:p>
            <a:pPr marL="231229" indent="-231229">
              <a:buFont typeface="+mj-lt"/>
              <a:buAutoNum type="arabicPeriod"/>
            </a:pPr>
            <a:r>
              <a:rPr lang="en-US" dirty="0"/>
              <a:t>Get on </a:t>
            </a:r>
            <a:r>
              <a:rPr lang="en-US" dirty="0" err="1"/>
              <a:t>iOS</a:t>
            </a:r>
            <a:r>
              <a:rPr lang="en-US" dirty="0"/>
              <a:t> AND Android tablets; …..then phones</a:t>
            </a:r>
          </a:p>
          <a:p>
            <a:pPr marL="231229" indent="-231229">
              <a:buFont typeface="+mj-lt"/>
              <a:buAutoNum type="arabicPeriod"/>
            </a:pPr>
            <a:r>
              <a:rPr lang="en-US" dirty="0"/>
              <a:t>Help instructors “clear the brush” (of</a:t>
            </a:r>
            <a:r>
              <a:rPr lang="en-US" baseline="0" dirty="0"/>
              <a:t> administrative tasks) so they can focus on what they love – teaching and their students</a:t>
            </a:r>
          </a:p>
          <a:p>
            <a:pPr marL="231229" indent="-231229">
              <a:buFont typeface="+mj-lt"/>
              <a:buAutoNum type="arabicPeriod"/>
            </a:pPr>
            <a:r>
              <a:rPr lang="en-US" baseline="0" dirty="0"/>
              <a:t>Ensure it works with current and future Bb products like 9.1 and Ultra</a:t>
            </a:r>
          </a:p>
          <a:p>
            <a:pPr marL="231229" indent="-231229">
              <a:buFont typeface="+mj-lt"/>
              <a:buAutoNum type="arabicPeriod"/>
            </a:pPr>
            <a:r>
              <a:rPr lang="en-US" baseline="0" dirty="0"/>
              <a:t>And ultimately we use the same 4 driving benefits as Bb Student to guide our Instructor app design…mention the points above…</a:t>
            </a:r>
          </a:p>
          <a:p>
            <a:pPr marL="231229" indent="-231229">
              <a:buFont typeface="+mj-lt"/>
              <a:buAutoNum type="arabicPeriod"/>
            </a:pPr>
            <a:endParaRPr lang="en-US" baseline="0" dirty="0"/>
          </a:p>
          <a:p>
            <a:pPr lvl="0"/>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90</a:t>
            </a:fld>
            <a:endParaRPr lang="en-US"/>
          </a:p>
        </p:txBody>
      </p:sp>
    </p:spTree>
    <p:extLst>
      <p:ext uri="{BB962C8B-B14F-4D97-AF65-F5344CB8AC3E}">
        <p14:creationId xmlns:p14="http://schemas.microsoft.com/office/powerpoint/2010/main" val="3056017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10</a:t>
            </a:fld>
            <a:endParaRPr lang="en-US"/>
          </a:p>
        </p:txBody>
      </p:sp>
    </p:spTree>
    <p:extLst>
      <p:ext uri="{BB962C8B-B14F-4D97-AF65-F5344CB8AC3E}">
        <p14:creationId xmlns:p14="http://schemas.microsoft.com/office/powerpoint/2010/main" val="19894839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a:p>
            <a:endParaRPr lang="en-US" i="1" dirty="0"/>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91</a:t>
            </a:fld>
            <a:endParaRPr lang="en-US">
              <a:solidFill>
                <a:prstClr val="black"/>
              </a:solidFill>
              <a:latin typeface="Calibri"/>
            </a:endParaRPr>
          </a:p>
        </p:txBody>
      </p:sp>
    </p:spTree>
    <p:extLst>
      <p:ext uri="{BB962C8B-B14F-4D97-AF65-F5344CB8AC3E}">
        <p14:creationId xmlns:p14="http://schemas.microsoft.com/office/powerpoint/2010/main" val="10173505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458">
              <a:defRPr/>
            </a:pPr>
            <a:r>
              <a:rPr lang="en-US" dirty="0"/>
              <a:t>The emails are</a:t>
            </a:r>
            <a:r>
              <a:rPr lang="en-US" baseline="0" dirty="0"/>
              <a:t> sent to our academic technologist and administrator contracts in our customer database. </a:t>
            </a:r>
            <a:r>
              <a:rPr lang="en-US" dirty="0"/>
              <a:t>On customer webinars, we have invited customers</a:t>
            </a:r>
            <a:r>
              <a:rPr lang="en-US" baseline="0" dirty="0"/>
              <a:t> to sign-up for these emails or opt back here - http://www.blackboard.com/blackboard-insights.aspx</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92</a:t>
            </a:fld>
            <a:endParaRPr lang="en-US"/>
          </a:p>
        </p:txBody>
      </p:sp>
    </p:spTree>
    <p:extLst>
      <p:ext uri="{BB962C8B-B14F-4D97-AF65-F5344CB8AC3E}">
        <p14:creationId xmlns:p14="http://schemas.microsoft.com/office/powerpoint/2010/main" val="23773359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t>93</a:t>
            </a:fld>
            <a:endParaRPr lang="en-US"/>
          </a:p>
        </p:txBody>
      </p:sp>
    </p:spTree>
    <p:extLst>
      <p:ext uri="{BB962C8B-B14F-4D97-AF65-F5344CB8AC3E}">
        <p14:creationId xmlns:p14="http://schemas.microsoft.com/office/powerpoint/2010/main" val="116888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t>94</a:t>
            </a:fld>
            <a:endParaRPr lang="en-US"/>
          </a:p>
        </p:txBody>
      </p:sp>
    </p:spTree>
    <p:extLst>
      <p:ext uri="{BB962C8B-B14F-4D97-AF65-F5344CB8AC3E}">
        <p14:creationId xmlns:p14="http://schemas.microsoft.com/office/powerpoint/2010/main" val="118944998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t>95</a:t>
            </a:fld>
            <a:endParaRPr lang="en-US"/>
          </a:p>
        </p:txBody>
      </p:sp>
    </p:spTree>
    <p:extLst>
      <p:ext uri="{BB962C8B-B14F-4D97-AF65-F5344CB8AC3E}">
        <p14:creationId xmlns:p14="http://schemas.microsoft.com/office/powerpoint/2010/main" val="166378574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214747090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t>97</a:t>
            </a:fld>
            <a:endParaRPr lang="en-US"/>
          </a:p>
        </p:txBody>
      </p:sp>
    </p:spTree>
    <p:extLst>
      <p:ext uri="{BB962C8B-B14F-4D97-AF65-F5344CB8AC3E}">
        <p14:creationId xmlns:p14="http://schemas.microsoft.com/office/powerpoint/2010/main" val="34650142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1" name="Rectangle 20"/>
          <p:cNvSpPr/>
          <p:nvPr userDrawn="1"/>
        </p:nvSpPr>
        <p:spPr>
          <a:xfrm>
            <a:off x="311150" y="636588"/>
            <a:ext cx="4114800" cy="4114800"/>
          </a:xfrm>
          <a:prstGeom prst="rect">
            <a:avLst/>
          </a:prstGeom>
          <a:solidFill>
            <a:schemeClr val="tx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bg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9" name="Rectangle 18"/>
          <p:cNvSpPr/>
          <p:nvPr userDrawn="1"/>
        </p:nvSpPr>
        <p:spPr>
          <a:xfrm>
            <a:off x="0" y="6675120"/>
            <a:ext cx="8915400" cy="18288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0" name="Rectangle 19"/>
          <p:cNvSpPr/>
          <p:nvPr userDrawn="1"/>
        </p:nvSpPr>
        <p:spPr>
          <a:xfrm>
            <a:off x="8915400" y="6675120"/>
            <a:ext cx="228600" cy="182880"/>
          </a:xfrm>
          <a:prstGeom prst="rect">
            <a:avLst/>
          </a:prstGeom>
          <a:solidFill>
            <a:schemeClr val="accent1">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276032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hoto divider 4">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9562" y="636588"/>
            <a:ext cx="8524875" cy="2792412"/>
          </a:xfrm>
          <a:prstGeom prst="rect">
            <a:avLst/>
          </a:prstGeom>
        </p:spPr>
      </p:pic>
      <p:sp>
        <p:nvSpPr>
          <p:cNvPr id="23" name="Rectangle 22"/>
          <p:cNvSpPr/>
          <p:nvPr userDrawn="1"/>
        </p:nvSpPr>
        <p:spPr>
          <a:xfrm>
            <a:off x="311150" y="3429000"/>
            <a:ext cx="8521700" cy="2794000"/>
          </a:xfrm>
          <a:prstGeom prst="rect">
            <a:avLst/>
          </a:prstGeom>
          <a:solidFill>
            <a:schemeClr val="accent4">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2"/>
                </a:solidFill>
              </a:defRPr>
            </a:lvl1pPr>
          </a:lstStyle>
          <a:p>
            <a:r>
              <a:rPr lang="en-US"/>
              <a:t>Click to edit Master title style</a:t>
            </a:r>
            <a:endParaRPr lang="en-US" dirty="0"/>
          </a:p>
        </p:txBody>
      </p:sp>
      <p:sp>
        <p:nvSpPr>
          <p:cNvPr id="24" name="Rectangle 23"/>
          <p:cNvSpPr/>
          <p:nvPr userDrawn="1"/>
        </p:nvSpPr>
        <p:spPr>
          <a:xfrm>
            <a:off x="311150" y="3429000"/>
            <a:ext cx="8520113" cy="182880"/>
          </a:xfrm>
          <a:prstGeom prst="rect">
            <a:avLst/>
          </a:prstGeom>
          <a:solidFill>
            <a:schemeClr val="accent4"/>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4263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hoto divider 5">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9562" y="636589"/>
            <a:ext cx="8524875" cy="2792411"/>
          </a:xfrm>
          <a:prstGeom prst="rect">
            <a:avLst/>
          </a:prstGeom>
        </p:spPr>
      </p:pic>
      <p:sp>
        <p:nvSpPr>
          <p:cNvPr id="23" name="Rectangle 22"/>
          <p:cNvSpPr/>
          <p:nvPr userDrawn="1"/>
        </p:nvSpPr>
        <p:spPr>
          <a:xfrm>
            <a:off x="311150" y="3429000"/>
            <a:ext cx="8521700" cy="2794000"/>
          </a:xfrm>
          <a:prstGeom prst="rect">
            <a:avLst/>
          </a:prstGeom>
          <a:solidFill>
            <a:schemeClr val="accent5">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2"/>
                </a:solidFill>
              </a:defRPr>
            </a:lvl1pPr>
          </a:lstStyle>
          <a:p>
            <a:r>
              <a:rPr lang="en-US"/>
              <a:t>Click to edit Master title style</a:t>
            </a:r>
            <a:endParaRPr lang="en-US" dirty="0"/>
          </a:p>
        </p:txBody>
      </p:sp>
      <p:sp>
        <p:nvSpPr>
          <p:cNvPr id="24" name="Rectangle 23"/>
          <p:cNvSpPr/>
          <p:nvPr userDrawn="1"/>
        </p:nvSpPr>
        <p:spPr>
          <a:xfrm>
            <a:off x="311150" y="3429000"/>
            <a:ext cx="8520113" cy="182880"/>
          </a:xfrm>
          <a:prstGeom prst="rect">
            <a:avLst/>
          </a:prstGeom>
          <a:solidFill>
            <a:schemeClr val="accent5"/>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310118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hoto divider 6">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9562" y="636589"/>
            <a:ext cx="8524875" cy="2792411"/>
          </a:xfrm>
          <a:prstGeom prst="rect">
            <a:avLst/>
          </a:prstGeom>
        </p:spPr>
      </p:pic>
      <p:sp>
        <p:nvSpPr>
          <p:cNvPr id="23" name="Rectangle 22"/>
          <p:cNvSpPr/>
          <p:nvPr userDrawn="1"/>
        </p:nvSpPr>
        <p:spPr>
          <a:xfrm>
            <a:off x="311150" y="3429000"/>
            <a:ext cx="8521700" cy="2794000"/>
          </a:xfrm>
          <a:prstGeom prst="rect">
            <a:avLst/>
          </a:prstGeom>
          <a:solidFill>
            <a:schemeClr val="accent6">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2"/>
                </a:solidFill>
              </a:defRPr>
            </a:lvl1pPr>
          </a:lstStyle>
          <a:p>
            <a:r>
              <a:rPr lang="en-US"/>
              <a:t>Click to edit Master title style</a:t>
            </a:r>
            <a:endParaRPr lang="en-US" dirty="0"/>
          </a:p>
        </p:txBody>
      </p:sp>
      <p:sp>
        <p:nvSpPr>
          <p:cNvPr id="24" name="Rectangle 23"/>
          <p:cNvSpPr/>
          <p:nvPr userDrawn="1"/>
        </p:nvSpPr>
        <p:spPr>
          <a:xfrm>
            <a:off x="311150" y="3429000"/>
            <a:ext cx="8520113" cy="182880"/>
          </a:xfrm>
          <a:prstGeom prst="rect">
            <a:avLst/>
          </a:prstGeom>
          <a:solidFill>
            <a:schemeClr val="accent6"/>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392047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divider 1">
    <p:spTree>
      <p:nvGrpSpPr>
        <p:cNvPr id="1" name=""/>
        <p:cNvGrpSpPr/>
        <p:nvPr/>
      </p:nvGrpSpPr>
      <p:grpSpPr>
        <a:xfrm>
          <a:off x="0" y="0"/>
          <a:ext cx="0" cy="0"/>
          <a:chOff x="0" y="0"/>
          <a:chExt cx="0" cy="0"/>
        </a:xfrm>
      </p:grpSpPr>
      <p:sp>
        <p:nvSpPr>
          <p:cNvPr id="23" name="Rectangle 22"/>
          <p:cNvSpPr/>
          <p:nvPr userDrawn="1"/>
        </p:nvSpPr>
        <p:spPr>
          <a:xfrm>
            <a:off x="311150" y="636588"/>
            <a:ext cx="8521700" cy="5586412"/>
          </a:xfrm>
          <a:prstGeom prst="rect">
            <a:avLst/>
          </a:prstGeom>
          <a:solidFill>
            <a:schemeClr val="accent1">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userDrawn="1"/>
        </p:nvSpPr>
        <p:spPr>
          <a:xfrm>
            <a:off x="311150" y="636588"/>
            <a:ext cx="8520113" cy="18288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227089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divider 2">
    <p:spTree>
      <p:nvGrpSpPr>
        <p:cNvPr id="1" name=""/>
        <p:cNvGrpSpPr/>
        <p:nvPr/>
      </p:nvGrpSpPr>
      <p:grpSpPr>
        <a:xfrm>
          <a:off x="0" y="0"/>
          <a:ext cx="0" cy="0"/>
          <a:chOff x="0" y="0"/>
          <a:chExt cx="0" cy="0"/>
        </a:xfrm>
      </p:grpSpPr>
      <p:sp>
        <p:nvSpPr>
          <p:cNvPr id="23" name="Rectangle 22"/>
          <p:cNvSpPr/>
          <p:nvPr userDrawn="1"/>
        </p:nvSpPr>
        <p:spPr>
          <a:xfrm>
            <a:off x="311150" y="636588"/>
            <a:ext cx="8521700" cy="5586412"/>
          </a:xfrm>
          <a:prstGeom prst="rect">
            <a:avLst/>
          </a:prstGeom>
          <a:solidFill>
            <a:schemeClr val="accent2">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2"/>
                </a:solidFill>
              </a:defRPr>
            </a:lvl1pPr>
          </a:lstStyle>
          <a:p>
            <a:r>
              <a:rPr lang="en-US"/>
              <a:t>Click to edit Master title style</a:t>
            </a:r>
            <a:endParaRPr lang="en-US" dirty="0"/>
          </a:p>
        </p:txBody>
      </p:sp>
      <p:sp>
        <p:nvSpPr>
          <p:cNvPr id="24" name="Rectangle 23"/>
          <p:cNvSpPr/>
          <p:nvPr userDrawn="1"/>
        </p:nvSpPr>
        <p:spPr>
          <a:xfrm>
            <a:off x="311150" y="636588"/>
            <a:ext cx="8520113" cy="18288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179660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divider 3">
    <p:spTree>
      <p:nvGrpSpPr>
        <p:cNvPr id="1" name=""/>
        <p:cNvGrpSpPr/>
        <p:nvPr/>
      </p:nvGrpSpPr>
      <p:grpSpPr>
        <a:xfrm>
          <a:off x="0" y="0"/>
          <a:ext cx="0" cy="0"/>
          <a:chOff x="0" y="0"/>
          <a:chExt cx="0" cy="0"/>
        </a:xfrm>
      </p:grpSpPr>
      <p:sp>
        <p:nvSpPr>
          <p:cNvPr id="23" name="Rectangle 22"/>
          <p:cNvSpPr/>
          <p:nvPr userDrawn="1"/>
        </p:nvSpPr>
        <p:spPr>
          <a:xfrm>
            <a:off x="311150" y="636588"/>
            <a:ext cx="8521700" cy="5586412"/>
          </a:xfrm>
          <a:prstGeom prst="rect">
            <a:avLst/>
          </a:prstGeom>
          <a:solidFill>
            <a:schemeClr val="accent3">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2"/>
                </a:solidFill>
              </a:defRPr>
            </a:lvl1pPr>
          </a:lstStyle>
          <a:p>
            <a:r>
              <a:rPr lang="en-US"/>
              <a:t>Click to edit Master title style</a:t>
            </a:r>
            <a:endParaRPr lang="en-US" dirty="0"/>
          </a:p>
        </p:txBody>
      </p:sp>
      <p:sp>
        <p:nvSpPr>
          <p:cNvPr id="24" name="Rectangle 23"/>
          <p:cNvSpPr/>
          <p:nvPr userDrawn="1"/>
        </p:nvSpPr>
        <p:spPr>
          <a:xfrm>
            <a:off x="311150" y="636588"/>
            <a:ext cx="8520113" cy="18288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21847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xt divider 4">
    <p:spTree>
      <p:nvGrpSpPr>
        <p:cNvPr id="1" name=""/>
        <p:cNvGrpSpPr/>
        <p:nvPr/>
      </p:nvGrpSpPr>
      <p:grpSpPr>
        <a:xfrm>
          <a:off x="0" y="0"/>
          <a:ext cx="0" cy="0"/>
          <a:chOff x="0" y="0"/>
          <a:chExt cx="0" cy="0"/>
        </a:xfrm>
      </p:grpSpPr>
      <p:sp>
        <p:nvSpPr>
          <p:cNvPr id="23" name="Rectangle 22"/>
          <p:cNvSpPr/>
          <p:nvPr userDrawn="1"/>
        </p:nvSpPr>
        <p:spPr>
          <a:xfrm>
            <a:off x="311150" y="636588"/>
            <a:ext cx="8521700" cy="5586412"/>
          </a:xfrm>
          <a:prstGeom prst="rect">
            <a:avLst/>
          </a:prstGeom>
          <a:solidFill>
            <a:schemeClr val="accent4">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2"/>
                </a:solidFill>
              </a:defRPr>
            </a:lvl1pPr>
          </a:lstStyle>
          <a:p>
            <a:r>
              <a:rPr lang="en-US"/>
              <a:t>Click to edit Master title style</a:t>
            </a:r>
            <a:endParaRPr lang="en-US" dirty="0"/>
          </a:p>
        </p:txBody>
      </p:sp>
      <p:sp>
        <p:nvSpPr>
          <p:cNvPr id="24" name="Rectangle 23"/>
          <p:cNvSpPr/>
          <p:nvPr userDrawn="1"/>
        </p:nvSpPr>
        <p:spPr>
          <a:xfrm>
            <a:off x="311150" y="636588"/>
            <a:ext cx="8520113" cy="182880"/>
          </a:xfrm>
          <a:prstGeom prst="rect">
            <a:avLst/>
          </a:prstGeom>
          <a:solidFill>
            <a:schemeClr val="accent4"/>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318219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divider 5">
    <p:spTree>
      <p:nvGrpSpPr>
        <p:cNvPr id="1" name=""/>
        <p:cNvGrpSpPr/>
        <p:nvPr/>
      </p:nvGrpSpPr>
      <p:grpSpPr>
        <a:xfrm>
          <a:off x="0" y="0"/>
          <a:ext cx="0" cy="0"/>
          <a:chOff x="0" y="0"/>
          <a:chExt cx="0" cy="0"/>
        </a:xfrm>
      </p:grpSpPr>
      <p:sp>
        <p:nvSpPr>
          <p:cNvPr id="23" name="Rectangle 22"/>
          <p:cNvSpPr/>
          <p:nvPr userDrawn="1"/>
        </p:nvSpPr>
        <p:spPr>
          <a:xfrm>
            <a:off x="311150" y="636588"/>
            <a:ext cx="8521700" cy="5586412"/>
          </a:xfrm>
          <a:prstGeom prst="rect">
            <a:avLst/>
          </a:prstGeom>
          <a:solidFill>
            <a:schemeClr val="accent5">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2"/>
                </a:solidFill>
              </a:defRPr>
            </a:lvl1pPr>
          </a:lstStyle>
          <a:p>
            <a:r>
              <a:rPr lang="en-US"/>
              <a:t>Click to edit Master title style</a:t>
            </a:r>
            <a:endParaRPr lang="en-US" dirty="0"/>
          </a:p>
        </p:txBody>
      </p:sp>
      <p:sp>
        <p:nvSpPr>
          <p:cNvPr id="24" name="Rectangle 23"/>
          <p:cNvSpPr/>
          <p:nvPr userDrawn="1"/>
        </p:nvSpPr>
        <p:spPr>
          <a:xfrm>
            <a:off x="311150" y="636588"/>
            <a:ext cx="8520113" cy="182880"/>
          </a:xfrm>
          <a:prstGeom prst="rect">
            <a:avLst/>
          </a:prstGeom>
          <a:solidFill>
            <a:schemeClr val="accent5"/>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151643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divider 6">
    <p:spTree>
      <p:nvGrpSpPr>
        <p:cNvPr id="1" name=""/>
        <p:cNvGrpSpPr/>
        <p:nvPr/>
      </p:nvGrpSpPr>
      <p:grpSpPr>
        <a:xfrm>
          <a:off x="0" y="0"/>
          <a:ext cx="0" cy="0"/>
          <a:chOff x="0" y="0"/>
          <a:chExt cx="0" cy="0"/>
        </a:xfrm>
      </p:grpSpPr>
      <p:sp>
        <p:nvSpPr>
          <p:cNvPr id="23" name="Rectangle 22"/>
          <p:cNvSpPr/>
          <p:nvPr userDrawn="1"/>
        </p:nvSpPr>
        <p:spPr>
          <a:xfrm>
            <a:off x="311150" y="636588"/>
            <a:ext cx="8521700" cy="5586412"/>
          </a:xfrm>
          <a:prstGeom prst="rect">
            <a:avLst/>
          </a:prstGeom>
          <a:solidFill>
            <a:schemeClr val="accent6">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2"/>
                </a:solidFill>
              </a:defRPr>
            </a:lvl1pPr>
          </a:lstStyle>
          <a:p>
            <a:r>
              <a:rPr lang="en-US"/>
              <a:t>Click to edit Master title style</a:t>
            </a:r>
            <a:endParaRPr lang="en-US" dirty="0"/>
          </a:p>
        </p:txBody>
      </p:sp>
      <p:sp>
        <p:nvSpPr>
          <p:cNvPr id="24" name="Rectangle 23"/>
          <p:cNvSpPr/>
          <p:nvPr userDrawn="1"/>
        </p:nvSpPr>
        <p:spPr>
          <a:xfrm>
            <a:off x="311150" y="636588"/>
            <a:ext cx="8520113" cy="182880"/>
          </a:xfrm>
          <a:prstGeom prst="rect">
            <a:avLst/>
          </a:prstGeom>
          <a:solidFill>
            <a:schemeClr val="accent6"/>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27908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835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1" name="Rectangle 20"/>
          <p:cNvSpPr/>
          <p:nvPr userDrawn="1"/>
        </p:nvSpPr>
        <p:spPr>
          <a:xfrm>
            <a:off x="311150" y="636588"/>
            <a:ext cx="4114800" cy="4114800"/>
          </a:xfrm>
          <a:prstGeom prst="rect">
            <a:avLst/>
          </a:prstGeom>
          <a:solidFill>
            <a:schemeClr val="tx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bg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2" name="Rectangle 21"/>
          <p:cNvSpPr/>
          <p:nvPr userDrawn="1"/>
        </p:nvSpPr>
        <p:spPr>
          <a:xfrm>
            <a:off x="0" y="6675120"/>
            <a:ext cx="8915400" cy="18288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3" name="Rectangle 22"/>
          <p:cNvSpPr/>
          <p:nvPr userDrawn="1"/>
        </p:nvSpPr>
        <p:spPr>
          <a:xfrm>
            <a:off x="8915400" y="6675120"/>
            <a:ext cx="228600" cy="182880"/>
          </a:xfrm>
          <a:prstGeom prst="rect">
            <a:avLst/>
          </a:prstGeom>
          <a:solidFill>
            <a:schemeClr val="accent2">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208266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22" y="1236358"/>
            <a:ext cx="9143977" cy="5621642"/>
          </a:xfrm>
          <a:noFill/>
        </p:spPr>
        <p:txBody>
          <a:bodyPr anchor="ctr"/>
          <a:lstStyle>
            <a:lvl1pPr marL="0" indent="0" algn="ctr">
              <a:buFontTx/>
              <a:buNone/>
              <a:defRPr/>
            </a:lvl1pPr>
          </a:lstStyle>
          <a:p>
            <a:r>
              <a:rPr lang="en-US" dirty="0"/>
              <a:t>Image</a:t>
            </a:r>
          </a:p>
        </p:txBody>
      </p:sp>
      <p:sp>
        <p:nvSpPr>
          <p:cNvPr id="2" name="Title 1"/>
          <p:cNvSpPr>
            <a:spLocks noGrp="1"/>
          </p:cNvSpPr>
          <p:nvPr>
            <p:ph type="title"/>
          </p:nvPr>
        </p:nvSpPr>
        <p:spPr/>
        <p:txBody>
          <a:bodyPr tIns="0" bIns="0"/>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32237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right image">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lvl1pPr>
              <a:defRPr b="0"/>
            </a:lvl1pPr>
          </a:lstStyle>
          <a:p>
            <a:r>
              <a:rPr lang="en-US"/>
              <a:t>Click to edit Master title style</a:t>
            </a:r>
          </a:p>
        </p:txBody>
      </p:sp>
      <p:sp>
        <p:nvSpPr>
          <p:cNvPr id="3" name="Content Placeholder 2"/>
          <p:cNvSpPr>
            <a:spLocks noGrp="1"/>
          </p:cNvSpPr>
          <p:nvPr>
            <p:ph idx="1"/>
          </p:nvPr>
        </p:nvSpPr>
        <p:spPr>
          <a:xfrm>
            <a:off x="311151" y="1544638"/>
            <a:ext cx="4136426" cy="467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0" hasCustomPrompt="1"/>
          </p:nvPr>
        </p:nvSpPr>
        <p:spPr>
          <a:xfrm>
            <a:off x="4696421" y="1544638"/>
            <a:ext cx="4134842" cy="4678362"/>
          </a:xfrm>
        </p:spPr>
        <p:txBody>
          <a:bodyPr anchor="ctr"/>
          <a:lstStyle>
            <a:lvl1pPr marL="0" indent="0" algn="ctr">
              <a:buFontTx/>
              <a:buNone/>
              <a:defRPr/>
            </a:lvl1pPr>
          </a:lstStyle>
          <a:p>
            <a:r>
              <a:rPr lang="en-US" dirty="0"/>
              <a:t>Image</a:t>
            </a:r>
          </a:p>
        </p:txBody>
      </p:sp>
    </p:spTree>
    <p:extLst>
      <p:ext uri="{BB962C8B-B14F-4D97-AF65-F5344CB8AC3E}">
        <p14:creationId xmlns:p14="http://schemas.microsoft.com/office/powerpoint/2010/main" val="332929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left image">
    <p:spTree>
      <p:nvGrpSpPr>
        <p:cNvPr id="1" name=""/>
        <p:cNvGrpSpPr/>
        <p:nvPr/>
      </p:nvGrpSpPr>
      <p:grpSpPr>
        <a:xfrm>
          <a:off x="0" y="0"/>
          <a:ext cx="0" cy="0"/>
          <a:chOff x="0" y="0"/>
          <a:chExt cx="0" cy="0"/>
        </a:xfrm>
      </p:grpSpPr>
      <p:sp>
        <p:nvSpPr>
          <p:cNvPr id="2" name="Title 1"/>
          <p:cNvSpPr>
            <a:spLocks noGrp="1"/>
          </p:cNvSpPr>
          <p:nvPr>
            <p:ph type="title"/>
          </p:nvPr>
        </p:nvSpPr>
        <p:spPr>
          <a:xfrm>
            <a:off x="312615" y="284407"/>
            <a:ext cx="8518770" cy="770670"/>
          </a:xfrm>
        </p:spPr>
        <p:txBody>
          <a:bodyPr tIns="0" bIns="0"/>
          <a:lstStyle/>
          <a:p>
            <a:r>
              <a:rPr lang="en-US"/>
              <a:t>Click to edit Master title style</a:t>
            </a:r>
          </a:p>
        </p:txBody>
      </p:sp>
      <p:sp>
        <p:nvSpPr>
          <p:cNvPr id="3" name="Content Placeholder 2"/>
          <p:cNvSpPr>
            <a:spLocks noGrp="1"/>
          </p:cNvSpPr>
          <p:nvPr>
            <p:ph idx="1"/>
          </p:nvPr>
        </p:nvSpPr>
        <p:spPr>
          <a:xfrm>
            <a:off x="4694959" y="1544638"/>
            <a:ext cx="4136426" cy="467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0" hasCustomPrompt="1"/>
          </p:nvPr>
        </p:nvSpPr>
        <p:spPr>
          <a:xfrm>
            <a:off x="312615" y="1544638"/>
            <a:ext cx="4134842" cy="4678362"/>
          </a:xfrm>
        </p:spPr>
        <p:txBody>
          <a:bodyPr anchor="ctr"/>
          <a:lstStyle>
            <a:lvl1pPr marL="0" indent="0" algn="ctr">
              <a:buFontTx/>
              <a:buNone/>
              <a:defRPr/>
            </a:lvl1pPr>
          </a:lstStyle>
          <a:p>
            <a:r>
              <a:rPr lang="en-US" dirty="0"/>
              <a:t>Image</a:t>
            </a:r>
          </a:p>
        </p:txBody>
      </p:sp>
    </p:spTree>
    <p:extLst>
      <p:ext uri="{BB962C8B-B14F-4D97-AF65-F5344CB8AC3E}">
        <p14:creationId xmlns:p14="http://schemas.microsoft.com/office/powerpoint/2010/main" val="359032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p>
            <a:r>
              <a:rPr lang="en-US"/>
              <a:t>Click to edit Master title style</a:t>
            </a:r>
          </a:p>
        </p:txBody>
      </p:sp>
    </p:spTree>
    <p:extLst>
      <p:ext uri="{BB962C8B-B14F-4D97-AF65-F5344CB8AC3E}">
        <p14:creationId xmlns:p14="http://schemas.microsoft.com/office/powerpoint/2010/main" val="240591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35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End slide, white">
    <p:spTree>
      <p:nvGrpSpPr>
        <p:cNvPr id="1" name=""/>
        <p:cNvGrpSpPr/>
        <p:nvPr/>
      </p:nvGrpSpPr>
      <p:grpSpPr>
        <a:xfrm>
          <a:off x="0" y="0"/>
          <a:ext cx="0" cy="0"/>
          <a:chOff x="0" y="0"/>
          <a:chExt cx="0" cy="0"/>
        </a:xfrm>
      </p:grpSpPr>
      <p:grpSp>
        <p:nvGrpSpPr>
          <p:cNvPr id="2" name="Group 1"/>
          <p:cNvGrpSpPr>
            <a:grpSpLocks noChangeAspect="1"/>
          </p:cNvGrpSpPr>
          <p:nvPr userDrawn="1"/>
        </p:nvGrpSpPr>
        <p:grpSpPr>
          <a:xfrm>
            <a:off x="1168417" y="2915558"/>
            <a:ext cx="6934200" cy="972712"/>
            <a:chOff x="0" y="2787650"/>
            <a:chExt cx="9144001" cy="1282700"/>
          </a:xfrm>
          <a:solidFill>
            <a:schemeClr val="tx1"/>
          </a:solidFill>
        </p:grpSpPr>
        <p:sp>
          <p:nvSpPr>
            <p:cNvPr id="3" name="Freeform 2"/>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4"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5"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6"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7"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8"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9"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0" name="Freeform 9"/>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1" name="Freeform 10"/>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2" name="Freeform 11"/>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3" name="Freeform 12"/>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grpSp>
    </p:spTree>
    <p:extLst>
      <p:ext uri="{BB962C8B-B14F-4D97-AF65-F5344CB8AC3E}">
        <p14:creationId xmlns:p14="http://schemas.microsoft.com/office/powerpoint/2010/main" val="188374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Alternate Divider, Yellow">
    <p:spTree>
      <p:nvGrpSpPr>
        <p:cNvPr id="1" name=""/>
        <p:cNvGrpSpPr/>
        <p:nvPr/>
      </p:nvGrpSpPr>
      <p:grpSpPr>
        <a:xfrm>
          <a:off x="0" y="0"/>
          <a:ext cx="0" cy="0"/>
          <a:chOff x="0" y="0"/>
          <a:chExt cx="0" cy="0"/>
        </a:xfrm>
      </p:grpSpPr>
      <p:sp>
        <p:nvSpPr>
          <p:cNvPr id="30" name="Rectangle 29"/>
          <p:cNvSpPr/>
          <p:nvPr userDrawn="1"/>
        </p:nvSpPr>
        <p:spPr>
          <a:xfrm>
            <a:off x="0" y="0"/>
            <a:ext cx="9144000" cy="6858000"/>
          </a:xfrm>
          <a:prstGeom prst="rect">
            <a:avLst/>
          </a:prstGeom>
          <a:solidFill>
            <a:schemeClr val="accent3">
              <a:alpha val="3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userDrawn="1"/>
        </p:nvSpPr>
        <p:spPr>
          <a:xfrm>
            <a:off x="3142049" y="0"/>
            <a:ext cx="6001951"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47645" y="1296988"/>
            <a:ext cx="5396318" cy="3572933"/>
          </a:xfrm>
          <a:noFill/>
        </p:spPr>
        <p:txBody>
          <a:bodyPr lIns="0" tIns="0" rIns="0" bIns="0" anchor="t">
            <a:normAutofit/>
          </a:bodyPr>
          <a:lstStyle>
            <a:lvl1pPr>
              <a:defRPr sz="3600">
                <a:solidFill>
                  <a:schemeClr val="tx1"/>
                </a:solidFill>
              </a:defRPr>
            </a:lvl1pPr>
          </a:lstStyle>
          <a:p>
            <a:r>
              <a:rPr lang="en-US" dirty="0"/>
              <a:t>Click to edit Master title style</a:t>
            </a:r>
          </a:p>
        </p:txBody>
      </p:sp>
      <p:sp>
        <p:nvSpPr>
          <p:cNvPr id="4" name="Rectangle 3"/>
          <p:cNvSpPr/>
          <p:nvPr userDrawn="1"/>
        </p:nvSpPr>
        <p:spPr>
          <a:xfrm>
            <a:off x="3004890" y="1297518"/>
            <a:ext cx="137160" cy="5560481"/>
          </a:xfrm>
          <a:prstGeom prst="rect">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24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ivider, Yellow">
    <p:spTree>
      <p:nvGrpSpPr>
        <p:cNvPr id="1" name=""/>
        <p:cNvGrpSpPr/>
        <p:nvPr/>
      </p:nvGrpSpPr>
      <p:grpSpPr>
        <a:xfrm>
          <a:off x="0" y="0"/>
          <a:ext cx="0" cy="0"/>
          <a:chOff x="0" y="0"/>
          <a:chExt cx="0" cy="0"/>
        </a:xfrm>
      </p:grpSpPr>
      <p:sp>
        <p:nvSpPr>
          <p:cNvPr id="2" name="Title 1"/>
          <p:cNvSpPr>
            <a:spLocks noGrp="1"/>
          </p:cNvSpPr>
          <p:nvPr>
            <p:ph type="title"/>
          </p:nvPr>
        </p:nvSpPr>
        <p:spPr>
          <a:xfrm>
            <a:off x="5486400" y="2290763"/>
            <a:ext cx="3657600" cy="3657600"/>
          </a:xfrm>
          <a:solidFill>
            <a:schemeClr val="accent3"/>
          </a:solidFill>
        </p:spPr>
        <p:txBody>
          <a:bodyPr lIns="301752" tIns="301752" rIns="301752" bIns="301752" anchor="ctr">
            <a:normAutofit/>
          </a:bodyPr>
          <a:lstStyle>
            <a:lvl1pPr>
              <a:defRPr sz="28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79007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ivider, Blue">
    <p:spTree>
      <p:nvGrpSpPr>
        <p:cNvPr id="1" name=""/>
        <p:cNvGrpSpPr/>
        <p:nvPr/>
      </p:nvGrpSpPr>
      <p:grpSpPr>
        <a:xfrm>
          <a:off x="0" y="0"/>
          <a:ext cx="0" cy="0"/>
          <a:chOff x="0" y="0"/>
          <a:chExt cx="0" cy="0"/>
        </a:xfrm>
      </p:grpSpPr>
      <p:sp>
        <p:nvSpPr>
          <p:cNvPr id="2" name="Title 1"/>
          <p:cNvSpPr>
            <a:spLocks noGrp="1"/>
          </p:cNvSpPr>
          <p:nvPr>
            <p:ph type="title"/>
          </p:nvPr>
        </p:nvSpPr>
        <p:spPr>
          <a:xfrm>
            <a:off x="5486400" y="2290763"/>
            <a:ext cx="3657600" cy="3657600"/>
          </a:xfrm>
          <a:solidFill>
            <a:schemeClr val="accent4"/>
          </a:solidFill>
        </p:spPr>
        <p:txBody>
          <a:bodyPr lIns="301752" tIns="301752" rIns="301752" bIns="301752" anchor="ctr">
            <a:normAutofit/>
          </a:bodyPr>
          <a:lstStyle>
            <a:lvl1pPr>
              <a:defRPr sz="28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91960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2_Alternate Divider, Yellow">
    <p:spTree>
      <p:nvGrpSpPr>
        <p:cNvPr id="1" name=""/>
        <p:cNvGrpSpPr/>
        <p:nvPr/>
      </p:nvGrpSpPr>
      <p:grpSpPr>
        <a:xfrm>
          <a:off x="0" y="0"/>
          <a:ext cx="0" cy="0"/>
          <a:chOff x="0" y="0"/>
          <a:chExt cx="0" cy="0"/>
        </a:xfrm>
      </p:grpSpPr>
      <p:sp>
        <p:nvSpPr>
          <p:cNvPr id="30" name="Rectangle 29"/>
          <p:cNvSpPr/>
          <p:nvPr userDrawn="1"/>
        </p:nvSpPr>
        <p:spPr>
          <a:xfrm>
            <a:off x="0" y="0"/>
            <a:ext cx="9144000" cy="6858000"/>
          </a:xfrm>
          <a:prstGeom prst="rect">
            <a:avLst/>
          </a:prstGeom>
          <a:solidFill>
            <a:schemeClr val="accent1">
              <a:alpha val="3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userDrawn="1"/>
        </p:nvSpPr>
        <p:spPr>
          <a:xfrm>
            <a:off x="3142049" y="0"/>
            <a:ext cx="6001951"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47645" y="1296988"/>
            <a:ext cx="5396318" cy="3572933"/>
          </a:xfrm>
          <a:noFill/>
        </p:spPr>
        <p:txBody>
          <a:bodyPr lIns="0" tIns="0" rIns="0" bIns="0" anchor="t">
            <a:normAutofit/>
          </a:bodyPr>
          <a:lstStyle>
            <a:lvl1pPr>
              <a:defRPr sz="3600">
                <a:solidFill>
                  <a:schemeClr val="tx1"/>
                </a:solidFill>
              </a:defRPr>
            </a:lvl1pPr>
          </a:lstStyle>
          <a:p>
            <a:r>
              <a:rPr lang="en-US" dirty="0"/>
              <a:t>Click to edit Master title style</a:t>
            </a:r>
          </a:p>
        </p:txBody>
      </p:sp>
      <p:sp>
        <p:nvSpPr>
          <p:cNvPr id="4" name="Rectangle 3"/>
          <p:cNvSpPr/>
          <p:nvPr userDrawn="1"/>
        </p:nvSpPr>
        <p:spPr>
          <a:xfrm>
            <a:off x="3004890" y="1297518"/>
            <a:ext cx="137160" cy="5560481"/>
          </a:xfrm>
          <a:prstGeom prst="rect">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43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
        <p:nvSpPr>
          <p:cNvPr id="21" name="Rectangle 20"/>
          <p:cNvSpPr/>
          <p:nvPr userDrawn="1"/>
        </p:nvSpPr>
        <p:spPr>
          <a:xfrm>
            <a:off x="311150" y="636588"/>
            <a:ext cx="4114800" cy="4114800"/>
          </a:xfrm>
          <a:prstGeom prst="rect">
            <a:avLst/>
          </a:prstGeom>
          <a:solidFill>
            <a:schemeClr val="tx2">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bg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2" name="Rectangle 21"/>
          <p:cNvSpPr/>
          <p:nvPr userDrawn="1"/>
        </p:nvSpPr>
        <p:spPr>
          <a:xfrm>
            <a:off x="0" y="6675120"/>
            <a:ext cx="8915400" cy="18288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3" name="Rectangle 22"/>
          <p:cNvSpPr/>
          <p:nvPr userDrawn="1"/>
        </p:nvSpPr>
        <p:spPr>
          <a:xfrm>
            <a:off x="8915400" y="6675120"/>
            <a:ext cx="228600" cy="182880"/>
          </a:xfrm>
          <a:prstGeom prst="rect">
            <a:avLst/>
          </a:prstGeom>
          <a:solidFill>
            <a:schemeClr val="accent3">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152774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ivider, Orange">
    <p:spTree>
      <p:nvGrpSpPr>
        <p:cNvPr id="1" name=""/>
        <p:cNvGrpSpPr/>
        <p:nvPr/>
      </p:nvGrpSpPr>
      <p:grpSpPr>
        <a:xfrm>
          <a:off x="0" y="0"/>
          <a:ext cx="0" cy="0"/>
          <a:chOff x="0" y="0"/>
          <a:chExt cx="0" cy="0"/>
        </a:xfrm>
      </p:grpSpPr>
      <p:sp>
        <p:nvSpPr>
          <p:cNvPr id="2" name="Title 1"/>
          <p:cNvSpPr>
            <a:spLocks noGrp="1"/>
          </p:cNvSpPr>
          <p:nvPr>
            <p:ph type="title"/>
          </p:nvPr>
        </p:nvSpPr>
        <p:spPr>
          <a:xfrm>
            <a:off x="5486400" y="2290763"/>
            <a:ext cx="3657600" cy="3657600"/>
          </a:xfrm>
          <a:solidFill>
            <a:schemeClr val="accent1"/>
          </a:solidFill>
        </p:spPr>
        <p:txBody>
          <a:bodyPr lIns="301752" tIns="301752" rIns="301752" bIns="301752" anchor="ctr">
            <a:normAutofit/>
          </a:bodyPr>
          <a:lstStyle>
            <a:lvl1pPr>
              <a:defRPr sz="28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42934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3_Alternate Divider, Yellow">
    <p:spTree>
      <p:nvGrpSpPr>
        <p:cNvPr id="1" name=""/>
        <p:cNvGrpSpPr/>
        <p:nvPr/>
      </p:nvGrpSpPr>
      <p:grpSpPr>
        <a:xfrm>
          <a:off x="0" y="0"/>
          <a:ext cx="0" cy="0"/>
          <a:chOff x="0" y="0"/>
          <a:chExt cx="0" cy="0"/>
        </a:xfrm>
      </p:grpSpPr>
      <p:sp>
        <p:nvSpPr>
          <p:cNvPr id="30" name="Rectangle 29"/>
          <p:cNvSpPr/>
          <p:nvPr userDrawn="1"/>
        </p:nvSpPr>
        <p:spPr>
          <a:xfrm>
            <a:off x="0" y="0"/>
            <a:ext cx="9144000" cy="6858000"/>
          </a:xfrm>
          <a:prstGeom prst="rect">
            <a:avLst/>
          </a:prstGeom>
          <a:solidFill>
            <a:schemeClr val="accent2">
              <a:alpha val="3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userDrawn="1"/>
        </p:nvSpPr>
        <p:spPr>
          <a:xfrm>
            <a:off x="3142049" y="0"/>
            <a:ext cx="6001951"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47645" y="1296988"/>
            <a:ext cx="5396318" cy="3572933"/>
          </a:xfrm>
          <a:noFill/>
        </p:spPr>
        <p:txBody>
          <a:bodyPr lIns="0" tIns="0" rIns="0" bIns="0" anchor="t">
            <a:normAutofit/>
          </a:bodyPr>
          <a:lstStyle>
            <a:lvl1pPr>
              <a:defRPr sz="3600">
                <a:solidFill>
                  <a:schemeClr val="tx1"/>
                </a:solidFill>
              </a:defRPr>
            </a:lvl1pPr>
          </a:lstStyle>
          <a:p>
            <a:r>
              <a:rPr lang="en-US" dirty="0"/>
              <a:t>Click to edit Master title style</a:t>
            </a:r>
          </a:p>
        </p:txBody>
      </p:sp>
      <p:sp>
        <p:nvSpPr>
          <p:cNvPr id="4" name="Rectangle 3"/>
          <p:cNvSpPr/>
          <p:nvPr userDrawn="1"/>
        </p:nvSpPr>
        <p:spPr>
          <a:xfrm>
            <a:off x="3004890" y="1297518"/>
            <a:ext cx="137160" cy="5560481"/>
          </a:xfrm>
          <a:prstGeom prst="rect">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789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Divider, Purple">
    <p:spTree>
      <p:nvGrpSpPr>
        <p:cNvPr id="1" name=""/>
        <p:cNvGrpSpPr/>
        <p:nvPr/>
      </p:nvGrpSpPr>
      <p:grpSpPr>
        <a:xfrm>
          <a:off x="0" y="0"/>
          <a:ext cx="0" cy="0"/>
          <a:chOff x="0" y="0"/>
          <a:chExt cx="0" cy="0"/>
        </a:xfrm>
      </p:grpSpPr>
      <p:sp>
        <p:nvSpPr>
          <p:cNvPr id="2" name="Title 1"/>
          <p:cNvSpPr>
            <a:spLocks noGrp="1"/>
          </p:cNvSpPr>
          <p:nvPr>
            <p:ph type="title"/>
          </p:nvPr>
        </p:nvSpPr>
        <p:spPr>
          <a:xfrm>
            <a:off x="5486400" y="2290763"/>
            <a:ext cx="3657600" cy="3657600"/>
          </a:xfrm>
          <a:solidFill>
            <a:schemeClr val="accent2"/>
          </a:solidFill>
        </p:spPr>
        <p:txBody>
          <a:bodyPr lIns="301752" tIns="301752" rIns="301752" bIns="301752" anchor="ctr">
            <a:normAutofit/>
          </a:bodyPr>
          <a:lstStyle>
            <a:lvl1pPr>
              <a:defRPr sz="28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65657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gradFill>
            <a:gsLst>
              <a:gs pos="0">
                <a:schemeClr val="accent2"/>
              </a:gs>
              <a:gs pos="100000">
                <a:schemeClr val="bg1"/>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a:xfrm>
            <a:off x="312615" y="2042867"/>
            <a:ext cx="7424616" cy="1141901"/>
          </a:xfrm>
        </p:spPr>
        <p:txBody>
          <a:bodyPr anchor="t">
            <a:normAutofit/>
          </a:bodyPr>
          <a:lstStyle>
            <a:lvl1pPr>
              <a:defRPr sz="32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134816" y="6356350"/>
            <a:ext cx="656492" cy="365125"/>
          </a:xfrm>
          <a:prstGeom prst="rect">
            <a:avLst/>
          </a:prstGeom>
        </p:spPr>
        <p:txBody>
          <a:bodyPr/>
          <a:lstStyle>
            <a:lvl1pPr>
              <a:defRPr>
                <a:solidFill>
                  <a:srgbClr val="FFFFFF"/>
                </a:solidFill>
              </a:defRPr>
            </a:lvl1pPr>
          </a:lstStyle>
          <a:p>
            <a:fld id="{EE6A1F7D-970C-8E40-B6AD-384192BEAAF9}" type="slidenum">
              <a:rPr lang="en-US" smtClean="0"/>
              <a:pPr/>
              <a:t>‹#›</a:t>
            </a:fld>
            <a:endParaRPr lang="en-US" dirty="0"/>
          </a:p>
        </p:txBody>
      </p:sp>
      <p:pic>
        <p:nvPicPr>
          <p:cNvPr id="5" name="Picture 4" descr="Bb.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24615" y="6429893"/>
            <a:ext cx="1504463" cy="218038"/>
          </a:xfrm>
          <a:prstGeom prst="rect">
            <a:avLst/>
          </a:prstGeom>
        </p:spPr>
      </p:pic>
    </p:spTree>
    <p:extLst>
      <p:ext uri="{BB962C8B-B14F-4D97-AF65-F5344CB8AC3E}">
        <p14:creationId xmlns:p14="http://schemas.microsoft.com/office/powerpoint/2010/main" val="123401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5" name="Rectangle 24"/>
          <p:cNvSpPr/>
          <p:nvPr userDrawn="1"/>
        </p:nvSpPr>
        <p:spPr>
          <a:xfrm>
            <a:off x="0" y="6675120"/>
            <a:ext cx="8915400" cy="182880"/>
          </a:xfrm>
          <a:prstGeom prst="rect">
            <a:avLst/>
          </a:prstGeom>
          <a:solidFill>
            <a:schemeClr val="accent4"/>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6" name="Rectangle 25"/>
          <p:cNvSpPr/>
          <p:nvPr userDrawn="1"/>
        </p:nvSpPr>
        <p:spPr>
          <a:xfrm>
            <a:off x="8915400" y="6675120"/>
            <a:ext cx="228600" cy="182880"/>
          </a:xfrm>
          <a:prstGeom prst="rect">
            <a:avLst/>
          </a:prstGeom>
          <a:solidFill>
            <a:schemeClr val="accent4">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1" name="Rectangle 20"/>
          <p:cNvSpPr/>
          <p:nvPr userDrawn="1"/>
        </p:nvSpPr>
        <p:spPr>
          <a:xfrm>
            <a:off x="311150" y="636588"/>
            <a:ext cx="4114800" cy="4114800"/>
          </a:xfrm>
          <a:prstGeom prst="rect">
            <a:avLst/>
          </a:prstGeom>
          <a:solidFill>
            <a:schemeClr val="tx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bg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65814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2" name="Rectangle 21"/>
          <p:cNvSpPr/>
          <p:nvPr userDrawn="1"/>
        </p:nvSpPr>
        <p:spPr>
          <a:xfrm>
            <a:off x="0" y="6675120"/>
            <a:ext cx="8915400" cy="182880"/>
          </a:xfrm>
          <a:prstGeom prst="rect">
            <a:avLst/>
          </a:prstGeom>
          <a:solidFill>
            <a:schemeClr val="accent5"/>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3" name="Rectangle 22"/>
          <p:cNvSpPr/>
          <p:nvPr userDrawn="1"/>
        </p:nvSpPr>
        <p:spPr>
          <a:xfrm>
            <a:off x="8915400" y="6675120"/>
            <a:ext cx="228600" cy="182880"/>
          </a:xfrm>
          <a:prstGeom prst="rect">
            <a:avLst/>
          </a:prstGeom>
          <a:solidFill>
            <a:schemeClr val="accent5">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1" name="Rectangle 20"/>
          <p:cNvSpPr/>
          <p:nvPr userDrawn="1"/>
        </p:nvSpPr>
        <p:spPr>
          <a:xfrm>
            <a:off x="311150" y="636588"/>
            <a:ext cx="4114800" cy="4114800"/>
          </a:xfrm>
          <a:prstGeom prst="rect">
            <a:avLst/>
          </a:prstGeom>
          <a:solidFill>
            <a:schemeClr val="tx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bg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15384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6">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5" name="Rectangle 24"/>
          <p:cNvSpPr/>
          <p:nvPr userDrawn="1"/>
        </p:nvSpPr>
        <p:spPr>
          <a:xfrm>
            <a:off x="0" y="6675120"/>
            <a:ext cx="8915400" cy="182880"/>
          </a:xfrm>
          <a:prstGeom prst="rect">
            <a:avLst/>
          </a:prstGeom>
          <a:solidFill>
            <a:schemeClr val="accent6"/>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6" name="Rectangle 25"/>
          <p:cNvSpPr/>
          <p:nvPr userDrawn="1"/>
        </p:nvSpPr>
        <p:spPr>
          <a:xfrm>
            <a:off x="8915400" y="6675120"/>
            <a:ext cx="228600" cy="182880"/>
          </a:xfrm>
          <a:prstGeom prst="rect">
            <a:avLst/>
          </a:prstGeom>
          <a:solidFill>
            <a:schemeClr val="accent6">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1" name="Rectangle 20"/>
          <p:cNvSpPr/>
          <p:nvPr userDrawn="1"/>
        </p:nvSpPr>
        <p:spPr>
          <a:xfrm>
            <a:off x="311150" y="636588"/>
            <a:ext cx="4114800" cy="4114800"/>
          </a:xfrm>
          <a:prstGeom prst="rect">
            <a:avLst/>
          </a:prstGeom>
          <a:solidFill>
            <a:schemeClr val="tx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bg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6207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hoto divider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9563" y="636588"/>
            <a:ext cx="8524875" cy="2792412"/>
          </a:xfrm>
          <a:prstGeom prst="rect">
            <a:avLst/>
          </a:prstGeom>
          <a:noFill/>
          <a:ln>
            <a:noFill/>
          </a:ln>
        </p:spPr>
      </p:pic>
      <p:sp>
        <p:nvSpPr>
          <p:cNvPr id="23" name="Rectangle 22"/>
          <p:cNvSpPr/>
          <p:nvPr userDrawn="1"/>
        </p:nvSpPr>
        <p:spPr>
          <a:xfrm>
            <a:off x="311150" y="3429000"/>
            <a:ext cx="8521700" cy="2794000"/>
          </a:xfrm>
          <a:prstGeom prst="rect">
            <a:avLst/>
          </a:prstGeom>
          <a:solidFill>
            <a:schemeClr val="accent1">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2"/>
                </a:solidFill>
              </a:defRPr>
            </a:lvl1pPr>
          </a:lstStyle>
          <a:p>
            <a:r>
              <a:rPr lang="en-US"/>
              <a:t>Click to edit Master title style</a:t>
            </a:r>
            <a:endParaRPr lang="en-US" dirty="0"/>
          </a:p>
        </p:txBody>
      </p:sp>
      <p:sp>
        <p:nvSpPr>
          <p:cNvPr id="24" name="Rectangle 23"/>
          <p:cNvSpPr/>
          <p:nvPr userDrawn="1"/>
        </p:nvSpPr>
        <p:spPr>
          <a:xfrm>
            <a:off x="311150" y="3429000"/>
            <a:ext cx="8520113" cy="18288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260507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hoto divider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9563" y="636589"/>
            <a:ext cx="8524875" cy="2792411"/>
          </a:xfrm>
          <a:prstGeom prst="rect">
            <a:avLst/>
          </a:prstGeom>
        </p:spPr>
      </p:pic>
      <p:sp>
        <p:nvSpPr>
          <p:cNvPr id="23" name="Rectangle 22"/>
          <p:cNvSpPr/>
          <p:nvPr userDrawn="1"/>
        </p:nvSpPr>
        <p:spPr>
          <a:xfrm>
            <a:off x="311150" y="3429000"/>
            <a:ext cx="8521700" cy="2794000"/>
          </a:xfrm>
          <a:prstGeom prst="rect">
            <a:avLst/>
          </a:prstGeom>
          <a:solidFill>
            <a:schemeClr val="accent2">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2"/>
                </a:solidFill>
              </a:defRPr>
            </a:lvl1pPr>
          </a:lstStyle>
          <a:p>
            <a:r>
              <a:rPr lang="en-US"/>
              <a:t>Click to edit Master title style</a:t>
            </a:r>
            <a:endParaRPr lang="en-US" dirty="0"/>
          </a:p>
        </p:txBody>
      </p:sp>
      <p:sp>
        <p:nvSpPr>
          <p:cNvPr id="24" name="Rectangle 23"/>
          <p:cNvSpPr/>
          <p:nvPr userDrawn="1"/>
        </p:nvSpPr>
        <p:spPr>
          <a:xfrm>
            <a:off x="311150" y="3429000"/>
            <a:ext cx="8520113" cy="18288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403978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hoto divider 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9562" y="636589"/>
            <a:ext cx="8524875" cy="2792411"/>
          </a:xfrm>
          <a:prstGeom prst="rect">
            <a:avLst/>
          </a:prstGeom>
        </p:spPr>
      </p:pic>
      <p:sp>
        <p:nvSpPr>
          <p:cNvPr id="23" name="Rectangle 22"/>
          <p:cNvSpPr/>
          <p:nvPr userDrawn="1"/>
        </p:nvSpPr>
        <p:spPr>
          <a:xfrm>
            <a:off x="311150" y="3429000"/>
            <a:ext cx="8521700" cy="2794000"/>
          </a:xfrm>
          <a:prstGeom prst="rect">
            <a:avLst/>
          </a:prstGeom>
          <a:solidFill>
            <a:schemeClr val="accent3">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2"/>
                </a:solidFill>
              </a:defRPr>
            </a:lvl1pPr>
          </a:lstStyle>
          <a:p>
            <a:r>
              <a:rPr lang="en-US"/>
              <a:t>Click to edit Master title style</a:t>
            </a:r>
            <a:endParaRPr lang="en-US" dirty="0"/>
          </a:p>
        </p:txBody>
      </p:sp>
      <p:sp>
        <p:nvSpPr>
          <p:cNvPr id="24" name="Rectangle 23"/>
          <p:cNvSpPr/>
          <p:nvPr userDrawn="1"/>
        </p:nvSpPr>
        <p:spPr>
          <a:xfrm>
            <a:off x="311150" y="3429000"/>
            <a:ext cx="8520113" cy="18288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158686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2615" y="284407"/>
            <a:ext cx="8518770" cy="770670"/>
          </a:xfrm>
          <a:prstGeom prst="rect">
            <a:avLst/>
          </a:prstGeom>
        </p:spPr>
        <p:txBody>
          <a:bodyPr vert="horz" lIns="0" tIns="0" rIns="0" bIns="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311151" y="1544638"/>
            <a:ext cx="8520234" cy="46783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0406556"/>
      </p:ext>
    </p:extLst>
  </p:cSld>
  <p:clrMap bg1="lt1" tx1="dk1" bg2="lt2" tx2="dk2" accent1="accent1" accent2="accent2" accent3="accent3" accent4="accent4" accent5="accent5" accent6="accent6" hlink="hlink" folHlink="folHlink"/>
  <p:sldLayoutIdLst>
    <p:sldLayoutId id="2147483791" r:id="rId1"/>
    <p:sldLayoutId id="2147483888" r:id="rId2"/>
    <p:sldLayoutId id="2147483889" r:id="rId3"/>
    <p:sldLayoutId id="2147483890" r:id="rId4"/>
    <p:sldLayoutId id="2147483891" r:id="rId5"/>
    <p:sldLayoutId id="2147483892" r:id="rId6"/>
    <p:sldLayoutId id="2147483880" r:id="rId7"/>
    <p:sldLayoutId id="2147483881" r:id="rId8"/>
    <p:sldLayoutId id="2147483882" r:id="rId9"/>
    <p:sldLayoutId id="2147483883" r:id="rId10"/>
    <p:sldLayoutId id="2147483884" r:id="rId11"/>
    <p:sldLayoutId id="2147483885" r:id="rId12"/>
    <p:sldLayoutId id="2147483874" r:id="rId13"/>
    <p:sldLayoutId id="2147483875" r:id="rId14"/>
    <p:sldLayoutId id="2147483876" r:id="rId15"/>
    <p:sldLayoutId id="2147483877" r:id="rId16"/>
    <p:sldLayoutId id="2147483878" r:id="rId17"/>
    <p:sldLayoutId id="2147483879" r:id="rId18"/>
    <p:sldLayoutId id="2147483650" r:id="rId19"/>
    <p:sldLayoutId id="2147483886" r:id="rId20"/>
    <p:sldLayoutId id="2147483706" r:id="rId21"/>
    <p:sldLayoutId id="2147483707" r:id="rId22"/>
    <p:sldLayoutId id="2147483654" r:id="rId23"/>
    <p:sldLayoutId id="2147483655" r:id="rId24"/>
    <p:sldLayoutId id="2147483708" r:id="rId25"/>
    <p:sldLayoutId id="2147483893" r:id="rId26"/>
    <p:sldLayoutId id="2147483894" r:id="rId27"/>
    <p:sldLayoutId id="2147483895" r:id="rId28"/>
    <p:sldLayoutId id="2147483896" r:id="rId29"/>
    <p:sldLayoutId id="2147483897" r:id="rId30"/>
    <p:sldLayoutId id="2147483898" r:id="rId31"/>
    <p:sldLayoutId id="2147483899" r:id="rId32"/>
    <p:sldLayoutId id="2147483900" r:id="rId33"/>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defTabSz="457200" rtl="0" eaLnBrk="1" latinLnBrk="0" hangingPunct="1">
        <a:lnSpc>
          <a:spcPct val="90000"/>
        </a:lnSpc>
        <a:spcBef>
          <a:spcPct val="0"/>
        </a:spcBef>
        <a:buNone/>
        <a:defRPr sz="2800" b="0" kern="1200">
          <a:solidFill>
            <a:schemeClr val="tx1"/>
          </a:solidFill>
          <a:latin typeface="+mj-lt"/>
          <a:ea typeface="+mj-ea"/>
          <a:cs typeface="+mj-cs"/>
        </a:defRPr>
      </a:lvl1pPr>
    </p:titleStyle>
    <p:body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23.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62.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23.xml"/><Relationship Id="rId6" Type="http://schemas.openxmlformats.org/officeDocument/2006/relationships/image" Target="../media/image60.png"/><Relationship Id="rId5" Type="http://schemas.openxmlformats.org/officeDocument/2006/relationships/image" Target="../media/image64.png"/><Relationship Id="rId4" Type="http://schemas.openxmlformats.org/officeDocument/2006/relationships/image" Target="../media/image63.gif"/></Relationships>
</file>

<file path=ppt/slides/_rels/slide6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68.png"/><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5.xml"/><Relationship Id="rId1" Type="http://schemas.openxmlformats.org/officeDocument/2006/relationships/slideLayout" Target="../slideLayouts/slideLayout23.xml"/><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9.xml"/><Relationship Id="rId1" Type="http://schemas.openxmlformats.org/officeDocument/2006/relationships/slideLayout" Target="../slideLayouts/slideLayout23.xml"/><Relationship Id="rId4" Type="http://schemas.openxmlformats.org/officeDocument/2006/relationships/image" Target="../media/image76.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23.xml"/><Relationship Id="rId4" Type="http://schemas.openxmlformats.org/officeDocument/2006/relationships/image" Target="../media/image78.png"/></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2.xml"/><Relationship Id="rId1" Type="http://schemas.openxmlformats.org/officeDocument/2006/relationships/slideLayout" Target="../slideLayouts/slideLayout23.xml"/><Relationship Id="rId4" Type="http://schemas.openxmlformats.org/officeDocument/2006/relationships/image" Target="../media/image79.png"/></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3.xml"/><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4.xml"/><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5.xml"/><Relationship Id="rId1" Type="http://schemas.openxmlformats.org/officeDocument/2006/relationships/slideLayout" Target="../slideLayouts/slideLayout23.xml"/><Relationship Id="rId4" Type="http://schemas.openxmlformats.org/officeDocument/2006/relationships/image" Target="../media/image82.png"/></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6.xml"/><Relationship Id="rId1" Type="http://schemas.openxmlformats.org/officeDocument/2006/relationships/slideLayout" Target="../slideLayouts/slideLayout23.xml"/><Relationship Id="rId4" Type="http://schemas.openxmlformats.org/officeDocument/2006/relationships/image" Target="../media/image84.png"/></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23.xml"/><Relationship Id="rId4" Type="http://schemas.openxmlformats.org/officeDocument/2006/relationships/image" Target="../media/image86.png"/></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8.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2.xml"/><Relationship Id="rId1" Type="http://schemas.openxmlformats.org/officeDocument/2006/relationships/slideLayout" Target="../slideLayouts/slideLayout2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1.png"/></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3.xml"/><Relationship Id="rId1" Type="http://schemas.openxmlformats.org/officeDocument/2006/relationships/slideLayout" Target="../slideLayouts/slideLayout23.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21.png"/></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4.xml"/><Relationship Id="rId1" Type="http://schemas.openxmlformats.org/officeDocument/2006/relationships/slideLayout" Target="../slideLayouts/slideLayout23.xml"/><Relationship Id="rId5" Type="http://schemas.openxmlformats.org/officeDocument/2006/relationships/image" Target="../media/image93.png"/><Relationship Id="rId4" Type="http://schemas.openxmlformats.org/officeDocument/2006/relationships/image" Target="../media/image92.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6.xml"/><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7.xml"/><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1.xml"/><Relationship Id="rId1" Type="http://schemas.openxmlformats.org/officeDocument/2006/relationships/slideLayout" Target="../slideLayouts/slideLayout23.xml"/><Relationship Id="rId4" Type="http://schemas.openxmlformats.org/officeDocument/2006/relationships/image" Target="../media/image98.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3.xml"/><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4.xml"/><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The Road Ahead</a:t>
            </a:r>
            <a:br>
              <a:rPr lang="en-US" dirty="0"/>
            </a:br>
            <a:r>
              <a:rPr lang="en-US" sz="2000" dirty="0"/>
              <a:t>Blackboard Learning Solutions</a:t>
            </a:r>
            <a:endParaRPr lang="en-US" dirty="0"/>
          </a:p>
        </p:txBody>
      </p:sp>
      <p:sp>
        <p:nvSpPr>
          <p:cNvPr id="3" name="Subtitle 2"/>
          <p:cNvSpPr>
            <a:spLocks noGrp="1"/>
          </p:cNvSpPr>
          <p:nvPr>
            <p:ph type="subTitle" idx="1"/>
          </p:nvPr>
        </p:nvSpPr>
        <p:spPr/>
        <p:txBody>
          <a:bodyPr/>
          <a:lstStyle/>
          <a:p>
            <a:pPr>
              <a:lnSpc>
                <a:spcPct val="100000"/>
              </a:lnSpc>
              <a:spcAft>
                <a:spcPts val="400"/>
              </a:spcAft>
            </a:pPr>
            <a:r>
              <a:rPr lang="en-US" sz="1200" dirty="0" smtClean="0"/>
              <a:t>Wade Fields</a:t>
            </a:r>
          </a:p>
          <a:p>
            <a:pPr>
              <a:lnSpc>
                <a:spcPct val="100000"/>
              </a:lnSpc>
              <a:spcAft>
                <a:spcPts val="400"/>
              </a:spcAft>
            </a:pPr>
            <a:r>
              <a:rPr lang="en-US" sz="1200" i="1" dirty="0" smtClean="0"/>
              <a:t>Customer Success Advocate</a:t>
            </a:r>
            <a:endParaRPr lang="en-US" sz="1000" i="1" dirty="0"/>
          </a:p>
          <a:p>
            <a:pPr>
              <a:lnSpc>
                <a:spcPct val="100000"/>
              </a:lnSpc>
              <a:spcAft>
                <a:spcPts val="400"/>
              </a:spcAft>
            </a:pPr>
            <a:endParaRPr lang="en-US" sz="1200" dirty="0"/>
          </a:p>
          <a:p>
            <a:pPr>
              <a:lnSpc>
                <a:spcPct val="100000"/>
              </a:lnSpc>
              <a:spcAft>
                <a:spcPts val="400"/>
              </a:spcAft>
            </a:pPr>
            <a:endParaRPr lang="en-US" sz="1200" dirty="0"/>
          </a:p>
          <a:p>
            <a:pPr>
              <a:lnSpc>
                <a:spcPct val="100000"/>
              </a:lnSpc>
              <a:spcAft>
                <a:spcPts val="400"/>
              </a:spcAft>
            </a:pPr>
            <a:endParaRPr lang="en-US" sz="1200" dirty="0"/>
          </a:p>
        </p:txBody>
      </p:sp>
    </p:spTree>
    <p:extLst>
      <p:ext uri="{BB962C8B-B14F-4D97-AF65-F5344CB8AC3E}">
        <p14:creationId xmlns:p14="http://schemas.microsoft.com/office/powerpoint/2010/main" val="55898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Continued commitment to 9.1</a:t>
            </a:r>
          </a:p>
        </p:txBody>
      </p:sp>
      <p:sp>
        <p:nvSpPr>
          <p:cNvPr id="38" name="TextBox 37"/>
          <p:cNvSpPr txBox="1"/>
          <p:nvPr/>
        </p:nvSpPr>
        <p:spPr>
          <a:xfrm>
            <a:off x="1914363" y="1761784"/>
            <a:ext cx="973014"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rgbClr val="FFFFFF"/>
                </a:solidFill>
                <a:effectLst/>
                <a:uLnTx/>
                <a:uFillTx/>
              </a:rPr>
              <a:t>Q3 ‘15</a:t>
            </a:r>
          </a:p>
        </p:txBody>
      </p:sp>
      <p:sp>
        <p:nvSpPr>
          <p:cNvPr id="39" name="TextBox 38"/>
          <p:cNvSpPr txBox="1"/>
          <p:nvPr/>
        </p:nvSpPr>
        <p:spPr>
          <a:xfrm>
            <a:off x="3088665" y="1761784"/>
            <a:ext cx="1005873"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rgbClr val="FFFFFF"/>
                </a:solidFill>
                <a:effectLst/>
                <a:uLnTx/>
                <a:uFillTx/>
              </a:rPr>
              <a:t>Q4 ‘15</a:t>
            </a:r>
          </a:p>
        </p:txBody>
      </p:sp>
      <p:sp>
        <p:nvSpPr>
          <p:cNvPr id="40" name="TextBox 39"/>
          <p:cNvSpPr txBox="1"/>
          <p:nvPr/>
        </p:nvSpPr>
        <p:spPr>
          <a:xfrm>
            <a:off x="4137294" y="1761784"/>
            <a:ext cx="1138569"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rgbClr val="FFFFFF"/>
                </a:solidFill>
                <a:effectLst/>
                <a:uLnTx/>
                <a:uFillTx/>
              </a:rPr>
              <a:t>Q1 ‘16</a:t>
            </a:r>
          </a:p>
        </p:txBody>
      </p:sp>
      <p:sp>
        <p:nvSpPr>
          <p:cNvPr id="41" name="TextBox 40"/>
          <p:cNvSpPr txBox="1"/>
          <p:nvPr/>
        </p:nvSpPr>
        <p:spPr>
          <a:xfrm>
            <a:off x="5295073" y="1761784"/>
            <a:ext cx="1176938"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rgbClr val="FFFFFF"/>
                </a:solidFill>
                <a:effectLst/>
                <a:uLnTx/>
                <a:uFillTx/>
              </a:rPr>
              <a:t>Q2 ‘16</a:t>
            </a:r>
          </a:p>
        </p:txBody>
      </p:sp>
      <p:sp>
        <p:nvSpPr>
          <p:cNvPr id="42" name="TextBox 41"/>
          <p:cNvSpPr txBox="1"/>
          <p:nvPr/>
        </p:nvSpPr>
        <p:spPr>
          <a:xfrm>
            <a:off x="6429598" y="1761784"/>
            <a:ext cx="1187358"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rgbClr val="FFFFFF"/>
                </a:solidFill>
                <a:effectLst/>
                <a:uLnTx/>
                <a:uFillTx/>
              </a:rPr>
              <a:t>Q3 ‘16</a:t>
            </a:r>
          </a:p>
        </p:txBody>
      </p:sp>
      <p:sp>
        <p:nvSpPr>
          <p:cNvPr id="43" name="TextBox 42"/>
          <p:cNvSpPr txBox="1"/>
          <p:nvPr/>
        </p:nvSpPr>
        <p:spPr>
          <a:xfrm>
            <a:off x="303001" y="2213598"/>
            <a:ext cx="1611362" cy="369332"/>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ysClr val="window" lastClr="FFFFFF"/>
                </a:solidFill>
                <a:effectLst/>
                <a:uLnTx/>
                <a:uFillTx/>
              </a:rPr>
              <a:t>9.1 Oct 2014</a:t>
            </a:r>
          </a:p>
        </p:txBody>
      </p:sp>
      <p:sp>
        <p:nvSpPr>
          <p:cNvPr id="45" name="TextBox 44"/>
          <p:cNvSpPr txBox="1"/>
          <p:nvPr/>
        </p:nvSpPr>
        <p:spPr>
          <a:xfrm>
            <a:off x="303001" y="3127357"/>
            <a:ext cx="1735671" cy="369332"/>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ysClr val="window" lastClr="FFFFFF"/>
                </a:solidFill>
                <a:effectLst/>
                <a:uLnTx/>
                <a:uFillTx/>
              </a:rPr>
              <a:t>9.1 Q4 2015</a:t>
            </a:r>
          </a:p>
        </p:txBody>
      </p:sp>
      <p:sp>
        <p:nvSpPr>
          <p:cNvPr id="46" name="TextBox 45"/>
          <p:cNvSpPr txBox="1"/>
          <p:nvPr/>
        </p:nvSpPr>
        <p:spPr>
          <a:xfrm>
            <a:off x="303001" y="4096302"/>
            <a:ext cx="1735671" cy="369332"/>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ysClr val="window" lastClr="FFFFFF"/>
                </a:solidFill>
                <a:effectLst/>
                <a:uLnTx/>
                <a:uFillTx/>
              </a:rPr>
              <a:t>9.1 Q2 2016</a:t>
            </a:r>
          </a:p>
        </p:txBody>
      </p:sp>
      <p:sp>
        <p:nvSpPr>
          <p:cNvPr id="47" name="TextBox 46"/>
          <p:cNvSpPr txBox="1"/>
          <p:nvPr/>
        </p:nvSpPr>
        <p:spPr>
          <a:xfrm>
            <a:off x="7501374" y="1761784"/>
            <a:ext cx="1187358"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rgbClr val="FFFFFF"/>
                </a:solidFill>
                <a:effectLst/>
                <a:uLnTx/>
                <a:uFillTx/>
              </a:rPr>
              <a:t>Q4 ‘16</a:t>
            </a:r>
          </a:p>
        </p:txBody>
      </p:sp>
      <p:sp>
        <p:nvSpPr>
          <p:cNvPr id="49" name="Rectangle 48"/>
          <p:cNvSpPr/>
          <p:nvPr/>
        </p:nvSpPr>
        <p:spPr>
          <a:xfrm>
            <a:off x="2151527" y="2246916"/>
            <a:ext cx="4493294" cy="302696"/>
          </a:xfrm>
          <a:prstGeom prst="rect">
            <a:avLst/>
          </a:prstGeom>
          <a:solidFill>
            <a:schemeClr val="tx1">
              <a:alpha val="20000"/>
            </a:schemeClr>
          </a:solidFill>
          <a:ln w="9525" cap="flat" cmpd="sng" algn="ctr">
            <a:noFill/>
            <a:prstDash val="solid"/>
          </a:ln>
          <a:effectLst/>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dirty="0">
              <a:ln>
                <a:noFill/>
              </a:ln>
              <a:solidFill>
                <a:sysClr val="windowText" lastClr="000000"/>
              </a:solidFill>
              <a:effectLst/>
              <a:uLnTx/>
              <a:uFillTx/>
              <a:ea typeface="+mn-ea"/>
              <a:cs typeface="+mn-cs"/>
            </a:endParaRPr>
          </a:p>
        </p:txBody>
      </p:sp>
      <p:sp>
        <p:nvSpPr>
          <p:cNvPr id="50" name="Right Arrow 49"/>
          <p:cNvSpPr/>
          <p:nvPr/>
        </p:nvSpPr>
        <p:spPr>
          <a:xfrm>
            <a:off x="6236593" y="3991911"/>
            <a:ext cx="2193047" cy="578114"/>
          </a:xfrm>
          <a:prstGeom prst="rightArrow">
            <a:avLst/>
          </a:prstGeom>
          <a:solidFill>
            <a:schemeClr val="accent2">
              <a:alpha val="20000"/>
            </a:schemeClr>
          </a:solidFill>
          <a:ln w="9525" cap="flat" cmpd="sng" algn="ctr">
            <a:noFill/>
            <a:prstDash val="solid"/>
          </a:ln>
          <a:effectLst/>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dirty="0">
              <a:ln>
                <a:noFill/>
              </a:ln>
              <a:solidFill>
                <a:sysClr val="windowText" lastClr="000000"/>
              </a:solidFill>
              <a:effectLst/>
              <a:uLnTx/>
              <a:uFillTx/>
              <a:ea typeface="+mn-ea"/>
              <a:cs typeface="+mn-cs"/>
            </a:endParaRPr>
          </a:p>
        </p:txBody>
      </p:sp>
      <p:sp>
        <p:nvSpPr>
          <p:cNvPr id="52" name="Rectangle 51"/>
          <p:cNvSpPr/>
          <p:nvPr/>
        </p:nvSpPr>
        <p:spPr>
          <a:xfrm>
            <a:off x="1991900" y="2246916"/>
            <a:ext cx="112987" cy="302696"/>
          </a:xfrm>
          <a:prstGeom prst="rect">
            <a:avLst/>
          </a:prstGeom>
          <a:solidFill>
            <a:schemeClr val="tx1">
              <a:alpha val="20000"/>
            </a:schemeClr>
          </a:solidFill>
          <a:ln w="9525" cap="flat" cmpd="sng" algn="ctr">
            <a:noFill/>
            <a:prstDash val="solid"/>
          </a:ln>
          <a:effectLst/>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dirty="0">
              <a:ln>
                <a:noFill/>
              </a:ln>
              <a:solidFill>
                <a:sysClr val="window" lastClr="FFFFFF"/>
              </a:solidFill>
              <a:effectLst/>
              <a:uLnTx/>
              <a:uFillTx/>
              <a:ea typeface="+mn-ea"/>
              <a:cs typeface="+mn-cs"/>
            </a:endParaRPr>
          </a:p>
        </p:txBody>
      </p:sp>
      <p:sp>
        <p:nvSpPr>
          <p:cNvPr id="54" name="Right Arrow 53"/>
          <p:cNvSpPr/>
          <p:nvPr/>
        </p:nvSpPr>
        <p:spPr>
          <a:xfrm>
            <a:off x="3746229" y="3022966"/>
            <a:ext cx="4683411" cy="578114"/>
          </a:xfrm>
          <a:prstGeom prst="rightArrow">
            <a:avLst/>
          </a:prstGeom>
          <a:solidFill>
            <a:schemeClr val="accent1">
              <a:alpha val="20000"/>
            </a:schemeClr>
          </a:solidFill>
          <a:ln w="9525" cap="flat" cmpd="sng" algn="ctr">
            <a:noFill/>
            <a:prstDash val="solid"/>
          </a:ln>
          <a:effectLst/>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dirty="0">
              <a:ln>
                <a:noFill/>
              </a:ln>
              <a:solidFill>
                <a:sysClr val="windowText" lastClr="000000"/>
              </a:solidFill>
              <a:effectLst/>
              <a:uLnTx/>
              <a:uFillTx/>
              <a:ea typeface="+mn-ea"/>
              <a:cs typeface="+mn-cs"/>
            </a:endParaRPr>
          </a:p>
        </p:txBody>
      </p:sp>
      <p:sp>
        <p:nvSpPr>
          <p:cNvPr id="58" name="Rectangle 57"/>
          <p:cNvSpPr/>
          <p:nvPr/>
        </p:nvSpPr>
        <p:spPr>
          <a:xfrm>
            <a:off x="3461177" y="3944526"/>
            <a:ext cx="2048108" cy="672884"/>
          </a:xfrm>
          <a:prstGeom prst="rect">
            <a:avLst/>
          </a:prstGeom>
          <a:noFill/>
          <a:ln w="9525" cap="flat" cmpd="sng" algn="ctr">
            <a:noFill/>
            <a:prstDash val="solid"/>
          </a:ln>
          <a:effectLst/>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1" u="none" strike="noStrike" kern="0" cap="none" spc="0" normalizeH="0" baseline="0" noProof="0" dirty="0">
                <a:ln>
                  <a:noFill/>
                </a:ln>
                <a:effectLst/>
                <a:uLnTx/>
                <a:uFillTx/>
                <a:ea typeface="+mn-ea"/>
                <a:cs typeface="+mn-cs"/>
              </a:rPr>
              <a:t>Major release every 6 months</a:t>
            </a:r>
          </a:p>
        </p:txBody>
      </p:sp>
      <p:sp>
        <p:nvSpPr>
          <p:cNvPr id="59" name="Rectangle 58"/>
          <p:cNvSpPr/>
          <p:nvPr/>
        </p:nvSpPr>
        <p:spPr>
          <a:xfrm>
            <a:off x="2848707" y="2304201"/>
            <a:ext cx="550482" cy="188126"/>
          </a:xfrm>
          <a:prstGeom prst="rect">
            <a:avLst/>
          </a:prstGeom>
          <a:solidFill>
            <a:schemeClr val="bg1"/>
          </a:solidFill>
          <a:ln w="9525" cap="flat" cmpd="sng" algn="ctr">
            <a:noFill/>
            <a:prstDash val="solid"/>
          </a:ln>
          <a:effectLst/>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a:noFill/>
                </a:ln>
                <a:effectLst/>
                <a:uLnTx/>
                <a:uFillTx/>
                <a:ea typeface="+mn-ea"/>
                <a:cs typeface="+mn-cs"/>
              </a:rPr>
              <a:t>CU</a:t>
            </a:r>
          </a:p>
        </p:txBody>
      </p:sp>
      <p:sp>
        <p:nvSpPr>
          <p:cNvPr id="60" name="Rectangle 59"/>
          <p:cNvSpPr/>
          <p:nvPr/>
        </p:nvSpPr>
        <p:spPr>
          <a:xfrm>
            <a:off x="3884441" y="2304201"/>
            <a:ext cx="550482" cy="188126"/>
          </a:xfrm>
          <a:prstGeom prst="rect">
            <a:avLst/>
          </a:prstGeom>
          <a:solidFill>
            <a:schemeClr val="bg1"/>
          </a:solidFill>
          <a:ln w="9525" cap="flat" cmpd="sng" algn="ctr">
            <a:noFill/>
            <a:prstDash val="solid"/>
          </a:ln>
          <a:effectLst/>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a:noFill/>
                </a:ln>
                <a:effectLst/>
                <a:uLnTx/>
                <a:uFillTx/>
                <a:ea typeface="+mn-ea"/>
                <a:cs typeface="+mn-cs"/>
              </a:rPr>
              <a:t>CU</a:t>
            </a:r>
          </a:p>
        </p:txBody>
      </p:sp>
      <p:sp>
        <p:nvSpPr>
          <p:cNvPr id="61" name="Rectangle 60"/>
          <p:cNvSpPr/>
          <p:nvPr/>
        </p:nvSpPr>
        <p:spPr>
          <a:xfrm>
            <a:off x="4876200" y="2304201"/>
            <a:ext cx="550482" cy="188126"/>
          </a:xfrm>
          <a:prstGeom prst="rect">
            <a:avLst/>
          </a:prstGeom>
          <a:solidFill>
            <a:schemeClr val="bg1"/>
          </a:solidFill>
          <a:ln w="9525" cap="flat" cmpd="sng" algn="ctr">
            <a:noFill/>
            <a:prstDash val="solid"/>
          </a:ln>
          <a:effectLst/>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a:noFill/>
                </a:ln>
                <a:effectLst/>
                <a:uLnTx/>
                <a:uFillTx/>
                <a:ea typeface="+mn-ea"/>
                <a:cs typeface="+mn-cs"/>
              </a:rPr>
              <a:t>CU</a:t>
            </a:r>
          </a:p>
        </p:txBody>
      </p:sp>
      <p:sp>
        <p:nvSpPr>
          <p:cNvPr id="62" name="Rectangle 61"/>
          <p:cNvSpPr/>
          <p:nvPr/>
        </p:nvSpPr>
        <p:spPr>
          <a:xfrm>
            <a:off x="5944843" y="2304201"/>
            <a:ext cx="550482" cy="188126"/>
          </a:xfrm>
          <a:prstGeom prst="rect">
            <a:avLst/>
          </a:prstGeom>
          <a:solidFill>
            <a:schemeClr val="bg1"/>
          </a:solidFill>
          <a:ln w="9525" cap="flat" cmpd="sng" algn="ctr">
            <a:noFill/>
            <a:prstDash val="solid"/>
          </a:ln>
          <a:effectLst/>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a:noFill/>
                </a:ln>
                <a:effectLst/>
                <a:uLnTx/>
                <a:uFillTx/>
                <a:ea typeface="+mn-ea"/>
                <a:cs typeface="+mn-cs"/>
              </a:rPr>
              <a:t>CU</a:t>
            </a:r>
          </a:p>
        </p:txBody>
      </p:sp>
      <p:sp>
        <p:nvSpPr>
          <p:cNvPr id="63" name="Rectangle 62"/>
          <p:cNvSpPr/>
          <p:nvPr/>
        </p:nvSpPr>
        <p:spPr>
          <a:xfrm>
            <a:off x="4426475" y="3217960"/>
            <a:ext cx="550482" cy="188126"/>
          </a:xfrm>
          <a:prstGeom prst="rect">
            <a:avLst/>
          </a:prstGeom>
          <a:solidFill>
            <a:schemeClr val="bg1"/>
          </a:solidFill>
          <a:ln w="9525" cap="flat" cmpd="sng" algn="ctr">
            <a:noFill/>
            <a:prstDash val="solid"/>
          </a:ln>
          <a:effectLst/>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a:noFill/>
                </a:ln>
                <a:effectLst/>
                <a:uLnTx/>
                <a:uFillTx/>
                <a:ea typeface="+mn-ea"/>
                <a:cs typeface="+mn-cs"/>
              </a:rPr>
              <a:t>CU</a:t>
            </a:r>
          </a:p>
        </p:txBody>
      </p:sp>
      <p:sp>
        <p:nvSpPr>
          <p:cNvPr id="64" name="Rectangle 63"/>
          <p:cNvSpPr/>
          <p:nvPr/>
        </p:nvSpPr>
        <p:spPr>
          <a:xfrm>
            <a:off x="5462209" y="3217960"/>
            <a:ext cx="550482" cy="188126"/>
          </a:xfrm>
          <a:prstGeom prst="rect">
            <a:avLst/>
          </a:prstGeom>
          <a:solidFill>
            <a:schemeClr val="bg1"/>
          </a:solidFill>
          <a:ln w="9525" cap="flat" cmpd="sng" algn="ctr">
            <a:noFill/>
            <a:prstDash val="solid"/>
          </a:ln>
          <a:effectLst/>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a:noFill/>
                </a:ln>
                <a:effectLst/>
                <a:uLnTx/>
                <a:uFillTx/>
                <a:ea typeface="+mn-ea"/>
                <a:cs typeface="+mn-cs"/>
              </a:rPr>
              <a:t>CU</a:t>
            </a:r>
          </a:p>
        </p:txBody>
      </p:sp>
      <p:sp>
        <p:nvSpPr>
          <p:cNvPr id="65" name="Rectangle 64"/>
          <p:cNvSpPr/>
          <p:nvPr/>
        </p:nvSpPr>
        <p:spPr>
          <a:xfrm>
            <a:off x="6558226" y="3217960"/>
            <a:ext cx="550482" cy="188126"/>
          </a:xfrm>
          <a:prstGeom prst="rect">
            <a:avLst/>
          </a:prstGeom>
          <a:solidFill>
            <a:schemeClr val="bg1"/>
          </a:solidFill>
          <a:ln w="9525" cap="flat" cmpd="sng" algn="ctr">
            <a:noFill/>
            <a:prstDash val="solid"/>
          </a:ln>
          <a:effectLst/>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a:noFill/>
                </a:ln>
                <a:effectLst/>
                <a:uLnTx/>
                <a:uFillTx/>
                <a:ea typeface="+mn-ea"/>
                <a:cs typeface="+mn-cs"/>
              </a:rPr>
              <a:t>CU</a:t>
            </a:r>
          </a:p>
        </p:txBody>
      </p:sp>
      <p:sp>
        <p:nvSpPr>
          <p:cNvPr id="66" name="Rectangle 65"/>
          <p:cNvSpPr/>
          <p:nvPr/>
        </p:nvSpPr>
        <p:spPr>
          <a:xfrm>
            <a:off x="7099096" y="4186905"/>
            <a:ext cx="550482" cy="188126"/>
          </a:xfrm>
          <a:prstGeom prst="rect">
            <a:avLst/>
          </a:prstGeom>
          <a:solidFill>
            <a:schemeClr val="bg1"/>
          </a:solidFill>
          <a:ln w="9525" cap="flat" cmpd="sng" algn="ctr">
            <a:noFill/>
            <a:prstDash val="solid"/>
          </a:ln>
          <a:effectLst/>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a:noFill/>
                </a:ln>
                <a:effectLst/>
                <a:uLnTx/>
                <a:uFillTx/>
                <a:ea typeface="+mn-ea"/>
                <a:cs typeface="+mn-cs"/>
              </a:rPr>
              <a:t>CU</a:t>
            </a:r>
          </a:p>
        </p:txBody>
      </p:sp>
      <p:sp>
        <p:nvSpPr>
          <p:cNvPr id="69" name="Rectangle 68"/>
          <p:cNvSpPr/>
          <p:nvPr/>
        </p:nvSpPr>
        <p:spPr>
          <a:xfrm>
            <a:off x="5295073" y="4945324"/>
            <a:ext cx="2416971" cy="672884"/>
          </a:xfrm>
          <a:prstGeom prst="rect">
            <a:avLst/>
          </a:prstGeom>
          <a:noFill/>
          <a:ln w="9525" cap="flat" cmpd="sng" algn="ctr">
            <a:noFill/>
            <a:prstDash val="solid"/>
          </a:ln>
          <a:effectLst/>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1" u="none" strike="noStrike" kern="0" cap="none" spc="0" normalizeH="0" baseline="0" noProof="0" dirty="0">
                <a:ln>
                  <a:noFill/>
                </a:ln>
                <a:effectLst/>
                <a:uLnTx/>
                <a:uFillTx/>
                <a:ea typeface="+mn-ea"/>
                <a:cs typeface="+mn-cs"/>
              </a:rPr>
              <a:t>More Cumulative Updates (1 per mo.) </a:t>
            </a:r>
          </a:p>
        </p:txBody>
      </p:sp>
      <p:sp>
        <p:nvSpPr>
          <p:cNvPr id="70" name="Rectangle 69"/>
          <p:cNvSpPr/>
          <p:nvPr/>
        </p:nvSpPr>
        <p:spPr>
          <a:xfrm>
            <a:off x="6644821" y="2246916"/>
            <a:ext cx="1788766" cy="302696"/>
          </a:xfrm>
          <a:prstGeom prst="rect">
            <a:avLst/>
          </a:prstGeom>
          <a:solidFill>
            <a:schemeClr val="tx1">
              <a:alpha val="20000"/>
            </a:schemeClr>
          </a:solidFill>
          <a:ln w="9525" cap="flat" cmpd="sng" algn="ctr">
            <a:noFill/>
            <a:prstDash val="solid"/>
          </a:ln>
          <a:effectLst/>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dirty="0">
              <a:ln>
                <a:noFill/>
              </a:ln>
              <a:solidFill>
                <a:sysClr val="windowText" lastClr="000000"/>
              </a:solidFill>
              <a:effectLst/>
              <a:uLnTx/>
              <a:uFillTx/>
              <a:ea typeface="+mn-ea"/>
              <a:cs typeface="+mn-cs"/>
            </a:endParaRPr>
          </a:p>
        </p:txBody>
      </p:sp>
      <p:sp>
        <p:nvSpPr>
          <p:cNvPr id="71" name="Right Arrow 70"/>
          <p:cNvSpPr/>
          <p:nvPr/>
        </p:nvSpPr>
        <p:spPr>
          <a:xfrm>
            <a:off x="8197914" y="5137239"/>
            <a:ext cx="946086" cy="289057"/>
          </a:xfrm>
          <a:custGeom>
            <a:avLst/>
            <a:gdLst/>
            <a:ahLst/>
            <a:cxnLst/>
            <a:rect l="l" t="t" r="r" b="b"/>
            <a:pathLst>
              <a:path w="946086" h="289057">
                <a:moveTo>
                  <a:pt x="0" y="0"/>
                </a:moveTo>
                <a:lnTo>
                  <a:pt x="946086" y="0"/>
                </a:lnTo>
                <a:lnTo>
                  <a:pt x="946086" y="289057"/>
                </a:lnTo>
                <a:lnTo>
                  <a:pt x="0" y="289057"/>
                </a:lnTo>
                <a:close/>
              </a:path>
            </a:pathLst>
          </a:custGeom>
          <a:solidFill>
            <a:schemeClr val="accent3">
              <a:alpha val="20000"/>
            </a:schemeClr>
          </a:solidFill>
          <a:ln w="9525" cap="flat" cmpd="sng" algn="ctr">
            <a:noFill/>
            <a:prstDash val="solid"/>
          </a:ln>
          <a:effectLst/>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dirty="0">
              <a:ln>
                <a:noFill/>
              </a:ln>
              <a:solidFill>
                <a:sysClr val="windowText" lastClr="000000"/>
              </a:solidFill>
              <a:effectLst/>
              <a:uLnTx/>
              <a:uFillTx/>
              <a:latin typeface="Cambria"/>
              <a:ea typeface="+mn-ea"/>
              <a:cs typeface="+mn-cs"/>
            </a:endParaRPr>
          </a:p>
        </p:txBody>
      </p:sp>
      <p:sp>
        <p:nvSpPr>
          <p:cNvPr id="74" name="TextBox 73"/>
          <p:cNvSpPr txBox="1"/>
          <p:nvPr/>
        </p:nvSpPr>
        <p:spPr>
          <a:xfrm>
            <a:off x="303001" y="5097100"/>
            <a:ext cx="1735671" cy="369332"/>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ysClr val="window" lastClr="FFFFFF"/>
                </a:solidFill>
                <a:effectLst/>
                <a:uLnTx/>
                <a:uFillTx/>
              </a:rPr>
              <a:t>9.1 Q4 2016</a:t>
            </a:r>
          </a:p>
        </p:txBody>
      </p:sp>
      <p:sp>
        <p:nvSpPr>
          <p:cNvPr id="32" name="Rectangle 31"/>
          <p:cNvSpPr/>
          <p:nvPr/>
        </p:nvSpPr>
        <p:spPr>
          <a:xfrm>
            <a:off x="7108708" y="2304201"/>
            <a:ext cx="550482" cy="188126"/>
          </a:xfrm>
          <a:prstGeom prst="rect">
            <a:avLst/>
          </a:prstGeom>
          <a:solidFill>
            <a:schemeClr val="bg1"/>
          </a:solidFill>
          <a:ln w="9525" cap="flat" cmpd="sng" algn="ctr">
            <a:noFill/>
            <a:prstDash val="solid"/>
          </a:ln>
          <a:effectLst/>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a:noFill/>
                </a:ln>
                <a:effectLst/>
                <a:uLnTx/>
                <a:uFillTx/>
                <a:ea typeface="+mn-ea"/>
                <a:cs typeface="+mn-cs"/>
              </a:rPr>
              <a:t>CU</a:t>
            </a:r>
          </a:p>
        </p:txBody>
      </p:sp>
      <p:grpSp>
        <p:nvGrpSpPr>
          <p:cNvPr id="6" name="Group 5"/>
          <p:cNvGrpSpPr/>
          <p:nvPr/>
        </p:nvGrpSpPr>
        <p:grpSpPr>
          <a:xfrm>
            <a:off x="3601748" y="3164393"/>
            <a:ext cx="300326" cy="300326"/>
            <a:chOff x="3601748" y="3164393"/>
            <a:chExt cx="300326" cy="300326"/>
          </a:xfrm>
        </p:grpSpPr>
        <p:sp>
          <p:nvSpPr>
            <p:cNvPr id="5" name="Oval 4"/>
            <p:cNvSpPr/>
            <p:nvPr/>
          </p:nvSpPr>
          <p:spPr>
            <a:xfrm>
              <a:off x="3601748" y="3164393"/>
              <a:ext cx="300326" cy="300326"/>
            </a:xfrm>
            <a:prstGeom prst="ellipse">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55" name="5-Point Star 54"/>
            <p:cNvSpPr/>
            <p:nvPr/>
          </p:nvSpPr>
          <p:spPr>
            <a:xfrm>
              <a:off x="3637306" y="3199961"/>
              <a:ext cx="229210" cy="229190"/>
            </a:xfrm>
            <a:prstGeom prst="star5">
              <a:avLst/>
            </a:prstGeom>
            <a:solidFill>
              <a:schemeClr val="bg1"/>
            </a:solidFill>
            <a:ln w="9525" cap="flat" cmpd="sng" algn="ctr">
              <a:noFill/>
              <a:prstDash val="solid"/>
            </a:ln>
            <a:effectLst/>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dirty="0">
                <a:ln>
                  <a:noFill/>
                </a:ln>
                <a:solidFill>
                  <a:sysClr val="windowText" lastClr="000000"/>
                </a:solidFill>
                <a:effectLst/>
                <a:uLnTx/>
                <a:uFillTx/>
                <a:ea typeface="+mn-ea"/>
                <a:cs typeface="+mn-cs"/>
              </a:endParaRPr>
            </a:p>
          </p:txBody>
        </p:sp>
      </p:grpSp>
      <p:grpSp>
        <p:nvGrpSpPr>
          <p:cNvPr id="37" name="Group 36"/>
          <p:cNvGrpSpPr/>
          <p:nvPr/>
        </p:nvGrpSpPr>
        <p:grpSpPr>
          <a:xfrm>
            <a:off x="6085936" y="4130805"/>
            <a:ext cx="300326" cy="300326"/>
            <a:chOff x="3601748" y="3164393"/>
            <a:chExt cx="300326" cy="300326"/>
          </a:xfrm>
        </p:grpSpPr>
        <p:sp>
          <p:nvSpPr>
            <p:cNvPr id="44" name="Oval 43"/>
            <p:cNvSpPr/>
            <p:nvPr/>
          </p:nvSpPr>
          <p:spPr>
            <a:xfrm>
              <a:off x="3601748" y="3164393"/>
              <a:ext cx="300326" cy="300326"/>
            </a:xfrm>
            <a:prstGeom prst="ellipse">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48" name="5-Point Star 47"/>
            <p:cNvSpPr/>
            <p:nvPr/>
          </p:nvSpPr>
          <p:spPr>
            <a:xfrm>
              <a:off x="3637306" y="3199961"/>
              <a:ext cx="229210" cy="229190"/>
            </a:xfrm>
            <a:prstGeom prst="star5">
              <a:avLst/>
            </a:prstGeom>
            <a:solidFill>
              <a:schemeClr val="bg1"/>
            </a:solidFill>
            <a:ln w="9525" cap="flat" cmpd="sng" algn="ctr">
              <a:noFill/>
              <a:prstDash val="solid"/>
            </a:ln>
            <a:effectLst/>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dirty="0">
                <a:ln>
                  <a:noFill/>
                </a:ln>
                <a:solidFill>
                  <a:sysClr val="windowText" lastClr="000000"/>
                </a:solidFill>
                <a:effectLst/>
                <a:uLnTx/>
                <a:uFillTx/>
                <a:ea typeface="+mn-ea"/>
                <a:cs typeface="+mn-cs"/>
              </a:endParaRPr>
            </a:p>
          </p:txBody>
        </p:sp>
      </p:grpSp>
      <p:grpSp>
        <p:nvGrpSpPr>
          <p:cNvPr id="51" name="Group 50"/>
          <p:cNvGrpSpPr/>
          <p:nvPr/>
        </p:nvGrpSpPr>
        <p:grpSpPr>
          <a:xfrm>
            <a:off x="8047751" y="5131604"/>
            <a:ext cx="300326" cy="300326"/>
            <a:chOff x="3601748" y="3164393"/>
            <a:chExt cx="300326" cy="300326"/>
          </a:xfrm>
        </p:grpSpPr>
        <p:sp>
          <p:nvSpPr>
            <p:cNvPr id="56" name="Oval 55"/>
            <p:cNvSpPr/>
            <p:nvPr/>
          </p:nvSpPr>
          <p:spPr>
            <a:xfrm>
              <a:off x="3601748" y="3164393"/>
              <a:ext cx="300326" cy="300326"/>
            </a:xfrm>
            <a:prstGeom prst="ellipse">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57" name="5-Point Star 56"/>
            <p:cNvSpPr/>
            <p:nvPr/>
          </p:nvSpPr>
          <p:spPr>
            <a:xfrm>
              <a:off x="3637306" y="3199961"/>
              <a:ext cx="229210" cy="229190"/>
            </a:xfrm>
            <a:prstGeom prst="star5">
              <a:avLst/>
            </a:prstGeom>
            <a:solidFill>
              <a:schemeClr val="bg1"/>
            </a:solidFill>
            <a:ln w="9525" cap="flat" cmpd="sng" algn="ctr">
              <a:noFill/>
              <a:prstDash val="solid"/>
            </a:ln>
            <a:effectLst/>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dirty="0">
                <a:ln>
                  <a:noFill/>
                </a:ln>
                <a:solidFill>
                  <a:sysClr val="windowText" lastClr="000000"/>
                </a:solidFill>
                <a:effectLst/>
                <a:uLnTx/>
                <a:uFillTx/>
                <a:ea typeface="+mn-ea"/>
                <a:cs typeface="+mn-cs"/>
              </a:endParaRPr>
            </a:p>
          </p:txBody>
        </p:sp>
      </p:grpSp>
    </p:spTree>
    <p:extLst>
      <p:ext uri="{BB962C8B-B14F-4D97-AF65-F5344CB8AC3E}">
        <p14:creationId xmlns:p14="http://schemas.microsoft.com/office/powerpoint/2010/main" val="51197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9.1 Q4 2015 Release</a:t>
            </a:r>
            <a:br>
              <a:rPr lang="en-US" dirty="0"/>
            </a:br>
            <a:r>
              <a:rPr lang="en-US" sz="2400" i="1" dirty="0">
                <a:solidFill>
                  <a:schemeClr val="accent1"/>
                </a:solidFill>
                <a:latin typeface="+mn-lt"/>
              </a:rPr>
              <a:t>Available now</a:t>
            </a:r>
          </a:p>
        </p:txBody>
      </p:sp>
    </p:spTree>
    <p:extLst>
      <p:ext uri="{BB962C8B-B14F-4D97-AF65-F5344CB8AC3E}">
        <p14:creationId xmlns:p14="http://schemas.microsoft.com/office/powerpoint/2010/main" val="25094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Quality counts! What we hear from you</a:t>
            </a:r>
            <a:r>
              <a:rPr lang="is-IS" noProof="0" dirty="0"/>
              <a:t>…</a:t>
            </a:r>
            <a:endParaRPr lang="en-GB" noProof="0" dirty="0"/>
          </a:p>
        </p:txBody>
      </p:sp>
      <p:sp>
        <p:nvSpPr>
          <p:cNvPr id="5" name="Rectangle 4"/>
          <p:cNvSpPr/>
          <p:nvPr/>
        </p:nvSpPr>
        <p:spPr>
          <a:xfrm>
            <a:off x="312615" y="1544638"/>
            <a:ext cx="2748150" cy="13716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1" name="Rectangle 20"/>
          <p:cNvSpPr/>
          <p:nvPr/>
        </p:nvSpPr>
        <p:spPr>
          <a:xfrm>
            <a:off x="3197925" y="1544638"/>
            <a:ext cx="2748150" cy="13716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2" name="Rectangle 21"/>
          <p:cNvSpPr/>
          <p:nvPr/>
        </p:nvSpPr>
        <p:spPr>
          <a:xfrm>
            <a:off x="6083113" y="1544638"/>
            <a:ext cx="2748150" cy="13716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3" name="Rectangle 22"/>
          <p:cNvSpPr/>
          <p:nvPr/>
        </p:nvSpPr>
        <p:spPr>
          <a:xfrm>
            <a:off x="312615" y="1681798"/>
            <a:ext cx="2748150" cy="3566160"/>
          </a:xfrm>
          <a:custGeom>
            <a:avLst/>
            <a:gdLst/>
            <a:ahLst/>
            <a:cxnLst/>
            <a:rect l="l" t="t" r="r" b="b"/>
            <a:pathLst>
              <a:path w="2748150" h="3566160">
                <a:moveTo>
                  <a:pt x="0" y="0"/>
                </a:moveTo>
                <a:lnTo>
                  <a:pt x="2748150" y="0"/>
                </a:lnTo>
                <a:lnTo>
                  <a:pt x="2748150" y="3200400"/>
                </a:lnTo>
                <a:lnTo>
                  <a:pt x="730055" y="3200400"/>
                </a:lnTo>
                <a:lnTo>
                  <a:pt x="730055" y="3566160"/>
                </a:lnTo>
                <a:lnTo>
                  <a:pt x="364295" y="3200400"/>
                </a:lnTo>
                <a:lnTo>
                  <a:pt x="0" y="3200400"/>
                </a:lnTo>
                <a:close/>
              </a:path>
            </a:pathLst>
          </a:custGeom>
          <a:solidFill>
            <a:schemeClr val="accent1">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pPr>
              <a:lnSpc>
                <a:spcPct val="114000"/>
              </a:lnSpc>
            </a:pPr>
            <a:r>
              <a:rPr lang="en-US" dirty="0">
                <a:solidFill>
                  <a:schemeClr val="tx1"/>
                </a:solidFill>
                <a:latin typeface="+mj-lt"/>
              </a:rPr>
              <a:t>“Bug free tools that work as advertised and are easy to use are much more </a:t>
            </a:r>
            <a:br>
              <a:rPr lang="en-US" dirty="0">
                <a:solidFill>
                  <a:schemeClr val="tx1"/>
                </a:solidFill>
                <a:latin typeface="+mj-lt"/>
              </a:rPr>
            </a:br>
            <a:r>
              <a:rPr lang="en-US" dirty="0">
                <a:solidFill>
                  <a:schemeClr val="tx1"/>
                </a:solidFill>
                <a:latin typeface="+mj-lt"/>
              </a:rPr>
              <a:t>of a need right now than new features.” </a:t>
            </a:r>
          </a:p>
        </p:txBody>
      </p:sp>
      <p:sp>
        <p:nvSpPr>
          <p:cNvPr id="24" name="Rectangle 23"/>
          <p:cNvSpPr/>
          <p:nvPr/>
        </p:nvSpPr>
        <p:spPr>
          <a:xfrm>
            <a:off x="3197925" y="1681798"/>
            <a:ext cx="2748150" cy="3566160"/>
          </a:xfrm>
          <a:custGeom>
            <a:avLst/>
            <a:gdLst/>
            <a:ahLst/>
            <a:cxnLst/>
            <a:rect l="l" t="t" r="r" b="b"/>
            <a:pathLst>
              <a:path w="2748150" h="3566160">
                <a:moveTo>
                  <a:pt x="0" y="0"/>
                </a:moveTo>
                <a:lnTo>
                  <a:pt x="2748150" y="0"/>
                </a:lnTo>
                <a:lnTo>
                  <a:pt x="2748150" y="3200400"/>
                </a:lnTo>
                <a:lnTo>
                  <a:pt x="730055" y="3200400"/>
                </a:lnTo>
                <a:lnTo>
                  <a:pt x="730055" y="3566160"/>
                </a:lnTo>
                <a:lnTo>
                  <a:pt x="364295" y="3200400"/>
                </a:lnTo>
                <a:lnTo>
                  <a:pt x="0" y="3200400"/>
                </a:lnTo>
                <a:close/>
              </a:path>
            </a:pathLst>
          </a:custGeom>
          <a:solidFill>
            <a:schemeClr val="accent2">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pPr>
              <a:lnSpc>
                <a:spcPct val="114000"/>
              </a:lnSpc>
            </a:pPr>
            <a:r>
              <a:rPr lang="en-US" dirty="0">
                <a:solidFill>
                  <a:schemeClr val="tx1"/>
                </a:solidFill>
                <a:latin typeface="+mj-lt"/>
              </a:rPr>
              <a:t>“I just want a system that works right </a:t>
            </a:r>
            <a:br>
              <a:rPr lang="en-US" dirty="0">
                <a:solidFill>
                  <a:schemeClr val="tx1"/>
                </a:solidFill>
                <a:latin typeface="+mj-lt"/>
              </a:rPr>
            </a:br>
            <a:r>
              <a:rPr lang="en-US" dirty="0">
                <a:solidFill>
                  <a:schemeClr val="tx1"/>
                </a:solidFill>
                <a:latin typeface="+mj-lt"/>
              </a:rPr>
              <a:t>all the time.” </a:t>
            </a:r>
          </a:p>
        </p:txBody>
      </p:sp>
      <p:sp>
        <p:nvSpPr>
          <p:cNvPr id="25" name="Rectangle 24"/>
          <p:cNvSpPr/>
          <p:nvPr/>
        </p:nvSpPr>
        <p:spPr>
          <a:xfrm>
            <a:off x="6083113" y="1681798"/>
            <a:ext cx="2748150" cy="3566160"/>
          </a:xfrm>
          <a:custGeom>
            <a:avLst/>
            <a:gdLst/>
            <a:ahLst/>
            <a:cxnLst/>
            <a:rect l="l" t="t" r="r" b="b"/>
            <a:pathLst>
              <a:path w="2748150" h="3566160">
                <a:moveTo>
                  <a:pt x="0" y="0"/>
                </a:moveTo>
                <a:lnTo>
                  <a:pt x="2748150" y="0"/>
                </a:lnTo>
                <a:lnTo>
                  <a:pt x="2748150" y="3200400"/>
                </a:lnTo>
                <a:lnTo>
                  <a:pt x="730055" y="3200400"/>
                </a:lnTo>
                <a:lnTo>
                  <a:pt x="730055" y="3566160"/>
                </a:lnTo>
                <a:lnTo>
                  <a:pt x="364295" y="3200400"/>
                </a:lnTo>
                <a:lnTo>
                  <a:pt x="0" y="3200400"/>
                </a:lnTo>
                <a:close/>
              </a:path>
            </a:pathLst>
          </a:custGeom>
          <a:solidFill>
            <a:schemeClr val="accent3">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pPr>
              <a:lnSpc>
                <a:spcPct val="114000"/>
              </a:lnSpc>
            </a:pPr>
            <a:r>
              <a:rPr lang="en-US" dirty="0">
                <a:solidFill>
                  <a:schemeClr val="tx1"/>
                </a:solidFill>
                <a:latin typeface="+mj-lt"/>
              </a:rPr>
              <a:t>“I feel like bug fixes have been coming out more frequently, and the way they are handled is very consistent, but I'd like to see more work done in this area.”</a:t>
            </a:r>
          </a:p>
        </p:txBody>
      </p:sp>
      <p:sp>
        <p:nvSpPr>
          <p:cNvPr id="34" name="Rectangle 22"/>
          <p:cNvSpPr/>
          <p:nvPr/>
        </p:nvSpPr>
        <p:spPr>
          <a:xfrm>
            <a:off x="1037925" y="4876689"/>
            <a:ext cx="2022839" cy="1346311"/>
          </a:xfrm>
          <a:prstGeom prst="rect">
            <a:avLst/>
          </a:prstGeom>
          <a:no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r>
              <a:rPr lang="en-US" dirty="0">
                <a:solidFill>
                  <a:schemeClr val="tx2"/>
                </a:solidFill>
              </a:rPr>
              <a:t>IT Leader</a:t>
            </a:r>
            <a:br>
              <a:rPr lang="en-US" dirty="0">
                <a:solidFill>
                  <a:schemeClr val="tx2"/>
                </a:solidFill>
              </a:rPr>
            </a:br>
            <a:r>
              <a:rPr lang="en-US" sz="1400" i="1" dirty="0">
                <a:solidFill>
                  <a:schemeClr val="accent1"/>
                </a:solidFill>
              </a:rPr>
              <a:t>2-year private college</a:t>
            </a:r>
          </a:p>
        </p:txBody>
      </p:sp>
      <p:sp>
        <p:nvSpPr>
          <p:cNvPr id="35" name="Rectangle 23"/>
          <p:cNvSpPr/>
          <p:nvPr/>
        </p:nvSpPr>
        <p:spPr>
          <a:xfrm>
            <a:off x="3923235" y="4876689"/>
            <a:ext cx="2022839" cy="1346311"/>
          </a:xfrm>
          <a:prstGeom prst="rect">
            <a:avLst/>
          </a:prstGeom>
          <a:no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r>
              <a:rPr lang="en-US" dirty="0">
                <a:solidFill>
                  <a:schemeClr val="tx2"/>
                </a:solidFill>
              </a:rPr>
              <a:t>Faculty member</a:t>
            </a:r>
            <a:br>
              <a:rPr lang="en-US" dirty="0">
                <a:solidFill>
                  <a:schemeClr val="tx2"/>
                </a:solidFill>
              </a:rPr>
            </a:br>
            <a:r>
              <a:rPr lang="en-US" sz="1400" i="1" dirty="0">
                <a:solidFill>
                  <a:schemeClr val="accent2"/>
                </a:solidFill>
              </a:rPr>
              <a:t>4-year public college</a:t>
            </a:r>
          </a:p>
        </p:txBody>
      </p:sp>
      <p:sp>
        <p:nvSpPr>
          <p:cNvPr id="36" name="Rectangle 24"/>
          <p:cNvSpPr/>
          <p:nvPr/>
        </p:nvSpPr>
        <p:spPr>
          <a:xfrm>
            <a:off x="6808423" y="4876689"/>
            <a:ext cx="2022839" cy="1346311"/>
          </a:xfrm>
          <a:prstGeom prst="rect">
            <a:avLst/>
          </a:prstGeom>
          <a:no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r>
              <a:rPr lang="en-US" dirty="0">
                <a:solidFill>
                  <a:schemeClr val="tx2"/>
                </a:solidFill>
              </a:rPr>
              <a:t>Technology support staff</a:t>
            </a:r>
            <a:r>
              <a:rPr lang="en-US" sz="1400" dirty="0">
                <a:solidFill>
                  <a:schemeClr val="accent1"/>
                </a:solidFill>
              </a:rPr>
              <a:t/>
            </a:r>
            <a:br>
              <a:rPr lang="en-US" sz="1400" dirty="0">
                <a:solidFill>
                  <a:schemeClr val="accent1"/>
                </a:solidFill>
              </a:rPr>
            </a:br>
            <a:r>
              <a:rPr lang="en-US" sz="1400" i="1" dirty="0">
                <a:solidFill>
                  <a:schemeClr val="accent3"/>
                </a:solidFill>
              </a:rPr>
              <a:t>4-year public college</a:t>
            </a:r>
          </a:p>
        </p:txBody>
      </p:sp>
    </p:spTree>
    <p:extLst>
      <p:ext uri="{BB962C8B-B14F-4D97-AF65-F5344CB8AC3E}">
        <p14:creationId xmlns:p14="http://schemas.microsoft.com/office/powerpoint/2010/main" val="40802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2"/>
          <p:cNvSpPr/>
          <p:nvPr/>
        </p:nvSpPr>
        <p:spPr>
          <a:xfrm>
            <a:off x="3187700" y="1681798"/>
            <a:ext cx="5643563" cy="4541202"/>
          </a:xfrm>
          <a:prstGeom prst="rect">
            <a:avLst/>
          </a:prstGeom>
          <a:solidFill>
            <a:schemeClr val="tx1">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pPr>
              <a:lnSpc>
                <a:spcPct val="114000"/>
              </a:lnSpc>
            </a:pPr>
            <a:endParaRPr lang="en-US" dirty="0">
              <a:solidFill>
                <a:schemeClr val="tx1"/>
              </a:solidFill>
              <a:latin typeface="+mj-lt"/>
            </a:endParaRPr>
          </a:p>
        </p:txBody>
      </p:sp>
      <p:sp>
        <p:nvSpPr>
          <p:cNvPr id="11" name="Rectangle 10"/>
          <p:cNvSpPr/>
          <p:nvPr/>
        </p:nvSpPr>
        <p:spPr>
          <a:xfrm>
            <a:off x="3187700" y="1544638"/>
            <a:ext cx="5643563" cy="137160"/>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8" name="Rectangle 22"/>
          <p:cNvSpPr/>
          <p:nvPr/>
        </p:nvSpPr>
        <p:spPr>
          <a:xfrm>
            <a:off x="312615" y="1681798"/>
            <a:ext cx="2748150" cy="4541202"/>
          </a:xfrm>
          <a:prstGeom prst="rect">
            <a:avLst/>
          </a:prstGeom>
          <a:solidFill>
            <a:schemeClr val="tx1">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pPr>
              <a:lnSpc>
                <a:spcPct val="114000"/>
              </a:lnSpc>
            </a:pPr>
            <a:r>
              <a:rPr lang="en-US" sz="2000" i="1" dirty="0">
                <a:solidFill>
                  <a:schemeClr val="tx1"/>
                </a:solidFill>
              </a:rPr>
              <a:t>Hundreds of issues fixed in the most important areas!</a:t>
            </a:r>
          </a:p>
        </p:txBody>
      </p:sp>
      <p:sp>
        <p:nvSpPr>
          <p:cNvPr id="2" name="Title 1"/>
          <p:cNvSpPr>
            <a:spLocks noGrp="1"/>
          </p:cNvSpPr>
          <p:nvPr>
            <p:ph type="title"/>
          </p:nvPr>
        </p:nvSpPr>
        <p:spPr/>
        <p:txBody>
          <a:bodyPr/>
          <a:lstStyle/>
          <a:p>
            <a:r>
              <a:rPr lang="en-US" dirty="0"/>
              <a:t>Quality and maintenance</a:t>
            </a:r>
            <a:br>
              <a:rPr lang="en-US" dirty="0"/>
            </a:br>
            <a:r>
              <a:rPr lang="en-US" sz="1800" i="1" dirty="0">
                <a:latin typeface="+mn-lt"/>
              </a:rPr>
              <a:t>Q4 2015 release</a:t>
            </a:r>
          </a:p>
        </p:txBody>
      </p:sp>
      <p:graphicFrame>
        <p:nvGraphicFramePr>
          <p:cNvPr id="25" name="Chart 24"/>
          <p:cNvGraphicFramePr>
            <a:graphicFrameLocks/>
          </p:cNvGraphicFramePr>
          <p:nvPr>
            <p:extLst>
              <p:ext uri="{D42A27DB-BD31-4B8C-83A1-F6EECF244321}">
                <p14:modId xmlns:p14="http://schemas.microsoft.com/office/powerpoint/2010/main" val="1828588479"/>
              </p:ext>
            </p:extLst>
          </p:nvPr>
        </p:nvGraphicFramePr>
        <p:xfrm>
          <a:off x="3462020" y="1956118"/>
          <a:ext cx="5094923" cy="3992562"/>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312615" y="1469551"/>
            <a:ext cx="2505013" cy="4288827"/>
          </a:xfrm>
          <a:prstGeom prst="rect">
            <a:avLst/>
          </a:prstGeom>
        </p:spPr>
        <p:txBody>
          <a:bodyPr vert="horz" lIns="0" tIns="0" rIns="0" bIns="0" rtlCol="0" anchor="ctr">
            <a:noAutofit/>
          </a:bodyPr>
          <a:lstStyle>
            <a:lvl1pPr algn="l" defTabSz="457200" rtl="0" eaLnBrk="1" latinLnBrk="0" hangingPunct="1">
              <a:lnSpc>
                <a:spcPct val="90000"/>
              </a:lnSpc>
              <a:spcBef>
                <a:spcPct val="0"/>
              </a:spcBef>
              <a:buNone/>
              <a:defRPr sz="2800" b="0" kern="1200">
                <a:solidFill>
                  <a:schemeClr val="tx1"/>
                </a:solidFill>
                <a:latin typeface="+mj-lt"/>
                <a:ea typeface="+mj-ea"/>
                <a:cs typeface="+mj-cs"/>
              </a:defRPr>
            </a:lvl1pPr>
          </a:lstStyle>
          <a:p>
            <a:endParaRPr lang="en-US" sz="3200" dirty="0"/>
          </a:p>
        </p:txBody>
      </p:sp>
      <p:sp>
        <p:nvSpPr>
          <p:cNvPr id="7" name="Rectangle 6"/>
          <p:cNvSpPr/>
          <p:nvPr/>
        </p:nvSpPr>
        <p:spPr>
          <a:xfrm>
            <a:off x="312615" y="1544638"/>
            <a:ext cx="2748150" cy="137160"/>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305090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Workflow improvements &amp; usability</a:t>
            </a:r>
            <a:br>
              <a:rPr lang="en-US" dirty="0"/>
            </a:br>
            <a:r>
              <a:rPr lang="en-US" sz="1800" i="1" dirty="0">
                <a:latin typeface="+mn-lt"/>
              </a:rPr>
              <a:t>Q4 2015 Release</a:t>
            </a:r>
          </a:p>
        </p:txBody>
      </p:sp>
      <p:grpSp>
        <p:nvGrpSpPr>
          <p:cNvPr id="11" name="Group 10"/>
          <p:cNvGrpSpPr/>
          <p:nvPr/>
        </p:nvGrpSpPr>
        <p:grpSpPr>
          <a:xfrm>
            <a:off x="311151" y="1544638"/>
            <a:ext cx="8520234" cy="4343260"/>
            <a:chOff x="945667" y="2078654"/>
            <a:chExt cx="7091909" cy="361516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5667" y="2232894"/>
              <a:ext cx="7091909" cy="346092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70224" y="2078654"/>
              <a:ext cx="3000313" cy="562708"/>
            </a:xfrm>
            <a:prstGeom prst="rect">
              <a:avLst/>
            </a:prstGeom>
            <a:ln w="38100">
              <a:solidFill>
                <a:schemeClr val="accent1"/>
              </a:solidFill>
            </a:ln>
          </p:spPr>
        </p:pic>
        <p:sp>
          <p:nvSpPr>
            <p:cNvPr id="8" name="Rectangle 7"/>
            <p:cNvSpPr/>
            <p:nvPr/>
          </p:nvSpPr>
          <p:spPr>
            <a:xfrm>
              <a:off x="6751728" y="3065173"/>
              <a:ext cx="1001224" cy="228600"/>
            </a:xfrm>
            <a:prstGeom prst="rect">
              <a:avLst/>
            </a:prstGeom>
            <a:noFill/>
            <a:ln w="317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mj-lt"/>
              </a:endParaRPr>
            </a:p>
          </p:txBody>
        </p:sp>
        <p:cxnSp>
          <p:nvCxnSpPr>
            <p:cNvPr id="9" name="Straight Connector 8"/>
            <p:cNvCxnSpPr/>
            <p:nvPr/>
          </p:nvCxnSpPr>
          <p:spPr>
            <a:xfrm>
              <a:off x="4770224" y="2641362"/>
              <a:ext cx="1981504" cy="423811"/>
            </a:xfrm>
            <a:prstGeom prst="line">
              <a:avLst/>
            </a:prstGeom>
            <a:ln w="31750" cap="sq">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52952" y="2693175"/>
              <a:ext cx="17585" cy="486298"/>
            </a:xfrm>
            <a:prstGeom prst="line">
              <a:avLst/>
            </a:prstGeom>
            <a:ln w="31750" cap="sq">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2609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Collaborate Ultra Experience – Learn 9.1 integration</a:t>
            </a:r>
            <a:br>
              <a:rPr lang="en-US" dirty="0"/>
            </a:br>
            <a:r>
              <a:rPr lang="en-US" sz="1800" i="1" dirty="0">
                <a:latin typeface="+mn-lt"/>
              </a:rPr>
              <a:t>Available now</a:t>
            </a:r>
          </a:p>
        </p:txBody>
      </p:sp>
      <p:pic>
        <p:nvPicPr>
          <p:cNvPr id="7" name="Picture 6" descr="Collab_room_setting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150" y="1544638"/>
            <a:ext cx="5374286" cy="3820781"/>
          </a:xfrm>
          <a:prstGeom prst="rect">
            <a:avLst/>
          </a:prstGeom>
          <a:noFill/>
          <a:ln>
            <a:noFill/>
          </a:ln>
          <a:effectLst/>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38004" y="1784797"/>
            <a:ext cx="4793259" cy="4438203"/>
          </a:xfrm>
          <a:prstGeom prst="rect">
            <a:avLst/>
          </a:prstGeom>
          <a:effectLst/>
        </p:spPr>
      </p:pic>
    </p:spTree>
    <p:extLst>
      <p:ext uri="{BB962C8B-B14F-4D97-AF65-F5344CB8AC3E}">
        <p14:creationId xmlns:p14="http://schemas.microsoft.com/office/powerpoint/2010/main" val="399624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65760" y="5308600"/>
            <a:ext cx="1828800" cy="914400"/>
          </a:xfrm>
          <a:prstGeom prst="rect">
            <a:avLst/>
          </a:prstGeom>
        </p:spPr>
        <p:txBody>
          <a:bodyPr wrap="square">
            <a:noAutofit/>
          </a:bodyPr>
          <a:lstStyle/>
          <a:p>
            <a:pPr algn="ctr"/>
            <a:r>
              <a:rPr lang="en-US" sz="1600" dirty="0"/>
              <a:t>First Time User Experience</a:t>
            </a:r>
            <a:endParaRPr lang="en-US" sz="1200" dirty="0"/>
          </a:p>
        </p:txBody>
      </p:sp>
      <p:sp>
        <p:nvSpPr>
          <p:cNvPr id="10" name="Rectangle 9"/>
          <p:cNvSpPr/>
          <p:nvPr/>
        </p:nvSpPr>
        <p:spPr>
          <a:xfrm>
            <a:off x="4754880" y="5308600"/>
            <a:ext cx="1828800" cy="914400"/>
          </a:xfrm>
          <a:prstGeom prst="rect">
            <a:avLst/>
          </a:prstGeom>
        </p:spPr>
        <p:txBody>
          <a:bodyPr wrap="square">
            <a:noAutofit/>
          </a:bodyPr>
          <a:lstStyle/>
          <a:p>
            <a:pPr algn="ctr"/>
            <a:r>
              <a:rPr lang="en-US" sz="1600" dirty="0"/>
              <a:t>Course Outline</a:t>
            </a:r>
            <a:endParaRPr lang="en-US" sz="1200" dirty="0"/>
          </a:p>
        </p:txBody>
      </p:sp>
      <p:sp>
        <p:nvSpPr>
          <p:cNvPr id="13" name="Rectangle 12"/>
          <p:cNvSpPr/>
          <p:nvPr/>
        </p:nvSpPr>
        <p:spPr>
          <a:xfrm>
            <a:off x="2560320" y="5318755"/>
            <a:ext cx="1828800" cy="914400"/>
          </a:xfrm>
          <a:prstGeom prst="rect">
            <a:avLst/>
          </a:prstGeom>
        </p:spPr>
        <p:txBody>
          <a:bodyPr wrap="square">
            <a:noAutofit/>
          </a:bodyPr>
          <a:lstStyle/>
          <a:p>
            <a:pPr algn="ctr"/>
            <a:r>
              <a:rPr lang="en-US" sz="1600" dirty="0"/>
              <a:t>Stream:</a:t>
            </a:r>
            <a:br>
              <a:rPr lang="en-US" sz="1600" dirty="0"/>
            </a:br>
            <a:r>
              <a:rPr lang="en-US" sz="1600" dirty="0"/>
              <a:t>What’s New/Due</a:t>
            </a:r>
            <a:endParaRPr lang="en-US" sz="1200" dirty="0"/>
          </a:p>
        </p:txBody>
      </p:sp>
      <p:sp>
        <p:nvSpPr>
          <p:cNvPr id="14" name="Rectangle 13"/>
          <p:cNvSpPr/>
          <p:nvPr/>
        </p:nvSpPr>
        <p:spPr>
          <a:xfrm>
            <a:off x="6949440" y="5308600"/>
            <a:ext cx="1828800" cy="914400"/>
          </a:xfrm>
          <a:prstGeom prst="rect">
            <a:avLst/>
          </a:prstGeom>
        </p:spPr>
        <p:txBody>
          <a:bodyPr wrap="square">
            <a:noAutofit/>
          </a:bodyPr>
          <a:lstStyle/>
          <a:p>
            <a:pPr algn="ctr"/>
            <a:r>
              <a:rPr lang="en-US" sz="1600" dirty="0"/>
              <a:t>Course Timeline</a:t>
            </a:r>
            <a:endParaRPr lang="en-US" sz="1200" dirty="0"/>
          </a:p>
        </p:txBody>
      </p:sp>
      <p:grpSp>
        <p:nvGrpSpPr>
          <p:cNvPr id="22" name="Group 21"/>
          <p:cNvGrpSpPr>
            <a:grpSpLocks noChangeAspect="1"/>
          </p:cNvGrpSpPr>
          <p:nvPr/>
        </p:nvGrpSpPr>
        <p:grpSpPr>
          <a:xfrm>
            <a:off x="401919" y="1583655"/>
            <a:ext cx="1756483" cy="3719793"/>
            <a:chOff x="329796" y="1418817"/>
            <a:chExt cx="1932131" cy="4091772"/>
          </a:xfrm>
        </p:grpSpPr>
        <p:pic>
          <p:nvPicPr>
            <p:cNvPr id="8"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8017" y="2062068"/>
              <a:ext cx="1577704" cy="28471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796" y="1418817"/>
              <a:ext cx="1932131" cy="4091772"/>
            </a:xfrm>
            <a:prstGeom prst="rect">
              <a:avLst/>
            </a:prstGeom>
          </p:spPr>
        </p:pic>
      </p:grpSp>
      <p:grpSp>
        <p:nvGrpSpPr>
          <p:cNvPr id="21" name="Group 20"/>
          <p:cNvGrpSpPr>
            <a:grpSpLocks noChangeAspect="1"/>
          </p:cNvGrpSpPr>
          <p:nvPr/>
        </p:nvGrpSpPr>
        <p:grpSpPr>
          <a:xfrm>
            <a:off x="2596479" y="1583655"/>
            <a:ext cx="1756483" cy="3719793"/>
            <a:chOff x="2409188" y="1398661"/>
            <a:chExt cx="1932131" cy="4091772"/>
          </a:xfrm>
        </p:grpSpPr>
        <p:pic>
          <p:nvPicPr>
            <p:cNvPr id="11" name="Picture 10"/>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96480" y="2041013"/>
              <a:ext cx="1577704" cy="28473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09188" y="1398661"/>
              <a:ext cx="1932131" cy="4091772"/>
            </a:xfrm>
            <a:prstGeom prst="rect">
              <a:avLst/>
            </a:prstGeom>
          </p:spPr>
        </p:pic>
      </p:grpSp>
      <p:grpSp>
        <p:nvGrpSpPr>
          <p:cNvPr id="20" name="Group 19"/>
          <p:cNvGrpSpPr>
            <a:grpSpLocks noChangeAspect="1"/>
          </p:cNvGrpSpPr>
          <p:nvPr/>
        </p:nvGrpSpPr>
        <p:grpSpPr>
          <a:xfrm>
            <a:off x="4791039" y="1573500"/>
            <a:ext cx="1756483" cy="3719793"/>
            <a:chOff x="4516090" y="1418817"/>
            <a:chExt cx="1932131" cy="4091772"/>
          </a:xfrm>
        </p:grpSpPr>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93304" y="2061169"/>
              <a:ext cx="1577704" cy="2847379"/>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6090" y="1418817"/>
              <a:ext cx="1932131" cy="4091772"/>
            </a:xfrm>
            <a:prstGeom prst="rect">
              <a:avLst/>
            </a:prstGeom>
          </p:spPr>
        </p:pic>
      </p:grpSp>
      <p:grpSp>
        <p:nvGrpSpPr>
          <p:cNvPr id="19" name="Group 18"/>
          <p:cNvGrpSpPr>
            <a:grpSpLocks noChangeAspect="1"/>
          </p:cNvGrpSpPr>
          <p:nvPr/>
        </p:nvGrpSpPr>
        <p:grpSpPr>
          <a:xfrm>
            <a:off x="6985599" y="1573500"/>
            <a:ext cx="1756483" cy="3719793"/>
            <a:chOff x="6542796" y="1418817"/>
            <a:chExt cx="1932131" cy="4091772"/>
          </a:xfrm>
        </p:grpSpPr>
        <p:pic>
          <p:nvPicPr>
            <p:cNvPr id="12" name="Picture 5"/>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740122" y="2063960"/>
              <a:ext cx="1561926" cy="28473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2796" y="1418817"/>
              <a:ext cx="1932131" cy="4091772"/>
            </a:xfrm>
            <a:prstGeom prst="rect">
              <a:avLst/>
            </a:prstGeom>
          </p:spPr>
        </p:pic>
      </p:grpSp>
      <p:sp>
        <p:nvSpPr>
          <p:cNvPr id="23" name="Title 22"/>
          <p:cNvSpPr>
            <a:spLocks noGrp="1"/>
          </p:cNvSpPr>
          <p:nvPr>
            <p:ph type="title"/>
          </p:nvPr>
        </p:nvSpPr>
        <p:spPr/>
        <p:txBody>
          <a:bodyPr/>
          <a:lstStyle/>
          <a:p>
            <a:r>
              <a:rPr lang="en-US" dirty="0"/>
              <a:t>Bb Student App – Learn 9.1 integration</a:t>
            </a:r>
          </a:p>
          <a:p>
            <a:r>
              <a:rPr lang="en-US" sz="1800" i="1" dirty="0">
                <a:latin typeface="+mn-lt"/>
              </a:rPr>
              <a:t>Available now</a:t>
            </a:r>
          </a:p>
        </p:txBody>
      </p:sp>
    </p:spTree>
    <p:extLst>
      <p:ext uri="{BB962C8B-B14F-4D97-AF65-F5344CB8AC3E}">
        <p14:creationId xmlns:p14="http://schemas.microsoft.com/office/powerpoint/2010/main" val="199659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3"/>
          <p:cNvSpPr/>
          <p:nvPr/>
        </p:nvSpPr>
        <p:spPr>
          <a:xfrm>
            <a:off x="2669944" y="4089560"/>
            <a:ext cx="3012141" cy="1694127"/>
          </a:xfrm>
          <a:custGeom>
            <a:avLst/>
            <a:gdLst/>
            <a:ahLst/>
            <a:cxnLst/>
            <a:rect l="l" t="t" r="r" b="b"/>
            <a:pathLst>
              <a:path w="3012141" h="1694127">
                <a:moveTo>
                  <a:pt x="0" y="0"/>
                </a:moveTo>
                <a:lnTo>
                  <a:pt x="3012141" y="0"/>
                </a:lnTo>
                <a:lnTo>
                  <a:pt x="3012141" y="1330740"/>
                </a:lnTo>
                <a:lnTo>
                  <a:pt x="726774" y="1330740"/>
                </a:lnTo>
                <a:lnTo>
                  <a:pt x="726774" y="1694127"/>
                </a:lnTo>
                <a:lnTo>
                  <a:pt x="363387" y="1330740"/>
                </a:lnTo>
                <a:lnTo>
                  <a:pt x="0" y="1330740"/>
                </a:lnTo>
                <a:close/>
              </a:path>
            </a:pathLst>
          </a:custGeom>
          <a:solidFill>
            <a:schemeClr val="accent2">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pPr>
              <a:lnSpc>
                <a:spcPct val="114000"/>
              </a:lnSpc>
            </a:pPr>
            <a:r>
              <a:rPr lang="en-US" sz="1600" dirty="0">
                <a:solidFill>
                  <a:schemeClr val="tx1"/>
                </a:solidFill>
                <a:latin typeface="+mj-lt"/>
              </a:rPr>
              <a:t>“This app makes my school routine so much easier.”</a:t>
            </a:r>
          </a:p>
        </p:txBody>
      </p:sp>
      <p:sp>
        <p:nvSpPr>
          <p:cNvPr id="21" name="Rectangle 24"/>
          <p:cNvSpPr/>
          <p:nvPr/>
        </p:nvSpPr>
        <p:spPr>
          <a:xfrm>
            <a:off x="5819245" y="4089560"/>
            <a:ext cx="3012018" cy="1694127"/>
          </a:xfrm>
          <a:custGeom>
            <a:avLst/>
            <a:gdLst/>
            <a:ahLst/>
            <a:cxnLst/>
            <a:rect l="l" t="t" r="r" b="b"/>
            <a:pathLst>
              <a:path w="3012018" h="1694127">
                <a:moveTo>
                  <a:pt x="0" y="0"/>
                </a:moveTo>
                <a:lnTo>
                  <a:pt x="3012018" y="0"/>
                </a:lnTo>
                <a:lnTo>
                  <a:pt x="3012018" y="1330740"/>
                </a:lnTo>
                <a:lnTo>
                  <a:pt x="726774" y="1330740"/>
                </a:lnTo>
                <a:lnTo>
                  <a:pt x="726774" y="1694127"/>
                </a:lnTo>
                <a:lnTo>
                  <a:pt x="363387" y="1330740"/>
                </a:lnTo>
                <a:lnTo>
                  <a:pt x="0" y="1330740"/>
                </a:lnTo>
                <a:close/>
              </a:path>
            </a:pathLst>
          </a:custGeom>
          <a:solidFill>
            <a:schemeClr val="accent3">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pPr>
              <a:lnSpc>
                <a:spcPct val="114000"/>
              </a:lnSpc>
            </a:pPr>
            <a:r>
              <a:rPr lang="en-US" sz="1600" dirty="0">
                <a:solidFill>
                  <a:schemeClr val="tx1"/>
                </a:solidFill>
                <a:latin typeface="+mj-lt"/>
              </a:rPr>
              <a:t>“…it almost makes </a:t>
            </a:r>
            <a:br>
              <a:rPr lang="en-US" sz="1600" dirty="0">
                <a:solidFill>
                  <a:schemeClr val="tx1"/>
                </a:solidFill>
                <a:latin typeface="+mj-lt"/>
              </a:rPr>
            </a:br>
            <a:r>
              <a:rPr lang="en-US" sz="1600" dirty="0">
                <a:solidFill>
                  <a:schemeClr val="tx1"/>
                </a:solidFill>
                <a:latin typeface="+mj-lt"/>
              </a:rPr>
              <a:t>it fun to check my class assignments”</a:t>
            </a:r>
          </a:p>
        </p:txBody>
      </p:sp>
      <p:sp>
        <p:nvSpPr>
          <p:cNvPr id="32" name="Rectangle 23"/>
          <p:cNvSpPr/>
          <p:nvPr/>
        </p:nvSpPr>
        <p:spPr>
          <a:xfrm>
            <a:off x="2669944" y="1681799"/>
            <a:ext cx="6161318" cy="1694127"/>
          </a:xfrm>
          <a:custGeom>
            <a:avLst/>
            <a:gdLst/>
            <a:ahLst/>
            <a:cxnLst/>
            <a:rect l="l" t="t" r="r" b="b"/>
            <a:pathLst>
              <a:path w="6161318" h="1694127">
                <a:moveTo>
                  <a:pt x="0" y="0"/>
                </a:moveTo>
                <a:lnTo>
                  <a:pt x="6161318" y="0"/>
                </a:lnTo>
                <a:lnTo>
                  <a:pt x="6161318" y="1330740"/>
                </a:lnTo>
                <a:lnTo>
                  <a:pt x="726774" y="1330740"/>
                </a:lnTo>
                <a:lnTo>
                  <a:pt x="726774" y="1694127"/>
                </a:lnTo>
                <a:lnTo>
                  <a:pt x="363387" y="1330740"/>
                </a:lnTo>
                <a:lnTo>
                  <a:pt x="0" y="1330740"/>
                </a:lnTo>
                <a:close/>
              </a:path>
            </a:pathLst>
          </a:custGeom>
          <a:solidFill>
            <a:schemeClr val="accent1">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pPr>
              <a:lnSpc>
                <a:spcPct val="114000"/>
              </a:lnSpc>
            </a:pPr>
            <a:r>
              <a:rPr lang="en-US" sz="1600" dirty="0">
                <a:solidFill>
                  <a:schemeClr val="tx1"/>
                </a:solidFill>
                <a:latin typeface="+mj-lt"/>
              </a:rPr>
              <a:t>“I’ve been using apps by Blackboard for a long time now, </a:t>
            </a:r>
            <a:br>
              <a:rPr lang="en-US" sz="1600" dirty="0">
                <a:solidFill>
                  <a:schemeClr val="tx1"/>
                </a:solidFill>
                <a:latin typeface="+mj-lt"/>
              </a:rPr>
            </a:br>
            <a:r>
              <a:rPr lang="en-US" sz="1600" dirty="0">
                <a:solidFill>
                  <a:schemeClr val="tx1"/>
                </a:solidFill>
                <a:latin typeface="+mj-lt"/>
              </a:rPr>
              <a:t>but I have to say the most recent update is amazing!”</a:t>
            </a:r>
          </a:p>
        </p:txBody>
      </p:sp>
      <p:sp>
        <p:nvSpPr>
          <p:cNvPr id="2" name="Title 1"/>
          <p:cNvSpPr>
            <a:spLocks noGrp="1"/>
          </p:cNvSpPr>
          <p:nvPr>
            <p:ph type="title"/>
          </p:nvPr>
        </p:nvSpPr>
        <p:spPr/>
        <p:txBody>
          <a:bodyPr/>
          <a:lstStyle/>
          <a:p>
            <a:r>
              <a:rPr lang="en-US" dirty="0"/>
              <a:t>Students love Bb Student for Learn 9.1 </a:t>
            </a:r>
          </a:p>
        </p:txBody>
      </p:sp>
      <p:grpSp>
        <p:nvGrpSpPr>
          <p:cNvPr id="15" name="Group 14"/>
          <p:cNvGrpSpPr/>
          <p:nvPr/>
        </p:nvGrpSpPr>
        <p:grpSpPr>
          <a:xfrm>
            <a:off x="312615" y="1520463"/>
            <a:ext cx="2220534" cy="4702537"/>
            <a:chOff x="3305477" y="1451701"/>
            <a:chExt cx="2342444" cy="4960712"/>
          </a:xfrm>
        </p:grpSpPr>
        <p:grpSp>
          <p:nvGrpSpPr>
            <p:cNvPr id="3" name="Group 2"/>
            <p:cNvGrpSpPr>
              <a:grpSpLocks noChangeAspect="1"/>
            </p:cNvGrpSpPr>
            <p:nvPr/>
          </p:nvGrpSpPr>
          <p:grpSpPr>
            <a:xfrm>
              <a:off x="3305477" y="1451701"/>
              <a:ext cx="2342444" cy="4960712"/>
              <a:chOff x="329796" y="1418817"/>
              <a:chExt cx="1932131" cy="4091772"/>
            </a:xfrm>
          </p:grpSpPr>
          <p:pic>
            <p:nvPicPr>
              <p:cNvPr id="4"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8017" y="2062068"/>
                <a:ext cx="1577704" cy="28471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796" y="1418817"/>
                <a:ext cx="1932131" cy="4091772"/>
              </a:xfrm>
              <a:prstGeom prst="rect">
                <a:avLst/>
              </a:prstGeom>
            </p:spPr>
          </p:pic>
        </p:gr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95045" y="2193340"/>
              <a:ext cx="1982558" cy="3528170"/>
            </a:xfrm>
            <a:prstGeom prst="rect">
              <a:avLst/>
            </a:prstGeom>
          </p:spPr>
        </p:pic>
      </p:grpSp>
      <p:sp>
        <p:nvSpPr>
          <p:cNvPr id="17" name="Rectangle 16"/>
          <p:cNvSpPr/>
          <p:nvPr/>
        </p:nvSpPr>
        <p:spPr>
          <a:xfrm>
            <a:off x="2669944" y="3952399"/>
            <a:ext cx="3012141" cy="13716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8" name="Rectangle 17"/>
          <p:cNvSpPr/>
          <p:nvPr/>
        </p:nvSpPr>
        <p:spPr>
          <a:xfrm>
            <a:off x="5819245" y="3952399"/>
            <a:ext cx="3012018" cy="13716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2" name="Rectangle 22"/>
          <p:cNvSpPr/>
          <p:nvPr/>
        </p:nvSpPr>
        <p:spPr>
          <a:xfrm>
            <a:off x="3396719" y="3012538"/>
            <a:ext cx="2285366" cy="802701"/>
          </a:xfrm>
          <a:prstGeom prst="rect">
            <a:avLst/>
          </a:prstGeom>
          <a:no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r>
              <a:rPr lang="en-US" dirty="0">
                <a:solidFill>
                  <a:schemeClr val="tx2"/>
                </a:solidFill>
              </a:rPr>
              <a:t>Uoflstudent24</a:t>
            </a:r>
          </a:p>
        </p:txBody>
      </p:sp>
      <p:sp>
        <p:nvSpPr>
          <p:cNvPr id="23" name="Rectangle 23"/>
          <p:cNvSpPr/>
          <p:nvPr/>
        </p:nvSpPr>
        <p:spPr>
          <a:xfrm>
            <a:off x="3396719" y="5420299"/>
            <a:ext cx="2285366" cy="802701"/>
          </a:xfrm>
          <a:prstGeom prst="rect">
            <a:avLst/>
          </a:prstGeom>
          <a:no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r>
              <a:rPr lang="en-US" dirty="0" err="1">
                <a:solidFill>
                  <a:schemeClr val="tx2"/>
                </a:solidFill>
              </a:rPr>
              <a:t>CdPeralta</a:t>
            </a:r>
            <a:endParaRPr lang="en-US" dirty="0">
              <a:solidFill>
                <a:schemeClr val="tx2"/>
              </a:solidFill>
            </a:endParaRPr>
          </a:p>
        </p:txBody>
      </p:sp>
      <p:sp>
        <p:nvSpPr>
          <p:cNvPr id="24" name="Rectangle 24"/>
          <p:cNvSpPr/>
          <p:nvPr/>
        </p:nvSpPr>
        <p:spPr>
          <a:xfrm>
            <a:off x="6546021" y="5420299"/>
            <a:ext cx="2285242" cy="802701"/>
          </a:xfrm>
          <a:prstGeom prst="rect">
            <a:avLst/>
          </a:prstGeom>
          <a:no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r>
              <a:rPr lang="en-US" dirty="0">
                <a:solidFill>
                  <a:schemeClr val="tx2"/>
                </a:solidFill>
              </a:rPr>
              <a:t>The Nightly Pacifist</a:t>
            </a:r>
            <a:endParaRPr lang="en-US" sz="1400" i="1" dirty="0">
              <a:solidFill>
                <a:schemeClr val="accent3"/>
              </a:solidFill>
            </a:endParaRPr>
          </a:p>
        </p:txBody>
      </p:sp>
      <p:sp>
        <p:nvSpPr>
          <p:cNvPr id="31" name="Rectangle 30"/>
          <p:cNvSpPr/>
          <p:nvPr/>
        </p:nvSpPr>
        <p:spPr>
          <a:xfrm>
            <a:off x="2669944" y="1544638"/>
            <a:ext cx="6161318" cy="13716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245350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5747590" y="2043549"/>
            <a:ext cx="3077817" cy="4179451"/>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tIns="91440" bIns="91440" rtlCol="0" anchor="ctr"/>
          <a:lstStyle/>
          <a:p>
            <a:pPr algn="ctr" defTabSz="342740"/>
            <a:endParaRPr lang="en-US">
              <a:solidFill>
                <a:schemeClr val="tx1"/>
              </a:solidFill>
              <a:latin typeface="Calibri"/>
            </a:endParaRPr>
          </a:p>
        </p:txBody>
      </p:sp>
      <p:sp>
        <p:nvSpPr>
          <p:cNvPr id="2" name="Title 1"/>
          <p:cNvSpPr>
            <a:spLocks noGrp="1"/>
          </p:cNvSpPr>
          <p:nvPr>
            <p:ph type="title"/>
          </p:nvPr>
        </p:nvSpPr>
        <p:spPr/>
        <p:txBody>
          <a:bodyPr/>
          <a:lstStyle/>
          <a:p>
            <a:r>
              <a:rPr lang="en-US" dirty="0"/>
              <a:t>Simpler SIS Grade Exchange</a:t>
            </a:r>
            <a:br>
              <a:rPr lang="en-US" dirty="0"/>
            </a:br>
            <a:r>
              <a:rPr lang="en-US" sz="1800" i="1" dirty="0">
                <a:latin typeface="+mn-lt"/>
              </a:rPr>
              <a:t>Q4 2015 release</a:t>
            </a:r>
          </a:p>
        </p:txBody>
      </p:sp>
      <p:sp>
        <p:nvSpPr>
          <p:cNvPr id="11" name="Rectangle 10"/>
          <p:cNvSpPr/>
          <p:nvPr/>
        </p:nvSpPr>
        <p:spPr>
          <a:xfrm>
            <a:off x="312615" y="1544638"/>
            <a:ext cx="3077817" cy="4668348"/>
          </a:xfrm>
          <a:prstGeom prst="rect">
            <a:avLst/>
          </a:prstGeom>
          <a:solidFill>
            <a:schemeClr val="accent1">
              <a:alpha val="20000"/>
            </a:schemeClr>
          </a:solidFill>
          <a:ln w="28575">
            <a:noFill/>
          </a:ln>
          <a:effectLst/>
        </p:spPr>
        <p:style>
          <a:lnRef idx="1">
            <a:schemeClr val="accent1"/>
          </a:lnRef>
          <a:fillRef idx="3">
            <a:schemeClr val="accent1"/>
          </a:fillRef>
          <a:effectRef idx="2">
            <a:schemeClr val="accent1"/>
          </a:effectRef>
          <a:fontRef idx="minor">
            <a:schemeClr val="lt1"/>
          </a:fontRef>
        </p:style>
        <p:txBody>
          <a:bodyPr tIns="91440" bIns="91440" rtlCol="0" anchor="ctr"/>
          <a:lstStyle/>
          <a:p>
            <a:pPr algn="ctr" defTabSz="342740"/>
            <a:endParaRPr lang="en-US">
              <a:solidFill>
                <a:schemeClr val="tx1"/>
              </a:solidFill>
              <a:latin typeface="Calibri"/>
            </a:endParaRPr>
          </a:p>
        </p:txBody>
      </p:sp>
      <p:grpSp>
        <p:nvGrpSpPr>
          <p:cNvPr id="6" name="Group 5"/>
          <p:cNvGrpSpPr/>
          <p:nvPr/>
        </p:nvGrpSpPr>
        <p:grpSpPr>
          <a:xfrm>
            <a:off x="586935" y="1799530"/>
            <a:ext cx="2529177" cy="829044"/>
            <a:chOff x="586935" y="1799530"/>
            <a:chExt cx="2529177" cy="829044"/>
          </a:xfrm>
        </p:grpSpPr>
        <p:sp>
          <p:nvSpPr>
            <p:cNvPr id="13" name="Rectangle 12"/>
            <p:cNvSpPr/>
            <p:nvPr/>
          </p:nvSpPr>
          <p:spPr>
            <a:xfrm>
              <a:off x="586935" y="1799530"/>
              <a:ext cx="2529177" cy="829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40"/>
              <a:r>
                <a:rPr lang="en-US" dirty="0">
                  <a:solidFill>
                    <a:schemeClr val="tx1"/>
                  </a:solidFill>
                </a:rPr>
                <a:t>HR/ERP</a:t>
              </a:r>
            </a:p>
          </p:txBody>
        </p:sp>
        <p:sp>
          <p:nvSpPr>
            <p:cNvPr id="14" name="Oval 13"/>
            <p:cNvSpPr/>
            <p:nvPr/>
          </p:nvSpPr>
          <p:spPr>
            <a:xfrm>
              <a:off x="2646018" y="2076892"/>
              <a:ext cx="274320" cy="27432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40"/>
              <a:endParaRPr lang="en-US">
                <a:solidFill>
                  <a:schemeClr val="tx1"/>
                </a:solidFill>
                <a:latin typeface="Calibri"/>
              </a:endParaRPr>
            </a:p>
          </p:txBody>
        </p:sp>
      </p:grpSp>
      <p:sp>
        <p:nvSpPr>
          <p:cNvPr id="40" name="Rectangle 39"/>
          <p:cNvSpPr/>
          <p:nvPr/>
        </p:nvSpPr>
        <p:spPr>
          <a:xfrm>
            <a:off x="5747590" y="1544638"/>
            <a:ext cx="3077817" cy="49891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tIns="91440" bIns="91440" rtlCol="0" anchor="ctr"/>
          <a:lstStyle/>
          <a:p>
            <a:pPr algn="ctr" defTabSz="342740"/>
            <a:endParaRPr lang="en-US">
              <a:solidFill>
                <a:schemeClr val="tx1"/>
              </a:solidFill>
              <a:latin typeface="Calibri"/>
            </a:endParaRPr>
          </a:p>
        </p:txBody>
      </p:sp>
      <p:grpSp>
        <p:nvGrpSpPr>
          <p:cNvPr id="41" name="Group 40"/>
          <p:cNvGrpSpPr>
            <a:grpSpLocks noChangeAspect="1"/>
          </p:cNvGrpSpPr>
          <p:nvPr/>
        </p:nvGrpSpPr>
        <p:grpSpPr>
          <a:xfrm>
            <a:off x="6550114" y="1687269"/>
            <a:ext cx="1472768" cy="213649"/>
            <a:chOff x="0" y="2787650"/>
            <a:chExt cx="9144001" cy="1282700"/>
          </a:xfrm>
          <a:solidFill>
            <a:schemeClr val="bg1"/>
          </a:solidFill>
        </p:grpSpPr>
        <p:sp>
          <p:nvSpPr>
            <p:cNvPr id="42"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a:endParaRPr>
            </a:p>
          </p:txBody>
        </p:sp>
        <p:sp>
          <p:nvSpPr>
            <p:cNvPr id="43"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a:endParaRPr>
            </a:p>
          </p:txBody>
        </p:sp>
        <p:sp>
          <p:nvSpPr>
            <p:cNvPr id="44"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a:endParaRPr>
            </a:p>
          </p:txBody>
        </p:sp>
        <p:sp>
          <p:nvSpPr>
            <p:cNvPr id="45"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a:endParaRPr>
            </a:p>
          </p:txBody>
        </p:sp>
        <p:sp>
          <p:nvSpPr>
            <p:cNvPr id="46"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a:endParaRPr>
            </a:p>
          </p:txBody>
        </p:sp>
        <p:sp>
          <p:nvSpPr>
            <p:cNvPr id="47"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a:endParaRPr>
            </a:p>
          </p:txBody>
        </p:sp>
        <p:sp>
          <p:nvSpPr>
            <p:cNvPr id="48"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a:endParaRPr>
            </a:p>
          </p:txBody>
        </p:sp>
        <p:sp>
          <p:nvSpPr>
            <p:cNvPr id="49"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a:endParaRPr>
            </a:p>
          </p:txBody>
        </p:sp>
        <p:sp>
          <p:nvSpPr>
            <p:cNvPr id="50"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a:endParaRPr>
            </a:p>
          </p:txBody>
        </p:sp>
        <p:sp>
          <p:nvSpPr>
            <p:cNvPr id="51"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a:endParaRPr>
            </a:p>
          </p:txBody>
        </p:sp>
        <p:sp>
          <p:nvSpPr>
            <p:cNvPr id="52"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a:endParaRPr>
            </a:p>
          </p:txBody>
        </p:sp>
      </p:grpSp>
      <p:pic>
        <p:nvPicPr>
          <p:cNvPr id="30" name="Picture 2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47591" y="4321568"/>
            <a:ext cx="1993524" cy="1891419"/>
          </a:xfrm>
          <a:prstGeom prst="rect">
            <a:avLst/>
          </a:prstGeom>
          <a:noFill/>
          <a:ln>
            <a:noFill/>
          </a:ln>
        </p:spPr>
      </p:pic>
      <p:sp>
        <p:nvSpPr>
          <p:cNvPr id="33" name="TextBox 32"/>
          <p:cNvSpPr txBox="1"/>
          <p:nvPr/>
        </p:nvSpPr>
        <p:spPr>
          <a:xfrm>
            <a:off x="7741114" y="4321567"/>
            <a:ext cx="1084294" cy="1891419"/>
          </a:xfrm>
          <a:prstGeom prst="rect">
            <a:avLst/>
          </a:prstGeom>
          <a:noFill/>
          <a:ln>
            <a:noFill/>
          </a:ln>
        </p:spPr>
        <p:txBody>
          <a:bodyPr wrap="square" lIns="137160" tIns="137160" rIns="137160" bIns="137160" rtlCol="0" anchor="ctr" anchorCtr="0">
            <a:noAutofit/>
          </a:bodyPr>
          <a:lstStyle/>
          <a:p>
            <a:pPr>
              <a:spcAft>
                <a:spcPts val="1000"/>
              </a:spcAft>
            </a:pPr>
            <a:r>
              <a:rPr lang="en-US" sz="1200" dirty="0">
                <a:solidFill>
                  <a:schemeClr val="bg1"/>
                </a:solidFill>
                <a:latin typeface="Calibri"/>
              </a:rPr>
              <a:t>Grades</a:t>
            </a:r>
            <a:br>
              <a:rPr lang="en-US" sz="1200" dirty="0">
                <a:solidFill>
                  <a:schemeClr val="bg1"/>
                </a:solidFill>
                <a:latin typeface="Calibri"/>
              </a:rPr>
            </a:br>
            <a:r>
              <a:rPr lang="en-US" sz="1200" dirty="0">
                <a:solidFill>
                  <a:schemeClr val="bg1"/>
                </a:solidFill>
                <a:latin typeface="Calibri"/>
              </a:rPr>
              <a:t>approval,</a:t>
            </a:r>
            <a:br>
              <a:rPr lang="en-US" sz="1200" dirty="0">
                <a:solidFill>
                  <a:schemeClr val="bg1"/>
                </a:solidFill>
                <a:latin typeface="Calibri"/>
              </a:rPr>
            </a:br>
            <a:r>
              <a:rPr lang="en-US" sz="1200" dirty="0">
                <a:solidFill>
                  <a:schemeClr val="bg1"/>
                </a:solidFill>
                <a:latin typeface="Calibri"/>
              </a:rPr>
              <a:t>release Optional</a:t>
            </a:r>
            <a:br>
              <a:rPr lang="en-US" sz="1200" dirty="0">
                <a:solidFill>
                  <a:schemeClr val="bg1"/>
                </a:solidFill>
                <a:latin typeface="Calibri"/>
              </a:rPr>
            </a:br>
            <a:r>
              <a:rPr lang="en-US" sz="1200" dirty="0">
                <a:solidFill>
                  <a:schemeClr val="bg1"/>
                </a:solidFill>
                <a:latin typeface="Calibri"/>
              </a:rPr>
              <a:t>read-only</a:t>
            </a:r>
            <a:br>
              <a:rPr lang="en-US" sz="1200" dirty="0">
                <a:solidFill>
                  <a:schemeClr val="bg1"/>
                </a:solidFill>
                <a:latin typeface="Calibri"/>
              </a:rPr>
            </a:br>
            <a:r>
              <a:rPr lang="en-US" sz="1200" dirty="0">
                <a:solidFill>
                  <a:schemeClr val="bg1"/>
                </a:solidFill>
                <a:latin typeface="Calibri"/>
              </a:rPr>
              <a:t>after post </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04455" y="2133153"/>
            <a:ext cx="2364087" cy="2098810"/>
          </a:xfrm>
          <a:prstGeom prst="rect">
            <a:avLst/>
          </a:prstGeom>
        </p:spPr>
      </p:pic>
      <p:grpSp>
        <p:nvGrpSpPr>
          <p:cNvPr id="7" name="Group 6"/>
          <p:cNvGrpSpPr/>
          <p:nvPr/>
        </p:nvGrpSpPr>
        <p:grpSpPr>
          <a:xfrm>
            <a:off x="586935" y="2765734"/>
            <a:ext cx="2529177" cy="829044"/>
            <a:chOff x="586934" y="2765734"/>
            <a:chExt cx="2529177" cy="829044"/>
          </a:xfrm>
        </p:grpSpPr>
        <p:sp>
          <p:nvSpPr>
            <p:cNvPr id="15" name="Rectangle 14"/>
            <p:cNvSpPr/>
            <p:nvPr/>
          </p:nvSpPr>
          <p:spPr>
            <a:xfrm>
              <a:off x="586934" y="2765734"/>
              <a:ext cx="2529177" cy="829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40"/>
              <a:r>
                <a:rPr lang="en-US" dirty="0">
                  <a:solidFill>
                    <a:schemeClr val="tx1"/>
                  </a:solidFill>
                </a:rPr>
                <a:t>Library</a:t>
              </a:r>
            </a:p>
          </p:txBody>
        </p:sp>
        <p:sp>
          <p:nvSpPr>
            <p:cNvPr id="60" name="Oval 59"/>
            <p:cNvSpPr/>
            <p:nvPr/>
          </p:nvSpPr>
          <p:spPr>
            <a:xfrm>
              <a:off x="2646018" y="3043096"/>
              <a:ext cx="274320" cy="27432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40"/>
              <a:endParaRPr lang="en-US">
                <a:solidFill>
                  <a:schemeClr val="tx1"/>
                </a:solidFill>
                <a:latin typeface="Calibri"/>
              </a:endParaRPr>
            </a:p>
          </p:txBody>
        </p:sp>
      </p:grpSp>
      <p:grpSp>
        <p:nvGrpSpPr>
          <p:cNvPr id="8" name="Group 7"/>
          <p:cNvGrpSpPr/>
          <p:nvPr/>
        </p:nvGrpSpPr>
        <p:grpSpPr>
          <a:xfrm>
            <a:off x="586935" y="3731938"/>
            <a:ext cx="2529177" cy="829044"/>
            <a:chOff x="586933" y="3731938"/>
            <a:chExt cx="2529177" cy="829044"/>
          </a:xfrm>
        </p:grpSpPr>
        <p:sp>
          <p:nvSpPr>
            <p:cNvPr id="17" name="Rectangle 16"/>
            <p:cNvSpPr/>
            <p:nvPr/>
          </p:nvSpPr>
          <p:spPr>
            <a:xfrm>
              <a:off x="586933" y="3731938"/>
              <a:ext cx="2529177" cy="829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40"/>
              <a:r>
                <a:rPr lang="en-US" dirty="0">
                  <a:solidFill>
                    <a:schemeClr val="tx1"/>
                  </a:solidFill>
                </a:rPr>
                <a:t>Timetable</a:t>
              </a:r>
            </a:p>
          </p:txBody>
        </p:sp>
        <p:sp>
          <p:nvSpPr>
            <p:cNvPr id="61" name="Oval 60"/>
            <p:cNvSpPr/>
            <p:nvPr/>
          </p:nvSpPr>
          <p:spPr>
            <a:xfrm>
              <a:off x="2646018" y="4009300"/>
              <a:ext cx="274320" cy="27432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40"/>
              <a:endParaRPr lang="en-US">
                <a:solidFill>
                  <a:schemeClr val="tx1"/>
                </a:solidFill>
                <a:latin typeface="Calibri"/>
              </a:endParaRPr>
            </a:p>
          </p:txBody>
        </p:sp>
      </p:grpSp>
      <p:grpSp>
        <p:nvGrpSpPr>
          <p:cNvPr id="12" name="Group 11"/>
          <p:cNvGrpSpPr/>
          <p:nvPr/>
        </p:nvGrpSpPr>
        <p:grpSpPr>
          <a:xfrm>
            <a:off x="586935" y="5109622"/>
            <a:ext cx="2529177" cy="829044"/>
            <a:chOff x="586935" y="5109622"/>
            <a:chExt cx="2529177" cy="829044"/>
          </a:xfrm>
        </p:grpSpPr>
        <p:sp>
          <p:nvSpPr>
            <p:cNvPr id="23" name="Rectangle 22"/>
            <p:cNvSpPr/>
            <p:nvPr/>
          </p:nvSpPr>
          <p:spPr>
            <a:xfrm>
              <a:off x="586935" y="5109622"/>
              <a:ext cx="2529177" cy="829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53" tIns="34289" rIns="68553" bIns="34289" rtlCol="0" anchor="ctr"/>
            <a:lstStyle/>
            <a:p>
              <a:pPr algn="ctr" defTabSz="342740"/>
              <a:r>
                <a:rPr lang="en-US" dirty="0">
                  <a:solidFill>
                    <a:schemeClr val="tx1"/>
                  </a:solidFill>
                </a:rPr>
                <a:t>SIS</a:t>
              </a:r>
            </a:p>
          </p:txBody>
        </p:sp>
        <p:sp>
          <p:nvSpPr>
            <p:cNvPr id="62" name="Oval 61"/>
            <p:cNvSpPr/>
            <p:nvPr/>
          </p:nvSpPr>
          <p:spPr>
            <a:xfrm>
              <a:off x="2646018" y="5386984"/>
              <a:ext cx="274320" cy="27432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40"/>
              <a:endParaRPr lang="en-US">
                <a:solidFill>
                  <a:schemeClr val="tx1"/>
                </a:solidFill>
                <a:latin typeface="Calibri"/>
              </a:endParaRPr>
            </a:p>
          </p:txBody>
        </p:sp>
      </p:grpSp>
      <p:sp>
        <p:nvSpPr>
          <p:cNvPr id="20" name="Right Arrow 19"/>
          <p:cNvSpPr/>
          <p:nvPr/>
        </p:nvSpPr>
        <p:spPr>
          <a:xfrm>
            <a:off x="3636947" y="3166691"/>
            <a:ext cx="1864129" cy="627653"/>
          </a:xfrm>
          <a:prstGeom prst="rightArrow">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68553" tIns="68553" rIns="68553" bIns="68553" rtlCol="0" anchor="ctr"/>
          <a:lstStyle/>
          <a:p>
            <a:pPr algn="ctr" defTabSz="342740"/>
            <a:endParaRPr lang="en-US" b="1">
              <a:solidFill>
                <a:schemeClr val="tx1"/>
              </a:solidFill>
              <a:latin typeface="Cambria"/>
            </a:endParaRPr>
          </a:p>
        </p:txBody>
      </p:sp>
      <p:sp>
        <p:nvSpPr>
          <p:cNvPr id="36" name="TextBox 35"/>
          <p:cNvSpPr txBox="1"/>
          <p:nvPr/>
        </p:nvSpPr>
        <p:spPr>
          <a:xfrm>
            <a:off x="3968975" y="2335694"/>
            <a:ext cx="1200072" cy="830997"/>
          </a:xfrm>
          <a:prstGeom prst="rect">
            <a:avLst/>
          </a:prstGeom>
          <a:noFill/>
          <a:ln>
            <a:noFill/>
          </a:ln>
        </p:spPr>
        <p:txBody>
          <a:bodyPr wrap="none" rtlCol="0">
            <a:spAutoFit/>
          </a:bodyPr>
          <a:lstStyle/>
          <a:p>
            <a:pPr algn="ctr"/>
            <a:r>
              <a:rPr lang="en-US" sz="1600" i="1" dirty="0">
                <a:solidFill>
                  <a:schemeClr val="accent2"/>
                </a:solidFill>
              </a:rPr>
              <a:t>Grades </a:t>
            </a:r>
            <a:br>
              <a:rPr lang="en-US" sz="1600" i="1" dirty="0">
                <a:solidFill>
                  <a:schemeClr val="accent2"/>
                </a:solidFill>
              </a:rPr>
            </a:br>
            <a:r>
              <a:rPr lang="en-US" sz="1600" i="1" dirty="0">
                <a:solidFill>
                  <a:schemeClr val="accent2"/>
                </a:solidFill>
              </a:rPr>
              <a:t>Column</a:t>
            </a:r>
          </a:p>
          <a:p>
            <a:pPr algn="ctr"/>
            <a:r>
              <a:rPr lang="en-US" sz="1600" i="1" dirty="0">
                <a:solidFill>
                  <a:schemeClr val="accent2"/>
                </a:solidFill>
              </a:rPr>
              <a:t>Provisioning</a:t>
            </a:r>
          </a:p>
        </p:txBody>
      </p:sp>
      <p:sp>
        <p:nvSpPr>
          <p:cNvPr id="54" name="Right Arrow 53"/>
          <p:cNvSpPr/>
          <p:nvPr/>
        </p:nvSpPr>
        <p:spPr>
          <a:xfrm flipH="1" flipV="1">
            <a:off x="3636947" y="5014735"/>
            <a:ext cx="1864129" cy="627653"/>
          </a:xfrm>
          <a:prstGeom prst="rightArrow">
            <a:avLst/>
          </a:prstGeom>
          <a:solidFill>
            <a:schemeClr val="accent3">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68553" tIns="68553" rIns="68553" bIns="68553" rtlCol="0" anchor="ctr"/>
          <a:lstStyle/>
          <a:p>
            <a:pPr algn="ctr" defTabSz="342740"/>
            <a:endParaRPr lang="en-US" b="1">
              <a:solidFill>
                <a:schemeClr val="tx1"/>
              </a:solidFill>
              <a:latin typeface="Cambria"/>
            </a:endParaRPr>
          </a:p>
        </p:txBody>
      </p:sp>
      <p:sp>
        <p:nvSpPr>
          <p:cNvPr id="55" name="TextBox 54"/>
          <p:cNvSpPr txBox="1"/>
          <p:nvPr/>
        </p:nvSpPr>
        <p:spPr>
          <a:xfrm flipH="1">
            <a:off x="4081474" y="5642388"/>
            <a:ext cx="975075" cy="584775"/>
          </a:xfrm>
          <a:prstGeom prst="rect">
            <a:avLst/>
          </a:prstGeom>
          <a:noFill/>
          <a:ln>
            <a:noFill/>
          </a:ln>
        </p:spPr>
        <p:txBody>
          <a:bodyPr wrap="none" rtlCol="0">
            <a:spAutoFit/>
          </a:bodyPr>
          <a:lstStyle/>
          <a:p>
            <a:pPr algn="ctr"/>
            <a:r>
              <a:rPr lang="en-US" sz="1600" i="1" dirty="0">
                <a:solidFill>
                  <a:schemeClr val="accent3"/>
                </a:solidFill>
              </a:rPr>
              <a:t>Grades</a:t>
            </a:r>
          </a:p>
          <a:p>
            <a:pPr algn="ctr"/>
            <a:r>
              <a:rPr lang="en-US" sz="1600" i="1" dirty="0">
                <a:solidFill>
                  <a:schemeClr val="accent3"/>
                </a:solidFill>
              </a:rPr>
              <a:t>Exchange</a:t>
            </a:r>
          </a:p>
        </p:txBody>
      </p:sp>
    </p:spTree>
    <p:extLst>
      <p:ext uri="{BB962C8B-B14F-4D97-AF65-F5344CB8AC3E}">
        <p14:creationId xmlns:p14="http://schemas.microsoft.com/office/powerpoint/2010/main" val="289819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Competency based education</a:t>
            </a:r>
            <a:br>
              <a:rPr lang="en-US" dirty="0"/>
            </a:br>
            <a:r>
              <a:rPr lang="en-US" sz="1800" i="1" dirty="0">
                <a:latin typeface="+mn-lt"/>
              </a:rPr>
              <a:t>Q4 2015 release</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l="-55" r="-149"/>
          <a:stretch/>
        </p:blipFill>
        <p:spPr>
          <a:xfrm>
            <a:off x="673365" y="1544639"/>
            <a:ext cx="7797271" cy="4678362"/>
          </a:xfrm>
          <a:prstGeom prst="rect">
            <a:avLst/>
          </a:prstGeom>
        </p:spPr>
      </p:pic>
    </p:spTree>
    <p:extLst>
      <p:ext uri="{BB962C8B-B14F-4D97-AF65-F5344CB8AC3E}">
        <p14:creationId xmlns:p14="http://schemas.microsoft.com/office/powerpoint/2010/main" val="421673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751" y="376906"/>
            <a:ext cx="7424616" cy="1141901"/>
          </a:xfrm>
        </p:spPr>
        <p:txBody>
          <a:bodyPr/>
          <a:lstStyle/>
          <a:p>
            <a:r>
              <a:rPr lang="en-US" dirty="0" smtClean="0"/>
              <a:t>Wade Fields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1" y="1125557"/>
            <a:ext cx="4345405" cy="2896937"/>
          </a:xfrm>
          <a:prstGeom prst="rect">
            <a:avLst/>
          </a:prstGeom>
        </p:spPr>
      </p:pic>
      <p:sp>
        <p:nvSpPr>
          <p:cNvPr id="6" name="TextBox 5"/>
          <p:cNvSpPr txBox="1"/>
          <p:nvPr/>
        </p:nvSpPr>
        <p:spPr>
          <a:xfrm>
            <a:off x="4772417" y="513567"/>
            <a:ext cx="4183694" cy="5909310"/>
          </a:xfrm>
          <a:prstGeom prst="rect">
            <a:avLst/>
          </a:prstGeom>
          <a:noFill/>
        </p:spPr>
        <p:txBody>
          <a:bodyPr wrap="square" rtlCol="0">
            <a:spAutoFit/>
          </a:bodyPr>
          <a:lstStyle/>
          <a:p>
            <a:pPr fontAlgn="ctr"/>
            <a:r>
              <a:rPr lang="en-US" b="1" dirty="0" smtClean="0"/>
              <a:t>Title</a:t>
            </a:r>
            <a:r>
              <a:rPr lang="en-US" b="1" dirty="0"/>
              <a:t>:</a:t>
            </a:r>
            <a:endParaRPr lang="en-US" dirty="0"/>
          </a:p>
          <a:p>
            <a:pPr fontAlgn="ctr"/>
            <a:r>
              <a:rPr lang="en-US" dirty="0" smtClean="0"/>
              <a:t>Customer Success Advocate</a:t>
            </a:r>
            <a:endParaRPr lang="en-US" dirty="0"/>
          </a:p>
          <a:p>
            <a:pPr fontAlgn="ctr"/>
            <a:endParaRPr lang="en-US" b="1" dirty="0" smtClean="0"/>
          </a:p>
          <a:p>
            <a:pPr fontAlgn="ctr"/>
            <a:r>
              <a:rPr lang="en-US" b="1" dirty="0"/>
              <a:t>Area of education:</a:t>
            </a:r>
            <a:endParaRPr lang="en-US" dirty="0"/>
          </a:p>
          <a:p>
            <a:pPr fontAlgn="ctr"/>
            <a:r>
              <a:rPr lang="en-US" dirty="0"/>
              <a:t>Higher </a:t>
            </a:r>
            <a:r>
              <a:rPr lang="en-US" dirty="0" smtClean="0"/>
              <a:t>Ed/Corporate</a:t>
            </a:r>
            <a:endParaRPr lang="en-US" b="1" dirty="0" smtClean="0"/>
          </a:p>
          <a:p>
            <a:pPr fontAlgn="ctr"/>
            <a:r>
              <a:rPr lang="en-US" b="1" dirty="0" smtClean="0"/>
              <a:t>Previous Institution</a:t>
            </a:r>
            <a:r>
              <a:rPr lang="en-US" b="1" dirty="0"/>
              <a:t>:</a:t>
            </a:r>
            <a:endParaRPr lang="en-US" dirty="0"/>
          </a:p>
          <a:p>
            <a:pPr fontAlgn="ctr"/>
            <a:r>
              <a:rPr lang="en-US" dirty="0"/>
              <a:t>Capella University</a:t>
            </a:r>
          </a:p>
          <a:p>
            <a:pPr fontAlgn="b"/>
            <a:endParaRPr lang="en-US" b="1" dirty="0" smtClean="0"/>
          </a:p>
          <a:p>
            <a:pPr fontAlgn="b"/>
            <a:r>
              <a:rPr lang="en-US" b="1" dirty="0" smtClean="0"/>
              <a:t>Short </a:t>
            </a:r>
            <a:r>
              <a:rPr lang="en-US" b="1" dirty="0"/>
              <a:t>bio: </a:t>
            </a:r>
            <a:endParaRPr lang="en-US" dirty="0"/>
          </a:p>
          <a:p>
            <a:pPr fontAlgn="t"/>
            <a:r>
              <a:rPr lang="en-US" dirty="0"/>
              <a:t>Wade has led several product upgrades and implementations including Blackboard </a:t>
            </a:r>
            <a:r>
              <a:rPr lang="en-US" dirty="0" smtClean="0"/>
              <a:t>Learn, </a:t>
            </a:r>
            <a:r>
              <a:rPr lang="en-US" dirty="0"/>
              <a:t>Capella’s competency based education product </a:t>
            </a:r>
            <a:r>
              <a:rPr lang="en-US" dirty="0" err="1"/>
              <a:t>FlexPath</a:t>
            </a:r>
            <a:r>
              <a:rPr lang="en-US" dirty="0"/>
              <a:t> and multiple customization efforts within the Learn system. He has led efforts to better understand and improve the faculty and learner experience. Wade’s end to end experience allows him to understand faculty and learner perspective as well as technical support and academic administration.</a:t>
            </a:r>
          </a:p>
        </p:txBody>
      </p:sp>
    </p:spTree>
    <p:extLst>
      <p:ext uri="{BB962C8B-B14F-4D97-AF65-F5344CB8AC3E}">
        <p14:creationId xmlns:p14="http://schemas.microsoft.com/office/powerpoint/2010/main" val="325770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What’s Next for Learn 9.1?</a:t>
            </a:r>
          </a:p>
        </p:txBody>
      </p:sp>
    </p:spTree>
    <p:extLst>
      <p:ext uri="{BB962C8B-B14F-4D97-AF65-F5344CB8AC3E}">
        <p14:creationId xmlns:p14="http://schemas.microsoft.com/office/powerpoint/2010/main" val="83424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500" spc="-50" noProof="0" dirty="0"/>
              <a:t>Quality &amp; maintenance: Cumulative Updates &amp; Building </a:t>
            </a:r>
            <a:r>
              <a:rPr lang="en-GB" sz="2500" spc="-50" dirty="0"/>
              <a:t>B</a:t>
            </a:r>
            <a:r>
              <a:rPr lang="en-GB" sz="2500" spc="-50" noProof="0" dirty="0"/>
              <a:t>locks</a:t>
            </a:r>
            <a:r>
              <a:rPr lang="en-GB" noProof="0" dirty="0"/>
              <a:t/>
            </a:r>
            <a:br>
              <a:rPr lang="en-GB" noProof="0" dirty="0"/>
            </a:br>
            <a:r>
              <a:rPr lang="en-GB" sz="1800" i="1" dirty="0">
                <a:latin typeface="+mn-lt"/>
              </a:rPr>
              <a:t>In development</a:t>
            </a:r>
          </a:p>
        </p:txBody>
      </p:sp>
      <p:pic>
        <p:nvPicPr>
          <p:cNvPr id="5" name="Picture 4"/>
          <p:cNvPicPr>
            <a:picLocks noChangeAspect="1"/>
          </p:cNvPicPr>
          <p:nvPr/>
        </p:nvPicPr>
        <p:blipFill>
          <a:blip r:embed="rId3"/>
          <a:stretch>
            <a:fillRect/>
          </a:stretch>
        </p:blipFill>
        <p:spPr>
          <a:xfrm>
            <a:off x="3197926" y="1544637"/>
            <a:ext cx="5633338" cy="2681931"/>
          </a:xfrm>
          <a:prstGeom prst="rect">
            <a:avLst/>
          </a:prstGeom>
        </p:spPr>
      </p:pic>
      <p:sp>
        <p:nvSpPr>
          <p:cNvPr id="9" name="Rectangle 8"/>
          <p:cNvSpPr/>
          <p:nvPr/>
        </p:nvSpPr>
        <p:spPr>
          <a:xfrm>
            <a:off x="312615" y="1544638"/>
            <a:ext cx="2748150" cy="13716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0" name="Rectangle 22"/>
          <p:cNvSpPr/>
          <p:nvPr/>
        </p:nvSpPr>
        <p:spPr>
          <a:xfrm>
            <a:off x="312615" y="1681798"/>
            <a:ext cx="2748150" cy="3566160"/>
          </a:xfrm>
          <a:custGeom>
            <a:avLst/>
            <a:gdLst/>
            <a:ahLst/>
            <a:cxnLst/>
            <a:rect l="l" t="t" r="r" b="b"/>
            <a:pathLst>
              <a:path w="2748150" h="3566160">
                <a:moveTo>
                  <a:pt x="0" y="0"/>
                </a:moveTo>
                <a:lnTo>
                  <a:pt x="2748150" y="0"/>
                </a:lnTo>
                <a:lnTo>
                  <a:pt x="2748150" y="3200400"/>
                </a:lnTo>
                <a:lnTo>
                  <a:pt x="730055" y="3200400"/>
                </a:lnTo>
                <a:lnTo>
                  <a:pt x="730055" y="3566160"/>
                </a:lnTo>
                <a:lnTo>
                  <a:pt x="364295" y="3200400"/>
                </a:lnTo>
                <a:lnTo>
                  <a:pt x="0" y="3200400"/>
                </a:lnTo>
                <a:close/>
              </a:path>
            </a:pathLst>
          </a:custGeom>
          <a:solidFill>
            <a:schemeClr val="accent1">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pPr>
              <a:lnSpc>
                <a:spcPct val="114000"/>
              </a:lnSpc>
            </a:pPr>
            <a:r>
              <a:rPr lang="en-US" dirty="0">
                <a:solidFill>
                  <a:schemeClr val="tx1"/>
                </a:solidFill>
                <a:latin typeface="+mj-lt"/>
              </a:rPr>
              <a:t>“Fix the dependency checking to properly identify cumulative updates and actually make it impossible to deploy things in the wrong order ever again.”</a:t>
            </a:r>
          </a:p>
        </p:txBody>
      </p:sp>
      <p:sp>
        <p:nvSpPr>
          <p:cNvPr id="11" name="Rectangle 22"/>
          <p:cNvSpPr/>
          <p:nvPr/>
        </p:nvSpPr>
        <p:spPr>
          <a:xfrm>
            <a:off x="1037925" y="4876689"/>
            <a:ext cx="2022839" cy="1346311"/>
          </a:xfrm>
          <a:prstGeom prst="rect">
            <a:avLst/>
          </a:prstGeom>
          <a:no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r>
              <a:rPr lang="en-US" dirty="0">
                <a:solidFill>
                  <a:schemeClr val="tx2"/>
                </a:solidFill>
              </a:rPr>
              <a:t>Technology Support Staff</a:t>
            </a:r>
          </a:p>
          <a:p>
            <a:r>
              <a:rPr lang="en-US" sz="1400" i="1" dirty="0">
                <a:solidFill>
                  <a:schemeClr val="accent1"/>
                </a:solidFill>
              </a:rPr>
              <a:t>U.S. public university</a:t>
            </a:r>
          </a:p>
        </p:txBody>
      </p:sp>
    </p:spTree>
    <p:extLst>
      <p:ext uri="{BB962C8B-B14F-4D97-AF65-F5344CB8AC3E}">
        <p14:creationId xmlns:p14="http://schemas.microsoft.com/office/powerpoint/2010/main" val="412740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50874" y="1378424"/>
            <a:ext cx="7014949" cy="5209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mj-lt"/>
            </a:endParaRPr>
          </a:p>
        </p:txBody>
      </p:sp>
      <p:sp>
        <p:nvSpPr>
          <p:cNvPr id="6" name="Rectangle 5"/>
          <p:cNvSpPr/>
          <p:nvPr/>
        </p:nvSpPr>
        <p:spPr>
          <a:xfrm>
            <a:off x="3001618" y="6556195"/>
            <a:ext cx="3140765" cy="301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900" i="1" dirty="0">
                <a:solidFill>
                  <a:schemeClr val="tx1"/>
                </a:solidFill>
              </a:rPr>
              <a:t>Conceptual mock-up subject to change without notice</a:t>
            </a:r>
          </a:p>
        </p:txBody>
      </p:sp>
      <p:sp>
        <p:nvSpPr>
          <p:cNvPr id="7" name="Title 1"/>
          <p:cNvSpPr txBox="1">
            <a:spLocks/>
          </p:cNvSpPr>
          <p:nvPr/>
        </p:nvSpPr>
        <p:spPr>
          <a:xfrm>
            <a:off x="304024" y="304021"/>
            <a:ext cx="8542211" cy="731520"/>
          </a:xfrm>
          <a:prstGeom prst="rect">
            <a:avLst/>
          </a:prstGeom>
        </p:spPr>
        <p:txBody>
          <a:bodyPr vert="horz" lIns="0" tIns="0" rIns="0" bIns="0" rtlCol="0" anchor="b">
            <a:normAutofit/>
          </a:bodyPr>
          <a:lstStyle>
            <a:lvl1pPr algn="l" defTabSz="457200" rtl="0" eaLnBrk="1" latinLnBrk="0" hangingPunct="1">
              <a:lnSpc>
                <a:spcPct val="90000"/>
              </a:lnSpc>
              <a:spcBef>
                <a:spcPct val="0"/>
              </a:spcBef>
              <a:buNone/>
              <a:defRPr sz="2800" b="1" kern="1200">
                <a:solidFill>
                  <a:schemeClr val="accent3"/>
                </a:solidFill>
                <a:latin typeface="+mj-lt"/>
                <a:ea typeface="+mj-ea"/>
                <a:cs typeface="+mj-cs"/>
              </a:defRPr>
            </a:lvl1pPr>
          </a:lstStyle>
          <a:p>
            <a:endParaRPr lang="en-US" sz="2000" b="0" dirty="0">
              <a:solidFill>
                <a:schemeClr val="tx1"/>
              </a:solidFill>
              <a:latin typeface="+mn-lt"/>
            </a:endParaRPr>
          </a:p>
        </p:txBody>
      </p:sp>
      <p:sp>
        <p:nvSpPr>
          <p:cNvPr id="2" name="Title 1"/>
          <p:cNvSpPr>
            <a:spLocks noGrp="1"/>
          </p:cNvSpPr>
          <p:nvPr>
            <p:ph type="title"/>
          </p:nvPr>
        </p:nvSpPr>
        <p:spPr/>
        <p:txBody>
          <a:bodyPr/>
          <a:lstStyle/>
          <a:p>
            <a:r>
              <a:rPr lang="en-US" dirty="0"/>
              <a:t>Responsive design for Learn 9.1</a:t>
            </a:r>
            <a:br>
              <a:rPr lang="en-US" dirty="0"/>
            </a:br>
            <a:r>
              <a:rPr lang="en-US" sz="1800" i="1" dirty="0">
                <a:latin typeface="+mn-lt"/>
              </a:rPr>
              <a:t>In development</a:t>
            </a: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2893" y="1544638"/>
            <a:ext cx="6098214" cy="4678362"/>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9112" y="2030676"/>
            <a:ext cx="5125776" cy="3720043"/>
          </a:xfrm>
          <a:prstGeom prst="rect">
            <a:avLst/>
          </a:prstGeom>
          <a:effectLst/>
        </p:spPr>
      </p:pic>
    </p:spTree>
    <p:extLst>
      <p:ext uri="{BB962C8B-B14F-4D97-AF65-F5344CB8AC3E}">
        <p14:creationId xmlns:p14="http://schemas.microsoft.com/office/powerpoint/2010/main" val="33638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theme for Learn 9.1</a:t>
            </a:r>
            <a:br>
              <a:rPr lang="en-US" dirty="0"/>
            </a:br>
            <a:r>
              <a:rPr lang="en-US" sz="1800" i="1" dirty="0">
                <a:latin typeface="+mn-lt"/>
              </a:rPr>
              <a:t>In development</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b="27331"/>
          <a:stretch/>
        </p:blipFill>
        <p:spPr>
          <a:xfrm>
            <a:off x="3187700" y="1544761"/>
            <a:ext cx="5643563" cy="4678239"/>
          </a:xfrm>
          <a:prstGeom prst="rect">
            <a:avLst/>
          </a:prstGeom>
          <a:noFill/>
          <a:ln>
            <a:noFill/>
          </a:ln>
        </p:spPr>
      </p:pic>
      <p:sp>
        <p:nvSpPr>
          <p:cNvPr id="8" name="Rectangle 7"/>
          <p:cNvSpPr/>
          <p:nvPr/>
        </p:nvSpPr>
        <p:spPr>
          <a:xfrm>
            <a:off x="3001618" y="6556195"/>
            <a:ext cx="3140765" cy="301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900" i="1" dirty="0">
                <a:solidFill>
                  <a:schemeClr val="tx1"/>
                </a:solidFill>
              </a:rPr>
              <a:t>Conceptual mock-up subject to change without notice</a:t>
            </a:r>
          </a:p>
        </p:txBody>
      </p:sp>
      <p:sp>
        <p:nvSpPr>
          <p:cNvPr id="9" name="Rectangle 22"/>
          <p:cNvSpPr/>
          <p:nvPr/>
        </p:nvSpPr>
        <p:spPr>
          <a:xfrm>
            <a:off x="312615" y="1681798"/>
            <a:ext cx="2748150" cy="4541202"/>
          </a:xfrm>
          <a:prstGeom prst="rect">
            <a:avLst/>
          </a:prstGeom>
          <a:solidFill>
            <a:schemeClr val="tx1">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pPr>
              <a:spcAft>
                <a:spcPts val="1200"/>
              </a:spcAft>
            </a:pPr>
            <a:r>
              <a:rPr lang="en-US" dirty="0">
                <a:solidFill>
                  <a:schemeClr val="tx1"/>
                </a:solidFill>
              </a:rPr>
              <a:t>New, modern system and course theme for Learn 9.1 (inspired by the Ultra experience)</a:t>
            </a:r>
          </a:p>
          <a:p>
            <a:pPr>
              <a:spcAft>
                <a:spcPts val="1200"/>
              </a:spcAft>
            </a:pPr>
            <a:r>
              <a:rPr lang="en-US" dirty="0">
                <a:solidFill>
                  <a:schemeClr val="tx1"/>
                </a:solidFill>
              </a:rPr>
              <a:t>Will work for all deployment types </a:t>
            </a:r>
            <a:br>
              <a:rPr lang="en-US" dirty="0">
                <a:solidFill>
                  <a:schemeClr val="tx1"/>
                </a:solidFill>
              </a:rPr>
            </a:br>
            <a:r>
              <a:rPr lang="en-US" dirty="0">
                <a:solidFill>
                  <a:schemeClr val="tx1"/>
                </a:solidFill>
              </a:rPr>
              <a:t>(Self-hosted, Managed Hosting, and SaaS)</a:t>
            </a:r>
          </a:p>
        </p:txBody>
      </p:sp>
      <p:sp>
        <p:nvSpPr>
          <p:cNvPr id="10" name="Rectangle 9"/>
          <p:cNvSpPr/>
          <p:nvPr/>
        </p:nvSpPr>
        <p:spPr>
          <a:xfrm>
            <a:off x="312615" y="1544638"/>
            <a:ext cx="2748150" cy="137160"/>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154039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Workflow improvements &amp; usability</a:t>
            </a:r>
            <a:br>
              <a:rPr lang="en-US" dirty="0"/>
            </a:br>
            <a:r>
              <a:rPr lang="en-US" sz="1800" i="1" dirty="0">
                <a:latin typeface="+mn-lt"/>
              </a:rPr>
              <a:t>In research</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2830" y="1544638"/>
            <a:ext cx="7398340" cy="4678362"/>
          </a:xfrm>
          <a:prstGeom prst="rect">
            <a:avLst/>
          </a:prstGeom>
        </p:spPr>
      </p:pic>
      <p:sp>
        <p:nvSpPr>
          <p:cNvPr id="8" name="Rectangle 7"/>
          <p:cNvSpPr/>
          <p:nvPr/>
        </p:nvSpPr>
        <p:spPr>
          <a:xfrm>
            <a:off x="3001618" y="6556195"/>
            <a:ext cx="3140765" cy="301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900" i="1" dirty="0">
                <a:solidFill>
                  <a:schemeClr val="tx1"/>
                </a:solidFill>
              </a:rPr>
              <a:t>Conceptual mock-up subject to change without notice</a:t>
            </a:r>
          </a:p>
        </p:txBody>
      </p:sp>
    </p:spTree>
    <p:extLst>
      <p:ext uri="{BB962C8B-B14F-4D97-AF65-F5344CB8AC3E}">
        <p14:creationId xmlns:p14="http://schemas.microsoft.com/office/powerpoint/2010/main" val="134057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for competency-based education: Dashboards</a:t>
            </a:r>
            <a:br>
              <a:rPr lang="en-US" dirty="0"/>
            </a:br>
            <a:r>
              <a:rPr lang="en-US" sz="1800" i="1" dirty="0">
                <a:latin typeface="+mn-lt"/>
              </a:rPr>
              <a:t>In research</a:t>
            </a:r>
          </a:p>
        </p:txBody>
      </p:sp>
      <p:sp>
        <p:nvSpPr>
          <p:cNvPr id="6" name="Rectangle 5"/>
          <p:cNvSpPr/>
          <p:nvPr/>
        </p:nvSpPr>
        <p:spPr>
          <a:xfrm>
            <a:off x="3001618" y="6556195"/>
            <a:ext cx="3140765" cy="301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900" i="1" dirty="0">
                <a:solidFill>
                  <a:schemeClr val="tx1"/>
                </a:solidFill>
              </a:rPr>
              <a:t>Conceptual mock-up subject to change without notice</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7700" y="1544638"/>
            <a:ext cx="5643563" cy="3174284"/>
          </a:xfrm>
          <a:prstGeom prst="rect">
            <a:avLst/>
          </a:prstGeom>
          <a:noFill/>
          <a:ln>
            <a:noFill/>
          </a:ln>
        </p:spPr>
      </p:pic>
      <p:sp>
        <p:nvSpPr>
          <p:cNvPr id="9" name="Rectangle 22"/>
          <p:cNvSpPr/>
          <p:nvPr/>
        </p:nvSpPr>
        <p:spPr>
          <a:xfrm>
            <a:off x="312615" y="1681798"/>
            <a:ext cx="2748150" cy="4541202"/>
          </a:xfrm>
          <a:prstGeom prst="rect">
            <a:avLst/>
          </a:prstGeom>
          <a:solidFill>
            <a:schemeClr val="tx1">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pPr>
              <a:spcAft>
                <a:spcPts val="1200"/>
              </a:spcAft>
            </a:pPr>
            <a:r>
              <a:rPr lang="en-US" dirty="0">
                <a:solidFill>
                  <a:schemeClr val="tx1"/>
                </a:solidFill>
              </a:rPr>
              <a:t>Enhanced course dashboard</a:t>
            </a:r>
          </a:p>
          <a:p>
            <a:pPr>
              <a:spcAft>
                <a:spcPts val="1200"/>
              </a:spcAft>
            </a:pPr>
            <a:r>
              <a:rPr lang="en-US" dirty="0">
                <a:solidFill>
                  <a:schemeClr val="tx1"/>
                </a:solidFill>
              </a:rPr>
              <a:t>Improved program dashboard</a:t>
            </a:r>
          </a:p>
        </p:txBody>
      </p:sp>
      <p:sp>
        <p:nvSpPr>
          <p:cNvPr id="10" name="Rectangle 9"/>
          <p:cNvSpPr/>
          <p:nvPr/>
        </p:nvSpPr>
        <p:spPr>
          <a:xfrm>
            <a:off x="312615" y="1544638"/>
            <a:ext cx="2748150" cy="137160"/>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3168227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Blackboard Learn</a:t>
            </a:r>
            <a:br>
              <a:rPr lang="en-US" dirty="0"/>
            </a:br>
            <a:r>
              <a:rPr lang="en-US" sz="2400" i="1" dirty="0">
                <a:solidFill>
                  <a:schemeClr val="accent1"/>
                </a:solidFill>
                <a:latin typeface="+mn-lt"/>
              </a:rPr>
              <a:t>Ultra Experience</a:t>
            </a:r>
          </a:p>
        </p:txBody>
      </p:sp>
    </p:spTree>
    <p:extLst>
      <p:ext uri="{BB962C8B-B14F-4D97-AF65-F5344CB8AC3E}">
        <p14:creationId xmlns:p14="http://schemas.microsoft.com/office/powerpoint/2010/main" val="76013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 &amp; the Ultra Experience</a:t>
            </a:r>
            <a:br>
              <a:rPr lang="en-US" dirty="0"/>
            </a:br>
            <a:r>
              <a:rPr lang="en-US" sz="1800" i="1" dirty="0">
                <a:latin typeface="+mn-lt"/>
              </a:rPr>
              <a:t>Why Ultra?</a:t>
            </a:r>
          </a:p>
        </p:txBody>
      </p:sp>
      <p:grpSp>
        <p:nvGrpSpPr>
          <p:cNvPr id="9" name="Group 8"/>
          <p:cNvGrpSpPr/>
          <p:nvPr/>
        </p:nvGrpSpPr>
        <p:grpSpPr>
          <a:xfrm>
            <a:off x="312615" y="1541966"/>
            <a:ext cx="2875085" cy="1067389"/>
            <a:chOff x="312614" y="1544637"/>
            <a:chExt cx="2746753" cy="1067389"/>
          </a:xfrm>
          <a:solidFill>
            <a:schemeClr val="accent1"/>
          </a:solidFill>
        </p:grpSpPr>
        <p:sp>
          <p:nvSpPr>
            <p:cNvPr id="10" name="Rectangle 9"/>
            <p:cNvSpPr/>
            <p:nvPr/>
          </p:nvSpPr>
          <p:spPr>
            <a:xfrm>
              <a:off x="312614" y="1681798"/>
              <a:ext cx="2746753" cy="930228"/>
            </a:xfrm>
            <a:prstGeom prst="rect">
              <a:avLst/>
            </a:prstGeom>
            <a:solidFill>
              <a:schemeClr val="accent1">
                <a:alpha val="20000"/>
              </a:schemeClr>
            </a:solidFill>
            <a:ln w="12700" cap="sq">
              <a:noFill/>
              <a:miter lim="800000"/>
            </a:ln>
          </p:spPr>
          <p:txBody>
            <a:bodyPr wrap="square" lIns="137160" tIns="137160" rIns="137160" bIns="137160" rtlCol="0" anchor="ctr">
              <a:noAutofit/>
            </a:bodyPr>
            <a:lstStyle/>
            <a:p>
              <a:r>
                <a:rPr lang="en-US" sz="2400" dirty="0">
                  <a:solidFill>
                    <a:srgbClr val="FFFFFF"/>
                  </a:solidFill>
                </a:rPr>
                <a:t>Modern</a:t>
              </a:r>
            </a:p>
          </p:txBody>
        </p:sp>
        <p:sp>
          <p:nvSpPr>
            <p:cNvPr id="12" name="Rectangle 11"/>
            <p:cNvSpPr/>
            <p:nvPr/>
          </p:nvSpPr>
          <p:spPr>
            <a:xfrm>
              <a:off x="312614" y="1544637"/>
              <a:ext cx="2746753" cy="137160"/>
            </a:xfrm>
            <a:prstGeom prst="rect">
              <a:avLst/>
            </a:prstGeom>
            <a:grpFill/>
            <a:ln w="12700" cap="sq">
              <a:noFill/>
              <a:miter lim="800000"/>
            </a:ln>
          </p:spPr>
          <p:txBody>
            <a:bodyPr wrap="square" lIns="137160" tIns="137160" rIns="137160" bIns="137160" rtlCol="0" anchor="ctr">
              <a:noAutofit/>
            </a:bodyPr>
            <a:lstStyle/>
            <a:p>
              <a:endParaRPr lang="en-US" sz="2400" i="1" dirty="0">
                <a:solidFill>
                  <a:schemeClr val="accent1"/>
                </a:solidFill>
              </a:endParaRPr>
            </a:p>
          </p:txBody>
        </p:sp>
      </p:grp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4859" y="1544638"/>
            <a:ext cx="5399933" cy="3254186"/>
          </a:xfrm>
          <a:prstGeom prst="rect">
            <a:avLst/>
          </a:prstGeom>
          <a:ln>
            <a:noFill/>
          </a:ln>
        </p:spPr>
      </p:pic>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0303" y="3307254"/>
            <a:ext cx="4060959" cy="2915746"/>
          </a:xfrm>
          <a:prstGeom prst="rect">
            <a:avLst/>
          </a:prstGeom>
          <a:ln>
            <a:noFill/>
          </a:ln>
        </p:spPr>
      </p:pic>
    </p:spTree>
    <p:extLst>
      <p:ext uri="{BB962C8B-B14F-4D97-AF65-F5344CB8AC3E}">
        <p14:creationId xmlns:p14="http://schemas.microsoft.com/office/powerpoint/2010/main" val="178168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 &amp; the Ultra Experience</a:t>
            </a:r>
            <a:br>
              <a:rPr lang="en-US" dirty="0"/>
            </a:br>
            <a:r>
              <a:rPr lang="en-US" sz="1800" i="1" dirty="0">
                <a:latin typeface="+mn-lt"/>
              </a:rPr>
              <a:t>Why Ultra?</a:t>
            </a:r>
          </a:p>
        </p:txBody>
      </p:sp>
      <p:grpSp>
        <p:nvGrpSpPr>
          <p:cNvPr id="9" name="Group 8"/>
          <p:cNvGrpSpPr/>
          <p:nvPr/>
        </p:nvGrpSpPr>
        <p:grpSpPr>
          <a:xfrm>
            <a:off x="312615" y="1541966"/>
            <a:ext cx="2875085" cy="1067389"/>
            <a:chOff x="312614" y="1544637"/>
            <a:chExt cx="2746753" cy="1067389"/>
          </a:xfrm>
          <a:solidFill>
            <a:schemeClr val="accent1"/>
          </a:solidFill>
        </p:grpSpPr>
        <p:sp>
          <p:nvSpPr>
            <p:cNvPr id="10" name="Rectangle 9"/>
            <p:cNvSpPr/>
            <p:nvPr/>
          </p:nvSpPr>
          <p:spPr>
            <a:xfrm>
              <a:off x="312614" y="1681798"/>
              <a:ext cx="2746753" cy="930228"/>
            </a:xfrm>
            <a:prstGeom prst="rect">
              <a:avLst/>
            </a:prstGeom>
            <a:solidFill>
              <a:schemeClr val="accent1">
                <a:alpha val="20000"/>
              </a:schemeClr>
            </a:solidFill>
            <a:ln w="12700" cap="sq">
              <a:noFill/>
              <a:miter lim="800000"/>
            </a:ln>
          </p:spPr>
          <p:txBody>
            <a:bodyPr wrap="square" lIns="137160" tIns="137160" rIns="137160" bIns="137160" rtlCol="0" anchor="ctr">
              <a:noAutofit/>
            </a:bodyPr>
            <a:lstStyle/>
            <a:p>
              <a:r>
                <a:rPr lang="en-US" sz="2400" i="1" dirty="0">
                  <a:solidFill>
                    <a:schemeClr val="accent1"/>
                  </a:solidFill>
                </a:rPr>
                <a:t>Modern</a:t>
              </a:r>
            </a:p>
          </p:txBody>
        </p:sp>
        <p:sp>
          <p:nvSpPr>
            <p:cNvPr id="12" name="Rectangle 11"/>
            <p:cNvSpPr/>
            <p:nvPr/>
          </p:nvSpPr>
          <p:spPr>
            <a:xfrm>
              <a:off x="312614" y="1544637"/>
              <a:ext cx="2746753" cy="137160"/>
            </a:xfrm>
            <a:prstGeom prst="rect">
              <a:avLst/>
            </a:prstGeom>
            <a:grpFill/>
            <a:ln w="12700" cap="sq">
              <a:noFill/>
              <a:miter lim="800000"/>
            </a:ln>
          </p:spPr>
          <p:txBody>
            <a:bodyPr wrap="square" lIns="137160" tIns="137160" rIns="137160" bIns="137160" rtlCol="0" anchor="ctr">
              <a:noAutofit/>
            </a:bodyPr>
            <a:lstStyle/>
            <a:p>
              <a:endParaRPr lang="en-US" sz="2400" i="1" dirty="0">
                <a:solidFill>
                  <a:schemeClr val="accent1"/>
                </a:solidFill>
              </a:endParaRPr>
            </a:p>
          </p:txBody>
        </p:sp>
      </p:grpSp>
      <p:grpSp>
        <p:nvGrpSpPr>
          <p:cNvPr id="13" name="Group 12"/>
          <p:cNvGrpSpPr/>
          <p:nvPr/>
        </p:nvGrpSpPr>
        <p:grpSpPr>
          <a:xfrm>
            <a:off x="312615" y="2746514"/>
            <a:ext cx="2875085" cy="1067389"/>
            <a:chOff x="312614" y="1544637"/>
            <a:chExt cx="2746753" cy="1067389"/>
          </a:xfrm>
          <a:solidFill>
            <a:schemeClr val="accent1"/>
          </a:solidFill>
        </p:grpSpPr>
        <p:sp>
          <p:nvSpPr>
            <p:cNvPr id="14" name="Rectangle 13"/>
            <p:cNvSpPr/>
            <p:nvPr/>
          </p:nvSpPr>
          <p:spPr>
            <a:xfrm>
              <a:off x="312614" y="1681798"/>
              <a:ext cx="2746753" cy="930228"/>
            </a:xfrm>
            <a:prstGeom prst="rect">
              <a:avLst/>
            </a:prstGeom>
            <a:solidFill>
              <a:schemeClr val="accent1">
                <a:alpha val="20000"/>
              </a:schemeClr>
            </a:solidFill>
            <a:ln w="12700" cap="sq">
              <a:noFill/>
              <a:miter lim="800000"/>
            </a:ln>
          </p:spPr>
          <p:txBody>
            <a:bodyPr wrap="square" lIns="137160" tIns="137160" rIns="137160" bIns="137160" rtlCol="0" anchor="ctr">
              <a:noAutofit/>
            </a:bodyPr>
            <a:lstStyle/>
            <a:p>
              <a:r>
                <a:rPr lang="en-US" sz="2400" dirty="0">
                  <a:solidFill>
                    <a:srgbClr val="FFFFFF"/>
                  </a:solidFill>
                </a:rPr>
                <a:t>Easy to use</a:t>
              </a:r>
            </a:p>
          </p:txBody>
        </p:sp>
        <p:sp>
          <p:nvSpPr>
            <p:cNvPr id="15" name="Rectangle 14"/>
            <p:cNvSpPr/>
            <p:nvPr/>
          </p:nvSpPr>
          <p:spPr>
            <a:xfrm>
              <a:off x="312614" y="1544637"/>
              <a:ext cx="2746753" cy="137160"/>
            </a:xfrm>
            <a:prstGeom prst="rect">
              <a:avLst/>
            </a:prstGeom>
            <a:grpFill/>
            <a:ln w="12700" cap="sq">
              <a:noFill/>
              <a:miter lim="800000"/>
            </a:ln>
          </p:spPr>
          <p:txBody>
            <a:bodyPr wrap="square" lIns="137160" tIns="137160" rIns="137160" bIns="137160" rtlCol="0" anchor="ctr">
              <a:noAutofit/>
            </a:bodyPr>
            <a:lstStyle/>
            <a:p>
              <a:endParaRPr lang="en-US" sz="2400" i="1" dirty="0">
                <a:solidFill>
                  <a:schemeClr val="accent1"/>
                </a:solidFill>
              </a:endParaRPr>
            </a:p>
          </p:txBody>
        </p:sp>
      </p:grp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4859" y="1544638"/>
            <a:ext cx="5399933" cy="3254186"/>
          </a:xfrm>
          <a:prstGeom prst="rect">
            <a:avLst/>
          </a:prstGeom>
          <a:ln>
            <a:noFill/>
          </a:ln>
        </p:spPr>
      </p:pic>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0303" y="3307254"/>
            <a:ext cx="4060959" cy="2915746"/>
          </a:xfrm>
          <a:prstGeom prst="rect">
            <a:avLst/>
          </a:prstGeom>
          <a:ln>
            <a:noFill/>
          </a:ln>
        </p:spPr>
      </p:pic>
    </p:spTree>
    <p:extLst>
      <p:ext uri="{BB962C8B-B14F-4D97-AF65-F5344CB8AC3E}">
        <p14:creationId xmlns:p14="http://schemas.microsoft.com/office/powerpoint/2010/main" val="71527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 &amp; the Ultra Experience</a:t>
            </a:r>
            <a:br>
              <a:rPr lang="en-US" dirty="0"/>
            </a:br>
            <a:r>
              <a:rPr lang="en-US" sz="1800" i="1" dirty="0">
                <a:latin typeface="+mn-lt"/>
              </a:rPr>
              <a:t>Why Ultra?</a:t>
            </a:r>
          </a:p>
        </p:txBody>
      </p:sp>
      <p:grpSp>
        <p:nvGrpSpPr>
          <p:cNvPr id="9" name="Group 8"/>
          <p:cNvGrpSpPr/>
          <p:nvPr/>
        </p:nvGrpSpPr>
        <p:grpSpPr>
          <a:xfrm>
            <a:off x="312615" y="1541966"/>
            <a:ext cx="2875085" cy="1067389"/>
            <a:chOff x="312614" y="1544637"/>
            <a:chExt cx="2746753" cy="1067389"/>
          </a:xfrm>
          <a:solidFill>
            <a:schemeClr val="accent1"/>
          </a:solidFill>
        </p:grpSpPr>
        <p:sp>
          <p:nvSpPr>
            <p:cNvPr id="10" name="Rectangle 9"/>
            <p:cNvSpPr/>
            <p:nvPr/>
          </p:nvSpPr>
          <p:spPr>
            <a:xfrm>
              <a:off x="312614" y="1681798"/>
              <a:ext cx="2746753" cy="930228"/>
            </a:xfrm>
            <a:prstGeom prst="rect">
              <a:avLst/>
            </a:prstGeom>
            <a:solidFill>
              <a:schemeClr val="accent1">
                <a:alpha val="20000"/>
              </a:schemeClr>
            </a:solidFill>
            <a:ln w="12700" cap="sq">
              <a:noFill/>
              <a:miter lim="800000"/>
            </a:ln>
          </p:spPr>
          <p:txBody>
            <a:bodyPr wrap="square" lIns="137160" tIns="137160" rIns="137160" bIns="137160" rtlCol="0" anchor="ctr">
              <a:noAutofit/>
            </a:bodyPr>
            <a:lstStyle/>
            <a:p>
              <a:r>
                <a:rPr lang="en-US" sz="2400" i="1" dirty="0">
                  <a:solidFill>
                    <a:schemeClr val="accent1"/>
                  </a:solidFill>
                </a:rPr>
                <a:t>Modern</a:t>
              </a:r>
            </a:p>
          </p:txBody>
        </p:sp>
        <p:sp>
          <p:nvSpPr>
            <p:cNvPr id="12" name="Rectangle 11"/>
            <p:cNvSpPr/>
            <p:nvPr/>
          </p:nvSpPr>
          <p:spPr>
            <a:xfrm>
              <a:off x="312614" y="1544637"/>
              <a:ext cx="2746753" cy="137160"/>
            </a:xfrm>
            <a:prstGeom prst="rect">
              <a:avLst/>
            </a:prstGeom>
            <a:grpFill/>
            <a:ln w="12700" cap="sq">
              <a:noFill/>
              <a:miter lim="800000"/>
            </a:ln>
          </p:spPr>
          <p:txBody>
            <a:bodyPr wrap="square" lIns="137160" tIns="137160" rIns="137160" bIns="137160" rtlCol="0" anchor="ctr">
              <a:noAutofit/>
            </a:bodyPr>
            <a:lstStyle/>
            <a:p>
              <a:endParaRPr lang="en-US" sz="2400" i="1" dirty="0">
                <a:solidFill>
                  <a:schemeClr val="accent1"/>
                </a:solidFill>
              </a:endParaRPr>
            </a:p>
          </p:txBody>
        </p:sp>
      </p:grpSp>
      <p:grpSp>
        <p:nvGrpSpPr>
          <p:cNvPr id="13" name="Group 12"/>
          <p:cNvGrpSpPr/>
          <p:nvPr/>
        </p:nvGrpSpPr>
        <p:grpSpPr>
          <a:xfrm>
            <a:off x="312615" y="2746514"/>
            <a:ext cx="2875085" cy="1067389"/>
            <a:chOff x="312614" y="1544637"/>
            <a:chExt cx="2746753" cy="1067389"/>
          </a:xfrm>
          <a:solidFill>
            <a:schemeClr val="accent1"/>
          </a:solidFill>
        </p:grpSpPr>
        <p:sp>
          <p:nvSpPr>
            <p:cNvPr id="14" name="Rectangle 13"/>
            <p:cNvSpPr/>
            <p:nvPr/>
          </p:nvSpPr>
          <p:spPr>
            <a:xfrm>
              <a:off x="312614" y="1681798"/>
              <a:ext cx="2746753" cy="930228"/>
            </a:xfrm>
            <a:prstGeom prst="rect">
              <a:avLst/>
            </a:prstGeom>
            <a:solidFill>
              <a:schemeClr val="accent1">
                <a:alpha val="20000"/>
              </a:schemeClr>
            </a:solidFill>
            <a:ln w="12700" cap="sq">
              <a:noFill/>
              <a:miter lim="800000"/>
            </a:ln>
          </p:spPr>
          <p:txBody>
            <a:bodyPr wrap="square" lIns="137160" tIns="137160" rIns="137160" bIns="137160" rtlCol="0" anchor="ctr">
              <a:noAutofit/>
            </a:bodyPr>
            <a:lstStyle/>
            <a:p>
              <a:r>
                <a:rPr lang="en-US" sz="2400" i="1" dirty="0">
                  <a:solidFill>
                    <a:schemeClr val="accent1"/>
                  </a:solidFill>
                </a:rPr>
                <a:t>Easy to use</a:t>
              </a:r>
            </a:p>
          </p:txBody>
        </p:sp>
        <p:sp>
          <p:nvSpPr>
            <p:cNvPr id="15" name="Rectangle 14"/>
            <p:cNvSpPr/>
            <p:nvPr/>
          </p:nvSpPr>
          <p:spPr>
            <a:xfrm>
              <a:off x="312614" y="1544637"/>
              <a:ext cx="2746753" cy="137160"/>
            </a:xfrm>
            <a:prstGeom prst="rect">
              <a:avLst/>
            </a:prstGeom>
            <a:grpFill/>
            <a:ln w="12700" cap="sq">
              <a:noFill/>
              <a:miter lim="800000"/>
            </a:ln>
          </p:spPr>
          <p:txBody>
            <a:bodyPr wrap="square" lIns="137160" tIns="137160" rIns="137160" bIns="137160" rtlCol="0" anchor="ctr">
              <a:noAutofit/>
            </a:bodyPr>
            <a:lstStyle/>
            <a:p>
              <a:endParaRPr lang="en-US" sz="2400" i="1" dirty="0">
                <a:solidFill>
                  <a:schemeClr val="accent1"/>
                </a:solidFill>
              </a:endParaRPr>
            </a:p>
          </p:txBody>
        </p:sp>
      </p:grpSp>
      <p:grpSp>
        <p:nvGrpSpPr>
          <p:cNvPr id="16" name="Group 15"/>
          <p:cNvGrpSpPr/>
          <p:nvPr/>
        </p:nvGrpSpPr>
        <p:grpSpPr>
          <a:xfrm>
            <a:off x="312615" y="3951063"/>
            <a:ext cx="2875085" cy="1067389"/>
            <a:chOff x="312614" y="1544637"/>
            <a:chExt cx="2746753" cy="1067389"/>
          </a:xfrm>
          <a:solidFill>
            <a:schemeClr val="accent1"/>
          </a:solidFill>
        </p:grpSpPr>
        <p:sp>
          <p:nvSpPr>
            <p:cNvPr id="17" name="Rectangle 16"/>
            <p:cNvSpPr/>
            <p:nvPr/>
          </p:nvSpPr>
          <p:spPr>
            <a:xfrm>
              <a:off x="312614" y="1681798"/>
              <a:ext cx="2746753" cy="930228"/>
            </a:xfrm>
            <a:prstGeom prst="rect">
              <a:avLst/>
            </a:prstGeom>
            <a:solidFill>
              <a:schemeClr val="accent1">
                <a:alpha val="20000"/>
              </a:schemeClr>
            </a:solidFill>
            <a:ln w="12700" cap="sq">
              <a:noFill/>
              <a:miter lim="800000"/>
            </a:ln>
          </p:spPr>
          <p:txBody>
            <a:bodyPr wrap="square" lIns="137160" tIns="137160" rIns="137160" bIns="137160" rtlCol="0" anchor="ctr">
              <a:noAutofit/>
            </a:bodyPr>
            <a:lstStyle/>
            <a:p>
              <a:r>
                <a:rPr lang="en-US" sz="2400" dirty="0">
                  <a:solidFill>
                    <a:srgbClr val="FFFFFF"/>
                  </a:solidFill>
                </a:rPr>
                <a:t>Responsive</a:t>
              </a:r>
            </a:p>
          </p:txBody>
        </p:sp>
        <p:sp>
          <p:nvSpPr>
            <p:cNvPr id="18" name="Rectangle 17"/>
            <p:cNvSpPr/>
            <p:nvPr/>
          </p:nvSpPr>
          <p:spPr>
            <a:xfrm>
              <a:off x="312614" y="1544637"/>
              <a:ext cx="2746753" cy="137160"/>
            </a:xfrm>
            <a:prstGeom prst="rect">
              <a:avLst/>
            </a:prstGeom>
            <a:grpFill/>
            <a:ln w="12700" cap="sq">
              <a:noFill/>
              <a:miter lim="800000"/>
            </a:ln>
          </p:spPr>
          <p:txBody>
            <a:bodyPr wrap="square" lIns="137160" tIns="137160" rIns="137160" bIns="137160" rtlCol="0" anchor="ctr">
              <a:noAutofit/>
            </a:bodyPr>
            <a:lstStyle/>
            <a:p>
              <a:endParaRPr lang="en-US" sz="2400" i="1" dirty="0">
                <a:solidFill>
                  <a:schemeClr val="accent1"/>
                </a:solidFill>
              </a:endParaRPr>
            </a:p>
          </p:txBody>
        </p:sp>
      </p:grp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4859" y="1544638"/>
            <a:ext cx="5399933" cy="3254186"/>
          </a:xfrm>
          <a:prstGeom prst="rect">
            <a:avLst/>
          </a:prstGeom>
          <a:ln>
            <a:noFill/>
          </a:ln>
        </p:spPr>
      </p:pic>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0303" y="3307254"/>
            <a:ext cx="4060959" cy="2915746"/>
          </a:xfrm>
          <a:prstGeom prst="rect">
            <a:avLst/>
          </a:prstGeom>
          <a:ln>
            <a:noFill/>
          </a:ln>
        </p:spPr>
      </p:pic>
    </p:spTree>
    <p:extLst>
      <p:ext uri="{BB962C8B-B14F-4D97-AF65-F5344CB8AC3E}">
        <p14:creationId xmlns:p14="http://schemas.microsoft.com/office/powerpoint/2010/main" val="375153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1150" y="636588"/>
            <a:ext cx="8520112" cy="5586411"/>
          </a:xfrm>
          <a:prstGeom prst="rect">
            <a:avLst/>
          </a:prstGeom>
        </p:spPr>
        <p:txBody>
          <a:bodyPr wrap="square" lIns="274320" tIns="274320" rIns="274320" bIns="27432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208">
              <a:lnSpc>
                <a:spcPct val="125000"/>
              </a:lnSpc>
              <a:buClr>
                <a:srgbClr val="FF671B"/>
              </a:buClr>
            </a:pPr>
            <a:r>
              <a:rPr lang="en-US" sz="2800" i="1" spc="100" dirty="0">
                <a:gradFill>
                  <a:gsLst>
                    <a:gs pos="14286">
                      <a:prstClr val="white"/>
                    </a:gs>
                    <a:gs pos="31000">
                      <a:prstClr val="white"/>
                    </a:gs>
                  </a:gsLst>
                  <a:lin ang="5400000" scaled="1"/>
                </a:gradFill>
              </a:rPr>
              <a:t>Statements regarding our product development initiatives, including new products and future product upgrades, updates or enhancements represent our current intentions, but may be modified, delayed or abandoned without prior notice and there is no assurance that such offering, upgrades, updates or functionality will become available unless and until they have been made generally available to our customers.</a:t>
            </a:r>
          </a:p>
        </p:txBody>
      </p:sp>
    </p:spTree>
    <p:extLst>
      <p:ext uri="{BB962C8B-B14F-4D97-AF65-F5344CB8AC3E}">
        <p14:creationId xmlns:p14="http://schemas.microsoft.com/office/powerpoint/2010/main" val="213939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 &amp; the Ultra Experience</a:t>
            </a:r>
            <a:br>
              <a:rPr lang="en-US" dirty="0"/>
            </a:br>
            <a:r>
              <a:rPr lang="en-US" sz="1800" i="1" dirty="0">
                <a:latin typeface="+mn-lt"/>
              </a:rPr>
              <a:t>Why Ultra?</a:t>
            </a:r>
          </a:p>
        </p:txBody>
      </p:sp>
      <p:grpSp>
        <p:nvGrpSpPr>
          <p:cNvPr id="9" name="Group 8"/>
          <p:cNvGrpSpPr/>
          <p:nvPr/>
        </p:nvGrpSpPr>
        <p:grpSpPr>
          <a:xfrm>
            <a:off x="312615" y="1541966"/>
            <a:ext cx="2875085" cy="1067389"/>
            <a:chOff x="312614" y="1544637"/>
            <a:chExt cx="2746753" cy="1067389"/>
          </a:xfrm>
          <a:solidFill>
            <a:schemeClr val="accent1"/>
          </a:solidFill>
        </p:grpSpPr>
        <p:sp>
          <p:nvSpPr>
            <p:cNvPr id="10" name="Rectangle 9"/>
            <p:cNvSpPr/>
            <p:nvPr/>
          </p:nvSpPr>
          <p:spPr>
            <a:xfrm>
              <a:off x="312614" y="1681798"/>
              <a:ext cx="2746753" cy="930228"/>
            </a:xfrm>
            <a:prstGeom prst="rect">
              <a:avLst/>
            </a:prstGeom>
            <a:solidFill>
              <a:schemeClr val="accent1">
                <a:alpha val="20000"/>
              </a:schemeClr>
            </a:solidFill>
            <a:ln w="12700" cap="sq">
              <a:noFill/>
              <a:miter lim="800000"/>
            </a:ln>
          </p:spPr>
          <p:txBody>
            <a:bodyPr wrap="square" lIns="137160" tIns="137160" rIns="137160" bIns="137160" rtlCol="0" anchor="ctr">
              <a:noAutofit/>
            </a:bodyPr>
            <a:lstStyle/>
            <a:p>
              <a:r>
                <a:rPr lang="en-US" sz="2400" i="1" dirty="0">
                  <a:solidFill>
                    <a:schemeClr val="accent1"/>
                  </a:solidFill>
                </a:rPr>
                <a:t>Modern</a:t>
              </a:r>
            </a:p>
          </p:txBody>
        </p:sp>
        <p:sp>
          <p:nvSpPr>
            <p:cNvPr id="12" name="Rectangle 11"/>
            <p:cNvSpPr/>
            <p:nvPr/>
          </p:nvSpPr>
          <p:spPr>
            <a:xfrm>
              <a:off x="312614" y="1544637"/>
              <a:ext cx="2746753" cy="137160"/>
            </a:xfrm>
            <a:prstGeom prst="rect">
              <a:avLst/>
            </a:prstGeom>
            <a:grpFill/>
            <a:ln w="12700" cap="sq">
              <a:noFill/>
              <a:miter lim="800000"/>
            </a:ln>
          </p:spPr>
          <p:txBody>
            <a:bodyPr wrap="square" lIns="137160" tIns="137160" rIns="137160" bIns="137160" rtlCol="0" anchor="ctr">
              <a:noAutofit/>
            </a:bodyPr>
            <a:lstStyle/>
            <a:p>
              <a:endParaRPr lang="en-US" sz="2400" i="1" dirty="0">
                <a:solidFill>
                  <a:schemeClr val="accent1"/>
                </a:solidFill>
              </a:endParaRPr>
            </a:p>
          </p:txBody>
        </p:sp>
      </p:grpSp>
      <p:grpSp>
        <p:nvGrpSpPr>
          <p:cNvPr id="17" name="Group 16"/>
          <p:cNvGrpSpPr/>
          <p:nvPr/>
        </p:nvGrpSpPr>
        <p:grpSpPr>
          <a:xfrm>
            <a:off x="312615" y="2746514"/>
            <a:ext cx="2875085" cy="1067389"/>
            <a:chOff x="312614" y="1544637"/>
            <a:chExt cx="2746753" cy="1067389"/>
          </a:xfrm>
          <a:solidFill>
            <a:schemeClr val="accent1"/>
          </a:solidFill>
        </p:grpSpPr>
        <p:sp>
          <p:nvSpPr>
            <p:cNvPr id="18" name="Rectangle 17"/>
            <p:cNvSpPr/>
            <p:nvPr/>
          </p:nvSpPr>
          <p:spPr>
            <a:xfrm>
              <a:off x="312614" y="1681798"/>
              <a:ext cx="2746753" cy="930228"/>
            </a:xfrm>
            <a:prstGeom prst="rect">
              <a:avLst/>
            </a:prstGeom>
            <a:solidFill>
              <a:schemeClr val="accent1">
                <a:alpha val="20000"/>
              </a:schemeClr>
            </a:solidFill>
            <a:ln w="12700" cap="sq">
              <a:noFill/>
              <a:miter lim="800000"/>
            </a:ln>
          </p:spPr>
          <p:txBody>
            <a:bodyPr wrap="square" lIns="137160" tIns="137160" rIns="137160" bIns="137160" rtlCol="0" anchor="ctr">
              <a:noAutofit/>
            </a:bodyPr>
            <a:lstStyle/>
            <a:p>
              <a:r>
                <a:rPr lang="en-US" sz="2400" i="1" dirty="0">
                  <a:solidFill>
                    <a:schemeClr val="accent1"/>
                  </a:solidFill>
                </a:rPr>
                <a:t>Easy to use</a:t>
              </a:r>
            </a:p>
          </p:txBody>
        </p:sp>
        <p:sp>
          <p:nvSpPr>
            <p:cNvPr id="19" name="Rectangle 18"/>
            <p:cNvSpPr/>
            <p:nvPr/>
          </p:nvSpPr>
          <p:spPr>
            <a:xfrm>
              <a:off x="312614" y="1544637"/>
              <a:ext cx="2746753" cy="137160"/>
            </a:xfrm>
            <a:prstGeom prst="rect">
              <a:avLst/>
            </a:prstGeom>
            <a:grpFill/>
            <a:ln w="12700" cap="sq">
              <a:noFill/>
              <a:miter lim="800000"/>
            </a:ln>
          </p:spPr>
          <p:txBody>
            <a:bodyPr wrap="square" lIns="137160" tIns="137160" rIns="137160" bIns="137160" rtlCol="0" anchor="ctr">
              <a:noAutofit/>
            </a:bodyPr>
            <a:lstStyle/>
            <a:p>
              <a:endParaRPr lang="en-US" sz="2400" i="1" dirty="0">
                <a:solidFill>
                  <a:schemeClr val="accent1"/>
                </a:solidFill>
              </a:endParaRPr>
            </a:p>
          </p:txBody>
        </p:sp>
      </p:grpSp>
      <p:grpSp>
        <p:nvGrpSpPr>
          <p:cNvPr id="20" name="Group 19"/>
          <p:cNvGrpSpPr/>
          <p:nvPr/>
        </p:nvGrpSpPr>
        <p:grpSpPr>
          <a:xfrm>
            <a:off x="312615" y="3951063"/>
            <a:ext cx="2875085" cy="1067389"/>
            <a:chOff x="312614" y="1544637"/>
            <a:chExt cx="2746753" cy="1067389"/>
          </a:xfrm>
          <a:solidFill>
            <a:schemeClr val="accent1"/>
          </a:solidFill>
        </p:grpSpPr>
        <p:sp>
          <p:nvSpPr>
            <p:cNvPr id="21" name="Rectangle 20"/>
            <p:cNvSpPr/>
            <p:nvPr/>
          </p:nvSpPr>
          <p:spPr>
            <a:xfrm>
              <a:off x="312614" y="1681798"/>
              <a:ext cx="2746753" cy="930228"/>
            </a:xfrm>
            <a:prstGeom prst="rect">
              <a:avLst/>
            </a:prstGeom>
            <a:solidFill>
              <a:schemeClr val="accent1">
                <a:alpha val="20000"/>
              </a:schemeClr>
            </a:solidFill>
            <a:ln w="12700" cap="sq">
              <a:noFill/>
              <a:miter lim="800000"/>
            </a:ln>
          </p:spPr>
          <p:txBody>
            <a:bodyPr wrap="square" lIns="137160" tIns="137160" rIns="137160" bIns="137160" rtlCol="0" anchor="ctr">
              <a:noAutofit/>
            </a:bodyPr>
            <a:lstStyle/>
            <a:p>
              <a:r>
                <a:rPr lang="en-US" sz="2400" i="1" dirty="0">
                  <a:solidFill>
                    <a:schemeClr val="accent1"/>
                  </a:solidFill>
                </a:rPr>
                <a:t>Responsive</a:t>
              </a:r>
            </a:p>
          </p:txBody>
        </p:sp>
        <p:sp>
          <p:nvSpPr>
            <p:cNvPr id="22" name="Rectangle 21"/>
            <p:cNvSpPr/>
            <p:nvPr/>
          </p:nvSpPr>
          <p:spPr>
            <a:xfrm>
              <a:off x="312614" y="1544637"/>
              <a:ext cx="2746753" cy="137160"/>
            </a:xfrm>
            <a:prstGeom prst="rect">
              <a:avLst/>
            </a:prstGeom>
            <a:grpFill/>
            <a:ln w="12700" cap="sq">
              <a:noFill/>
              <a:miter lim="800000"/>
            </a:ln>
          </p:spPr>
          <p:txBody>
            <a:bodyPr wrap="square" lIns="137160" tIns="137160" rIns="137160" bIns="137160" rtlCol="0" anchor="ctr">
              <a:noAutofit/>
            </a:bodyPr>
            <a:lstStyle/>
            <a:p>
              <a:endParaRPr lang="en-US" sz="2400" i="1" dirty="0">
                <a:solidFill>
                  <a:schemeClr val="accent1"/>
                </a:solidFill>
              </a:endParaRPr>
            </a:p>
          </p:txBody>
        </p:sp>
      </p:grpSp>
      <p:grpSp>
        <p:nvGrpSpPr>
          <p:cNvPr id="23" name="Group 22"/>
          <p:cNvGrpSpPr/>
          <p:nvPr/>
        </p:nvGrpSpPr>
        <p:grpSpPr>
          <a:xfrm>
            <a:off x="312615" y="5155611"/>
            <a:ext cx="2875085" cy="1067389"/>
            <a:chOff x="312614" y="1544637"/>
            <a:chExt cx="2746753" cy="1067389"/>
          </a:xfrm>
          <a:solidFill>
            <a:schemeClr val="accent1"/>
          </a:solidFill>
        </p:grpSpPr>
        <p:sp>
          <p:nvSpPr>
            <p:cNvPr id="24" name="Rectangle 23"/>
            <p:cNvSpPr/>
            <p:nvPr/>
          </p:nvSpPr>
          <p:spPr>
            <a:xfrm>
              <a:off x="312614" y="1681798"/>
              <a:ext cx="2746753" cy="930228"/>
            </a:xfrm>
            <a:prstGeom prst="rect">
              <a:avLst/>
            </a:prstGeom>
            <a:solidFill>
              <a:schemeClr val="accent1">
                <a:alpha val="20000"/>
              </a:schemeClr>
            </a:solidFill>
            <a:ln w="12700" cap="sq">
              <a:noFill/>
              <a:miter lim="800000"/>
            </a:ln>
          </p:spPr>
          <p:txBody>
            <a:bodyPr wrap="square" lIns="137160" tIns="137160" rIns="137160" bIns="137160" rtlCol="0" anchor="ctr">
              <a:noAutofit/>
            </a:bodyPr>
            <a:lstStyle/>
            <a:p>
              <a:r>
                <a:rPr lang="en-US" sz="2400" dirty="0">
                  <a:solidFill>
                    <a:srgbClr val="FFFFFF"/>
                  </a:solidFill>
                </a:rPr>
                <a:t>Innovative</a:t>
              </a:r>
            </a:p>
          </p:txBody>
        </p:sp>
        <p:sp>
          <p:nvSpPr>
            <p:cNvPr id="25" name="Rectangle 24"/>
            <p:cNvSpPr/>
            <p:nvPr/>
          </p:nvSpPr>
          <p:spPr>
            <a:xfrm>
              <a:off x="312614" y="1544637"/>
              <a:ext cx="2746753" cy="137160"/>
            </a:xfrm>
            <a:prstGeom prst="rect">
              <a:avLst/>
            </a:prstGeom>
            <a:grpFill/>
            <a:ln w="12700" cap="sq">
              <a:noFill/>
              <a:miter lim="800000"/>
            </a:ln>
          </p:spPr>
          <p:txBody>
            <a:bodyPr wrap="square" lIns="137160" tIns="137160" rIns="137160" bIns="137160" rtlCol="0" anchor="ctr">
              <a:noAutofit/>
            </a:bodyPr>
            <a:lstStyle/>
            <a:p>
              <a:endParaRPr lang="en-US" sz="2400" dirty="0">
                <a:solidFill>
                  <a:srgbClr val="FFFFFF"/>
                </a:solidFill>
              </a:endParaRPr>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4859" y="1544638"/>
            <a:ext cx="5399933" cy="3254186"/>
          </a:xfrm>
          <a:prstGeom prst="rect">
            <a:avLst/>
          </a:prstGeom>
          <a:ln>
            <a:noFill/>
          </a:ln>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0303" y="3307254"/>
            <a:ext cx="4060959" cy="2915746"/>
          </a:xfrm>
          <a:prstGeom prst="rect">
            <a:avLst/>
          </a:prstGeom>
          <a:ln>
            <a:noFill/>
          </a:ln>
        </p:spPr>
      </p:pic>
    </p:spTree>
    <p:extLst>
      <p:ext uri="{BB962C8B-B14F-4D97-AF65-F5344CB8AC3E}">
        <p14:creationId xmlns:p14="http://schemas.microsoft.com/office/powerpoint/2010/main" val="11033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A range of different instructors with different needs</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9040" y="1818957"/>
            <a:ext cx="1051560" cy="105156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6220" y="1818957"/>
            <a:ext cx="1051560" cy="1051560"/>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0961" y="1818957"/>
            <a:ext cx="1051560" cy="1051560"/>
          </a:xfrm>
          <a:prstGeom prst="rect">
            <a:avLst/>
          </a:prstGeom>
        </p:spPr>
      </p:pic>
    </p:spTree>
    <p:extLst>
      <p:ext uri="{BB962C8B-B14F-4D97-AF65-F5344CB8AC3E}">
        <p14:creationId xmlns:p14="http://schemas.microsoft.com/office/powerpoint/2010/main" val="196828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A range of different instructors with different needs</a:t>
            </a:r>
          </a:p>
        </p:txBody>
      </p:sp>
      <p:sp>
        <p:nvSpPr>
          <p:cNvPr id="13" name="Rectangle 12"/>
          <p:cNvSpPr/>
          <p:nvPr/>
        </p:nvSpPr>
        <p:spPr>
          <a:xfrm>
            <a:off x="311150" y="1544637"/>
            <a:ext cx="2747341"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16" name="Rectangle 15"/>
          <p:cNvSpPr/>
          <p:nvPr/>
        </p:nvSpPr>
        <p:spPr>
          <a:xfrm>
            <a:off x="311150" y="1681795"/>
            <a:ext cx="2747341" cy="3291840"/>
          </a:xfrm>
          <a:prstGeom prst="rect">
            <a:avLst/>
          </a:pr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280160" rIns="137160" bIns="137160" numCol="1" spcCol="0" rtlCol="0" fromWordArt="0" anchor="t" anchorCtr="0" forceAA="0" compatLnSpc="1">
            <a:prstTxWarp prst="textNoShape">
              <a:avLst/>
            </a:prstTxWarp>
            <a:noAutofit/>
          </a:bodyPr>
          <a:lstStyle/>
          <a:p>
            <a:pPr algn="ctr" defTabSz="914130">
              <a:spcAft>
                <a:spcPts val="400"/>
              </a:spcAft>
              <a:buClr>
                <a:schemeClr val="accent1"/>
              </a:buClr>
              <a:defRPr/>
            </a:pPr>
            <a:r>
              <a:rPr lang="en-US" sz="1700" dirty="0">
                <a:solidFill>
                  <a:schemeClr val="accent1"/>
                </a:solidFill>
                <a:latin typeface="+mj-lt"/>
              </a:rPr>
              <a:t>Getting Started</a:t>
            </a:r>
          </a:p>
          <a:p>
            <a:pPr marL="231775" indent="-171450" defTabSz="456902">
              <a:spcAft>
                <a:spcPts val="400"/>
              </a:spcAft>
              <a:buClr>
                <a:schemeClr val="accent1"/>
              </a:buClr>
              <a:buFont typeface="Arial" panose="020B0604020202020204" pitchFamily="34" charset="0"/>
              <a:buChar char="•"/>
              <a:defRPr/>
            </a:pPr>
            <a:r>
              <a:rPr lang="en-US" sz="1500" dirty="0">
                <a:solidFill>
                  <a:schemeClr val="tx1"/>
                </a:solidFill>
                <a:cs typeface="Arial"/>
              </a:rPr>
              <a:t>Teaches mostly F2F classes</a:t>
            </a:r>
          </a:p>
          <a:p>
            <a:pPr marL="231775" indent="-171450" defTabSz="456902">
              <a:spcAft>
                <a:spcPts val="400"/>
              </a:spcAft>
              <a:buClr>
                <a:schemeClr val="accent1"/>
              </a:buClr>
              <a:buFont typeface="Arial" panose="020B0604020202020204" pitchFamily="34" charset="0"/>
              <a:buChar char="•"/>
              <a:defRPr/>
            </a:pPr>
            <a:r>
              <a:rPr lang="en-US" sz="1500" dirty="0">
                <a:solidFill>
                  <a:schemeClr val="tx1"/>
                </a:solidFill>
                <a:cs typeface="Arial"/>
              </a:rPr>
              <a:t>Views the </a:t>
            </a:r>
            <a:r>
              <a:rPr lang="en-US" sz="1500" dirty="0" err="1">
                <a:solidFill>
                  <a:schemeClr val="tx1"/>
                </a:solidFill>
                <a:cs typeface="Arial"/>
              </a:rPr>
              <a:t>LMS</a:t>
            </a:r>
            <a:r>
              <a:rPr lang="en-US" sz="1500" dirty="0">
                <a:solidFill>
                  <a:schemeClr val="tx1"/>
                </a:solidFill>
                <a:cs typeface="Arial"/>
              </a:rPr>
              <a:t> as a way to provide students with access to information &amp; materials</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9040" y="1818957"/>
            <a:ext cx="1051560" cy="1051560"/>
          </a:xfrm>
          <a:prstGeom prst="rect">
            <a:avLst/>
          </a:prstGeom>
        </p:spPr>
      </p:pic>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6220" y="1818957"/>
            <a:ext cx="1051560" cy="1051560"/>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0961" y="1818957"/>
            <a:ext cx="1051560" cy="1051560"/>
          </a:xfrm>
          <a:prstGeom prst="rect">
            <a:avLst/>
          </a:prstGeom>
        </p:spPr>
      </p:pic>
    </p:spTree>
    <p:extLst>
      <p:ext uri="{BB962C8B-B14F-4D97-AF65-F5344CB8AC3E}">
        <p14:creationId xmlns:p14="http://schemas.microsoft.com/office/powerpoint/2010/main" val="374760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A range of different instructors with different needs</a:t>
            </a:r>
          </a:p>
        </p:txBody>
      </p:sp>
      <p:sp>
        <p:nvSpPr>
          <p:cNvPr id="11" name="Rectangle 10"/>
          <p:cNvSpPr/>
          <p:nvPr/>
        </p:nvSpPr>
        <p:spPr>
          <a:xfrm>
            <a:off x="3197357" y="1544637"/>
            <a:ext cx="2749287" cy="1371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13" name="Rectangle 12"/>
          <p:cNvSpPr/>
          <p:nvPr/>
        </p:nvSpPr>
        <p:spPr>
          <a:xfrm>
            <a:off x="3197357" y="1681796"/>
            <a:ext cx="2749287" cy="3291840"/>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280160" rIns="137160" bIns="137160" numCol="1" spcCol="0" rtlCol="0" fromWordArt="0" anchor="t" anchorCtr="0" forceAA="0" compatLnSpc="1">
            <a:prstTxWarp prst="textNoShape">
              <a:avLst/>
            </a:prstTxWarp>
            <a:noAutofit/>
          </a:bodyPr>
          <a:lstStyle/>
          <a:p>
            <a:pPr algn="ctr" defTabSz="914130">
              <a:spcAft>
                <a:spcPts val="400"/>
              </a:spcAft>
              <a:defRPr/>
            </a:pPr>
            <a:r>
              <a:rPr lang="en-US" sz="1700" dirty="0">
                <a:solidFill>
                  <a:schemeClr val="accent2"/>
                </a:solidFill>
                <a:latin typeface="+mj-lt"/>
              </a:rPr>
              <a:t>Middle of the Road</a:t>
            </a:r>
          </a:p>
          <a:p>
            <a:pPr marL="231775" indent="-171450" defTabSz="456902">
              <a:spcAft>
                <a:spcPts val="400"/>
              </a:spcAft>
              <a:buClr>
                <a:schemeClr val="accent2"/>
              </a:buClr>
              <a:buFont typeface="Arial" panose="020B0604020202020204" pitchFamily="34" charset="0"/>
              <a:buChar char="•"/>
              <a:defRPr/>
            </a:pPr>
            <a:r>
              <a:rPr lang="en-US" sz="1500" dirty="0">
                <a:solidFill>
                  <a:schemeClr val="tx1"/>
                </a:solidFill>
                <a:cs typeface="Arial"/>
              </a:rPr>
              <a:t>Teaches a mix of F2F and blended classes</a:t>
            </a:r>
          </a:p>
          <a:p>
            <a:pPr marL="231775" indent="-171450" defTabSz="456902">
              <a:spcAft>
                <a:spcPts val="400"/>
              </a:spcAft>
              <a:buClr>
                <a:schemeClr val="accent2"/>
              </a:buClr>
              <a:buFont typeface="Arial" panose="020B0604020202020204" pitchFamily="34" charset="0"/>
              <a:buChar char="•"/>
              <a:defRPr/>
            </a:pPr>
            <a:r>
              <a:rPr lang="en-US" sz="1500" dirty="0">
                <a:solidFill>
                  <a:schemeClr val="tx1"/>
                </a:solidFill>
                <a:cs typeface="Arial"/>
              </a:rPr>
              <a:t>Uses the </a:t>
            </a:r>
            <a:r>
              <a:rPr lang="en-US" sz="1500" dirty="0" err="1">
                <a:solidFill>
                  <a:schemeClr val="tx1"/>
                </a:solidFill>
                <a:cs typeface="Arial"/>
              </a:rPr>
              <a:t>LMS</a:t>
            </a:r>
            <a:r>
              <a:rPr lang="en-US" sz="1500" dirty="0">
                <a:solidFill>
                  <a:schemeClr val="tx1"/>
                </a:solidFill>
                <a:cs typeface="Arial"/>
              </a:rPr>
              <a:t> to share content and engage students</a:t>
            </a:r>
          </a:p>
        </p:txBody>
      </p:sp>
      <p:sp>
        <p:nvSpPr>
          <p:cNvPr id="16" name="Rectangle 15"/>
          <p:cNvSpPr/>
          <p:nvPr/>
        </p:nvSpPr>
        <p:spPr>
          <a:xfrm>
            <a:off x="311150" y="1544637"/>
            <a:ext cx="2747341"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17" name="Rectangle 16"/>
          <p:cNvSpPr/>
          <p:nvPr/>
        </p:nvSpPr>
        <p:spPr>
          <a:xfrm>
            <a:off x="311150" y="1681795"/>
            <a:ext cx="2747341" cy="3291840"/>
          </a:xfrm>
          <a:prstGeom prst="rect">
            <a:avLst/>
          </a:pr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280160" rIns="137160" bIns="137160" numCol="1" spcCol="0" rtlCol="0" fromWordArt="0" anchor="t" anchorCtr="0" forceAA="0" compatLnSpc="1">
            <a:prstTxWarp prst="textNoShape">
              <a:avLst/>
            </a:prstTxWarp>
            <a:noAutofit/>
          </a:bodyPr>
          <a:lstStyle/>
          <a:p>
            <a:pPr algn="ctr" defTabSz="914130">
              <a:spcAft>
                <a:spcPts val="400"/>
              </a:spcAft>
              <a:buClr>
                <a:schemeClr val="accent1"/>
              </a:buClr>
              <a:defRPr/>
            </a:pPr>
            <a:r>
              <a:rPr lang="en-US" sz="1700" dirty="0">
                <a:solidFill>
                  <a:schemeClr val="accent1"/>
                </a:solidFill>
                <a:latin typeface="+mj-lt"/>
              </a:rPr>
              <a:t>Getting Started</a:t>
            </a:r>
          </a:p>
          <a:p>
            <a:pPr marL="231775" indent="-171450" defTabSz="456902">
              <a:spcAft>
                <a:spcPts val="400"/>
              </a:spcAft>
              <a:buClr>
                <a:schemeClr val="accent1"/>
              </a:buClr>
              <a:buFont typeface="Arial" panose="020B0604020202020204" pitchFamily="34" charset="0"/>
              <a:buChar char="•"/>
              <a:defRPr/>
            </a:pPr>
            <a:r>
              <a:rPr lang="en-US" sz="1500" dirty="0">
                <a:solidFill>
                  <a:schemeClr val="tx1"/>
                </a:solidFill>
                <a:cs typeface="Arial"/>
              </a:rPr>
              <a:t>Teaches mostly F2F classes</a:t>
            </a:r>
          </a:p>
          <a:p>
            <a:pPr marL="231775" indent="-171450" defTabSz="456902">
              <a:spcAft>
                <a:spcPts val="400"/>
              </a:spcAft>
              <a:buClr>
                <a:schemeClr val="accent1"/>
              </a:buClr>
              <a:buFont typeface="Arial" panose="020B0604020202020204" pitchFamily="34" charset="0"/>
              <a:buChar char="•"/>
              <a:defRPr/>
            </a:pPr>
            <a:r>
              <a:rPr lang="en-US" sz="1500" dirty="0">
                <a:solidFill>
                  <a:schemeClr val="tx1"/>
                </a:solidFill>
                <a:cs typeface="Arial"/>
              </a:rPr>
              <a:t>Views the </a:t>
            </a:r>
            <a:r>
              <a:rPr lang="en-US" sz="1500" dirty="0" err="1">
                <a:solidFill>
                  <a:schemeClr val="tx1"/>
                </a:solidFill>
                <a:cs typeface="Arial"/>
              </a:rPr>
              <a:t>LMS</a:t>
            </a:r>
            <a:r>
              <a:rPr lang="en-US" sz="1500" dirty="0">
                <a:solidFill>
                  <a:schemeClr val="tx1"/>
                </a:solidFill>
                <a:cs typeface="Arial"/>
              </a:rPr>
              <a:t> as a way to provide students with access to information &amp; materials</a:t>
            </a:r>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9040" y="1818957"/>
            <a:ext cx="1051560" cy="1051560"/>
          </a:xfrm>
          <a:prstGeom prst="rect">
            <a:avLst/>
          </a:prstGeom>
        </p:spPr>
      </p:pic>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6220" y="1818957"/>
            <a:ext cx="1051560" cy="1051560"/>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0961" y="1818957"/>
            <a:ext cx="1051560" cy="1051560"/>
          </a:xfrm>
          <a:prstGeom prst="rect">
            <a:avLst/>
          </a:prstGeom>
        </p:spPr>
      </p:pic>
    </p:spTree>
    <p:extLst>
      <p:ext uri="{BB962C8B-B14F-4D97-AF65-F5344CB8AC3E}">
        <p14:creationId xmlns:p14="http://schemas.microsoft.com/office/powerpoint/2010/main" val="400135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A range of different instructors with different needs</a:t>
            </a:r>
          </a:p>
        </p:txBody>
      </p:sp>
      <p:sp>
        <p:nvSpPr>
          <p:cNvPr id="10" name="Rectangle 9"/>
          <p:cNvSpPr/>
          <p:nvPr/>
        </p:nvSpPr>
        <p:spPr>
          <a:xfrm>
            <a:off x="6082098" y="1544637"/>
            <a:ext cx="2749287" cy="1371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11" name="Rectangle 10"/>
          <p:cNvSpPr/>
          <p:nvPr/>
        </p:nvSpPr>
        <p:spPr>
          <a:xfrm>
            <a:off x="6082098" y="1681797"/>
            <a:ext cx="2749287" cy="3291840"/>
          </a:xfrm>
          <a:prstGeom prst="rect">
            <a:avLst/>
          </a:prstGeom>
          <a:solidFill>
            <a:schemeClr val="accent3">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280160" rIns="137160" bIns="137160" numCol="1" spcCol="0" rtlCol="0" fromWordArt="0" anchor="t" anchorCtr="0" forceAA="0" compatLnSpc="1">
            <a:prstTxWarp prst="textNoShape">
              <a:avLst/>
            </a:prstTxWarp>
            <a:noAutofit/>
          </a:bodyPr>
          <a:lstStyle/>
          <a:p>
            <a:pPr algn="ctr" defTabSz="914130">
              <a:spcAft>
                <a:spcPts val="400"/>
              </a:spcAft>
              <a:defRPr/>
            </a:pPr>
            <a:r>
              <a:rPr lang="en-US" sz="1700" dirty="0">
                <a:solidFill>
                  <a:schemeClr val="accent3"/>
                </a:solidFill>
                <a:latin typeface="+mj-lt"/>
              </a:rPr>
              <a:t>Power User</a:t>
            </a:r>
          </a:p>
          <a:p>
            <a:pPr marL="231775" indent="-171450" defTabSz="456902">
              <a:spcAft>
                <a:spcPts val="400"/>
              </a:spcAft>
              <a:buClr>
                <a:schemeClr val="accent3"/>
              </a:buClr>
              <a:buFont typeface="Arial" panose="020B0604020202020204" pitchFamily="34" charset="0"/>
              <a:buChar char="•"/>
              <a:defRPr/>
            </a:pPr>
            <a:r>
              <a:rPr lang="en-US" sz="1500" dirty="0">
                <a:solidFill>
                  <a:schemeClr val="tx1"/>
                </a:solidFill>
                <a:cs typeface="Arial"/>
              </a:rPr>
              <a:t>Teaches all types </a:t>
            </a:r>
            <a:br>
              <a:rPr lang="en-US" sz="1500" dirty="0">
                <a:solidFill>
                  <a:schemeClr val="tx1"/>
                </a:solidFill>
                <a:cs typeface="Arial"/>
              </a:rPr>
            </a:br>
            <a:r>
              <a:rPr lang="en-US" sz="1500" dirty="0">
                <a:solidFill>
                  <a:schemeClr val="tx1"/>
                </a:solidFill>
                <a:cs typeface="Arial"/>
              </a:rPr>
              <a:t>of courses: F2F, blended, </a:t>
            </a:r>
            <a:br>
              <a:rPr lang="en-US" sz="1500" dirty="0">
                <a:solidFill>
                  <a:schemeClr val="tx1"/>
                </a:solidFill>
                <a:cs typeface="Arial"/>
              </a:rPr>
            </a:br>
            <a:r>
              <a:rPr lang="en-US" sz="1500" dirty="0">
                <a:solidFill>
                  <a:schemeClr val="tx1"/>
                </a:solidFill>
                <a:cs typeface="Arial"/>
              </a:rPr>
              <a:t>and fully online</a:t>
            </a:r>
          </a:p>
          <a:p>
            <a:pPr marL="231775" indent="-171450" defTabSz="456902">
              <a:spcAft>
                <a:spcPts val="400"/>
              </a:spcAft>
              <a:buClr>
                <a:schemeClr val="accent3"/>
              </a:buClr>
              <a:buFont typeface="Arial" panose="020B0604020202020204" pitchFamily="34" charset="0"/>
              <a:buChar char="•"/>
              <a:defRPr/>
            </a:pPr>
            <a:r>
              <a:rPr lang="en-US" sz="1500" dirty="0">
                <a:solidFill>
                  <a:schemeClr val="tx1"/>
                </a:solidFill>
                <a:cs typeface="Arial"/>
              </a:rPr>
              <a:t>Must have the </a:t>
            </a:r>
            <a:r>
              <a:rPr lang="en-US" sz="1500" dirty="0" err="1">
                <a:solidFill>
                  <a:schemeClr val="tx1"/>
                </a:solidFill>
                <a:cs typeface="Arial"/>
              </a:rPr>
              <a:t>LMS</a:t>
            </a:r>
            <a:r>
              <a:rPr lang="en-US" sz="1500" dirty="0">
                <a:solidFill>
                  <a:schemeClr val="tx1"/>
                </a:solidFill>
                <a:cs typeface="Arial"/>
              </a:rPr>
              <a:t> for content distribution, engagement and assessment</a:t>
            </a:r>
          </a:p>
        </p:txBody>
      </p:sp>
      <p:sp>
        <p:nvSpPr>
          <p:cNvPr id="13" name="Rectangle 12"/>
          <p:cNvSpPr/>
          <p:nvPr/>
        </p:nvSpPr>
        <p:spPr>
          <a:xfrm>
            <a:off x="3197357" y="1544637"/>
            <a:ext cx="2749287" cy="1371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16" name="Rectangle 15"/>
          <p:cNvSpPr/>
          <p:nvPr/>
        </p:nvSpPr>
        <p:spPr>
          <a:xfrm>
            <a:off x="3197357" y="1681796"/>
            <a:ext cx="2749287" cy="3291840"/>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280160" rIns="137160" bIns="137160" numCol="1" spcCol="0" rtlCol="0" fromWordArt="0" anchor="t" anchorCtr="0" forceAA="0" compatLnSpc="1">
            <a:prstTxWarp prst="textNoShape">
              <a:avLst/>
            </a:prstTxWarp>
            <a:noAutofit/>
          </a:bodyPr>
          <a:lstStyle/>
          <a:p>
            <a:pPr algn="ctr" defTabSz="914130">
              <a:spcAft>
                <a:spcPts val="400"/>
              </a:spcAft>
              <a:defRPr/>
            </a:pPr>
            <a:r>
              <a:rPr lang="en-US" sz="1700" dirty="0">
                <a:solidFill>
                  <a:schemeClr val="accent2"/>
                </a:solidFill>
                <a:latin typeface="+mj-lt"/>
              </a:rPr>
              <a:t>Middle of the Road</a:t>
            </a:r>
          </a:p>
          <a:p>
            <a:pPr marL="231775" indent="-171450" defTabSz="456902">
              <a:spcAft>
                <a:spcPts val="400"/>
              </a:spcAft>
              <a:buClr>
                <a:schemeClr val="accent2"/>
              </a:buClr>
              <a:buFont typeface="Arial" panose="020B0604020202020204" pitchFamily="34" charset="0"/>
              <a:buChar char="•"/>
              <a:defRPr/>
            </a:pPr>
            <a:r>
              <a:rPr lang="en-US" sz="1500" dirty="0">
                <a:solidFill>
                  <a:schemeClr val="tx1"/>
                </a:solidFill>
                <a:cs typeface="Arial"/>
              </a:rPr>
              <a:t>Teaches a mix of F2F and blended classes</a:t>
            </a:r>
          </a:p>
          <a:p>
            <a:pPr marL="231775" indent="-171450" defTabSz="456902">
              <a:spcAft>
                <a:spcPts val="400"/>
              </a:spcAft>
              <a:buClr>
                <a:schemeClr val="accent2"/>
              </a:buClr>
              <a:buFont typeface="Arial" panose="020B0604020202020204" pitchFamily="34" charset="0"/>
              <a:buChar char="•"/>
              <a:defRPr/>
            </a:pPr>
            <a:r>
              <a:rPr lang="en-US" sz="1500" dirty="0">
                <a:solidFill>
                  <a:schemeClr val="tx1"/>
                </a:solidFill>
                <a:cs typeface="Arial"/>
              </a:rPr>
              <a:t>Uses the </a:t>
            </a:r>
            <a:r>
              <a:rPr lang="en-US" sz="1500" dirty="0" err="1">
                <a:solidFill>
                  <a:schemeClr val="tx1"/>
                </a:solidFill>
                <a:cs typeface="Arial"/>
              </a:rPr>
              <a:t>LMS</a:t>
            </a:r>
            <a:r>
              <a:rPr lang="en-US" sz="1500" dirty="0">
                <a:solidFill>
                  <a:schemeClr val="tx1"/>
                </a:solidFill>
                <a:cs typeface="Arial"/>
              </a:rPr>
              <a:t> to share content and engage students</a:t>
            </a:r>
          </a:p>
        </p:txBody>
      </p:sp>
      <p:sp>
        <p:nvSpPr>
          <p:cNvPr id="17" name="Rectangle 16"/>
          <p:cNvSpPr/>
          <p:nvPr/>
        </p:nvSpPr>
        <p:spPr>
          <a:xfrm>
            <a:off x="311150" y="1544637"/>
            <a:ext cx="2747341"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18" name="Rectangle 17"/>
          <p:cNvSpPr/>
          <p:nvPr/>
        </p:nvSpPr>
        <p:spPr>
          <a:xfrm>
            <a:off x="311150" y="1681795"/>
            <a:ext cx="2747341" cy="3291840"/>
          </a:xfrm>
          <a:prstGeom prst="rect">
            <a:avLst/>
          </a:pr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280160" rIns="137160" bIns="137160" numCol="1" spcCol="0" rtlCol="0" fromWordArt="0" anchor="t" anchorCtr="0" forceAA="0" compatLnSpc="1">
            <a:prstTxWarp prst="textNoShape">
              <a:avLst/>
            </a:prstTxWarp>
            <a:noAutofit/>
          </a:bodyPr>
          <a:lstStyle/>
          <a:p>
            <a:pPr algn="ctr" defTabSz="914130">
              <a:spcAft>
                <a:spcPts val="400"/>
              </a:spcAft>
              <a:buClr>
                <a:schemeClr val="accent1"/>
              </a:buClr>
              <a:defRPr/>
            </a:pPr>
            <a:r>
              <a:rPr lang="en-US" sz="1700" dirty="0">
                <a:solidFill>
                  <a:schemeClr val="accent1"/>
                </a:solidFill>
                <a:latin typeface="+mj-lt"/>
              </a:rPr>
              <a:t>Getting Started</a:t>
            </a:r>
          </a:p>
          <a:p>
            <a:pPr marL="231775" indent="-171450" defTabSz="456902">
              <a:spcAft>
                <a:spcPts val="400"/>
              </a:spcAft>
              <a:buClr>
                <a:schemeClr val="accent1"/>
              </a:buClr>
              <a:buFont typeface="Arial" panose="020B0604020202020204" pitchFamily="34" charset="0"/>
              <a:buChar char="•"/>
              <a:defRPr/>
            </a:pPr>
            <a:r>
              <a:rPr lang="en-US" sz="1500" dirty="0">
                <a:solidFill>
                  <a:schemeClr val="tx1"/>
                </a:solidFill>
                <a:cs typeface="Arial"/>
              </a:rPr>
              <a:t>Teaches mostly F2F classes</a:t>
            </a:r>
          </a:p>
          <a:p>
            <a:pPr marL="231775" indent="-171450" defTabSz="456902">
              <a:spcAft>
                <a:spcPts val="400"/>
              </a:spcAft>
              <a:buClr>
                <a:schemeClr val="accent1"/>
              </a:buClr>
              <a:buFont typeface="Arial" panose="020B0604020202020204" pitchFamily="34" charset="0"/>
              <a:buChar char="•"/>
              <a:defRPr/>
            </a:pPr>
            <a:r>
              <a:rPr lang="en-US" sz="1500" dirty="0">
                <a:solidFill>
                  <a:schemeClr val="tx1"/>
                </a:solidFill>
                <a:cs typeface="Arial"/>
              </a:rPr>
              <a:t>Views the </a:t>
            </a:r>
            <a:r>
              <a:rPr lang="en-US" sz="1500" dirty="0" err="1">
                <a:solidFill>
                  <a:schemeClr val="tx1"/>
                </a:solidFill>
                <a:cs typeface="Arial"/>
              </a:rPr>
              <a:t>LMS</a:t>
            </a:r>
            <a:r>
              <a:rPr lang="en-US" sz="1500" dirty="0">
                <a:solidFill>
                  <a:schemeClr val="tx1"/>
                </a:solidFill>
                <a:cs typeface="Arial"/>
              </a:rPr>
              <a:t> as a way to provide students with access to information &amp; materials</a:t>
            </a:r>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9040" y="1818957"/>
            <a:ext cx="1051560" cy="1051560"/>
          </a:xfrm>
          <a:prstGeom prst="rect">
            <a:avLst/>
          </a:prstGeom>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6220" y="1818957"/>
            <a:ext cx="1051560" cy="1051560"/>
          </a:xfrm>
          <a:prstGeom prst="rect">
            <a:avLst/>
          </a:prstGeom>
        </p:spPr>
      </p:pic>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0961" y="1818957"/>
            <a:ext cx="1051560" cy="1051560"/>
          </a:xfrm>
          <a:prstGeom prst="rect">
            <a:avLst/>
          </a:prstGeom>
        </p:spPr>
      </p:pic>
    </p:spTree>
    <p:extLst>
      <p:ext uri="{BB962C8B-B14F-4D97-AF65-F5344CB8AC3E}">
        <p14:creationId xmlns:p14="http://schemas.microsoft.com/office/powerpoint/2010/main" val="369732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A range of different instructors with different needs</a:t>
            </a:r>
          </a:p>
        </p:txBody>
      </p:sp>
      <p:sp>
        <p:nvSpPr>
          <p:cNvPr id="10" name="Rectangle 9"/>
          <p:cNvSpPr/>
          <p:nvPr/>
        </p:nvSpPr>
        <p:spPr>
          <a:xfrm>
            <a:off x="6082098" y="1544637"/>
            <a:ext cx="2749287" cy="1371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11" name="Rectangle 10"/>
          <p:cNvSpPr/>
          <p:nvPr/>
        </p:nvSpPr>
        <p:spPr>
          <a:xfrm>
            <a:off x="6082098" y="1681797"/>
            <a:ext cx="2749287" cy="3291840"/>
          </a:xfrm>
          <a:prstGeom prst="rect">
            <a:avLst/>
          </a:prstGeom>
          <a:solidFill>
            <a:schemeClr val="accent3">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280160" rIns="137160" bIns="137160" numCol="1" spcCol="0" rtlCol="0" fromWordArt="0" anchor="t" anchorCtr="0" forceAA="0" compatLnSpc="1">
            <a:prstTxWarp prst="textNoShape">
              <a:avLst/>
            </a:prstTxWarp>
            <a:noAutofit/>
          </a:bodyPr>
          <a:lstStyle/>
          <a:p>
            <a:pPr algn="ctr" defTabSz="914130">
              <a:spcAft>
                <a:spcPts val="400"/>
              </a:spcAft>
              <a:defRPr/>
            </a:pPr>
            <a:r>
              <a:rPr lang="en-US" sz="1700" dirty="0">
                <a:solidFill>
                  <a:schemeClr val="accent3"/>
                </a:solidFill>
                <a:latin typeface="+mj-lt"/>
              </a:rPr>
              <a:t>Power User</a:t>
            </a:r>
          </a:p>
          <a:p>
            <a:pPr marL="231775" indent="-171450" defTabSz="456902">
              <a:spcAft>
                <a:spcPts val="400"/>
              </a:spcAft>
              <a:buClr>
                <a:schemeClr val="accent3"/>
              </a:buClr>
              <a:buFont typeface="Arial" panose="020B0604020202020204" pitchFamily="34" charset="0"/>
              <a:buChar char="•"/>
              <a:defRPr/>
            </a:pPr>
            <a:r>
              <a:rPr lang="en-US" sz="1500" dirty="0">
                <a:solidFill>
                  <a:schemeClr val="tx1"/>
                </a:solidFill>
                <a:cs typeface="Arial"/>
              </a:rPr>
              <a:t>Teaches all types </a:t>
            </a:r>
            <a:br>
              <a:rPr lang="en-US" sz="1500" dirty="0">
                <a:solidFill>
                  <a:schemeClr val="tx1"/>
                </a:solidFill>
                <a:cs typeface="Arial"/>
              </a:rPr>
            </a:br>
            <a:r>
              <a:rPr lang="en-US" sz="1500" dirty="0">
                <a:solidFill>
                  <a:schemeClr val="tx1"/>
                </a:solidFill>
                <a:cs typeface="Arial"/>
              </a:rPr>
              <a:t>of courses: F2F, blended, </a:t>
            </a:r>
            <a:br>
              <a:rPr lang="en-US" sz="1500" dirty="0">
                <a:solidFill>
                  <a:schemeClr val="tx1"/>
                </a:solidFill>
                <a:cs typeface="Arial"/>
              </a:rPr>
            </a:br>
            <a:r>
              <a:rPr lang="en-US" sz="1500" dirty="0">
                <a:solidFill>
                  <a:schemeClr val="tx1"/>
                </a:solidFill>
                <a:cs typeface="Arial"/>
              </a:rPr>
              <a:t>and fully online</a:t>
            </a:r>
          </a:p>
          <a:p>
            <a:pPr marL="231775" indent="-171450" defTabSz="456902">
              <a:spcAft>
                <a:spcPts val="400"/>
              </a:spcAft>
              <a:buClr>
                <a:schemeClr val="accent3"/>
              </a:buClr>
              <a:buFont typeface="Arial" panose="020B0604020202020204" pitchFamily="34" charset="0"/>
              <a:buChar char="•"/>
              <a:defRPr/>
            </a:pPr>
            <a:r>
              <a:rPr lang="en-US" sz="1500" dirty="0">
                <a:solidFill>
                  <a:schemeClr val="tx1"/>
                </a:solidFill>
                <a:cs typeface="Arial"/>
              </a:rPr>
              <a:t>Must have the </a:t>
            </a:r>
            <a:r>
              <a:rPr lang="en-US" sz="1500" dirty="0" err="1">
                <a:solidFill>
                  <a:schemeClr val="tx1"/>
                </a:solidFill>
                <a:cs typeface="Arial"/>
              </a:rPr>
              <a:t>LMS</a:t>
            </a:r>
            <a:r>
              <a:rPr lang="en-US" sz="1500" dirty="0">
                <a:solidFill>
                  <a:schemeClr val="tx1"/>
                </a:solidFill>
                <a:cs typeface="Arial"/>
              </a:rPr>
              <a:t> for content distribution, engagement and assessment</a:t>
            </a:r>
          </a:p>
        </p:txBody>
      </p:sp>
      <p:sp>
        <p:nvSpPr>
          <p:cNvPr id="13" name="Rectangle 12"/>
          <p:cNvSpPr/>
          <p:nvPr/>
        </p:nvSpPr>
        <p:spPr>
          <a:xfrm>
            <a:off x="3197357" y="1544637"/>
            <a:ext cx="2749287" cy="1371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16" name="Rectangle 15"/>
          <p:cNvSpPr/>
          <p:nvPr/>
        </p:nvSpPr>
        <p:spPr>
          <a:xfrm>
            <a:off x="3197357" y="1681796"/>
            <a:ext cx="2749287" cy="3291840"/>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280160" rIns="137160" bIns="137160" numCol="1" spcCol="0" rtlCol="0" fromWordArt="0" anchor="t" anchorCtr="0" forceAA="0" compatLnSpc="1">
            <a:prstTxWarp prst="textNoShape">
              <a:avLst/>
            </a:prstTxWarp>
            <a:noAutofit/>
          </a:bodyPr>
          <a:lstStyle/>
          <a:p>
            <a:pPr algn="ctr" defTabSz="914130">
              <a:spcAft>
                <a:spcPts val="400"/>
              </a:spcAft>
              <a:defRPr/>
            </a:pPr>
            <a:r>
              <a:rPr lang="en-US" sz="1700" dirty="0">
                <a:solidFill>
                  <a:schemeClr val="accent2"/>
                </a:solidFill>
                <a:latin typeface="+mj-lt"/>
              </a:rPr>
              <a:t>Middle of the Road</a:t>
            </a:r>
          </a:p>
          <a:p>
            <a:pPr marL="231775" indent="-171450" defTabSz="456902">
              <a:spcAft>
                <a:spcPts val="400"/>
              </a:spcAft>
              <a:buClr>
                <a:schemeClr val="accent2"/>
              </a:buClr>
              <a:buFont typeface="Arial" panose="020B0604020202020204" pitchFamily="34" charset="0"/>
              <a:buChar char="•"/>
              <a:defRPr/>
            </a:pPr>
            <a:r>
              <a:rPr lang="en-US" sz="1500" dirty="0">
                <a:solidFill>
                  <a:schemeClr val="tx1"/>
                </a:solidFill>
                <a:cs typeface="Arial"/>
              </a:rPr>
              <a:t>Teaches a mix of F2F and blended classes</a:t>
            </a:r>
          </a:p>
          <a:p>
            <a:pPr marL="231775" indent="-171450" defTabSz="456902">
              <a:spcAft>
                <a:spcPts val="400"/>
              </a:spcAft>
              <a:buClr>
                <a:schemeClr val="accent2"/>
              </a:buClr>
              <a:buFont typeface="Arial" panose="020B0604020202020204" pitchFamily="34" charset="0"/>
              <a:buChar char="•"/>
              <a:defRPr/>
            </a:pPr>
            <a:r>
              <a:rPr lang="en-US" sz="1500" dirty="0">
                <a:solidFill>
                  <a:schemeClr val="tx1"/>
                </a:solidFill>
                <a:cs typeface="Arial"/>
              </a:rPr>
              <a:t>Uses the </a:t>
            </a:r>
            <a:r>
              <a:rPr lang="en-US" sz="1500" dirty="0" err="1">
                <a:solidFill>
                  <a:schemeClr val="tx1"/>
                </a:solidFill>
                <a:cs typeface="Arial"/>
              </a:rPr>
              <a:t>LMS</a:t>
            </a:r>
            <a:r>
              <a:rPr lang="en-US" sz="1500" dirty="0">
                <a:solidFill>
                  <a:schemeClr val="tx1"/>
                </a:solidFill>
                <a:cs typeface="Arial"/>
              </a:rPr>
              <a:t> to share content and engage students</a:t>
            </a:r>
          </a:p>
        </p:txBody>
      </p:sp>
      <p:sp>
        <p:nvSpPr>
          <p:cNvPr id="17" name="Rectangle 16"/>
          <p:cNvSpPr/>
          <p:nvPr/>
        </p:nvSpPr>
        <p:spPr>
          <a:xfrm>
            <a:off x="311150" y="1544637"/>
            <a:ext cx="2747341"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18" name="Rectangle 17"/>
          <p:cNvSpPr/>
          <p:nvPr/>
        </p:nvSpPr>
        <p:spPr>
          <a:xfrm>
            <a:off x="311150" y="1681795"/>
            <a:ext cx="2747341" cy="3291840"/>
          </a:xfrm>
          <a:prstGeom prst="rect">
            <a:avLst/>
          </a:pr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280160" rIns="137160" bIns="137160" numCol="1" spcCol="0" rtlCol="0" fromWordArt="0" anchor="t" anchorCtr="0" forceAA="0" compatLnSpc="1">
            <a:prstTxWarp prst="textNoShape">
              <a:avLst/>
            </a:prstTxWarp>
            <a:noAutofit/>
          </a:bodyPr>
          <a:lstStyle/>
          <a:p>
            <a:pPr algn="ctr" defTabSz="914130">
              <a:spcAft>
                <a:spcPts val="400"/>
              </a:spcAft>
              <a:buClr>
                <a:schemeClr val="accent1"/>
              </a:buClr>
              <a:defRPr/>
            </a:pPr>
            <a:r>
              <a:rPr lang="en-US" sz="1700" dirty="0">
                <a:solidFill>
                  <a:schemeClr val="accent1"/>
                </a:solidFill>
                <a:latin typeface="+mj-lt"/>
              </a:rPr>
              <a:t>Getting Started</a:t>
            </a:r>
          </a:p>
          <a:p>
            <a:pPr marL="231775" indent="-171450" defTabSz="456902">
              <a:spcAft>
                <a:spcPts val="400"/>
              </a:spcAft>
              <a:buClr>
                <a:schemeClr val="accent1"/>
              </a:buClr>
              <a:buFont typeface="Arial" panose="020B0604020202020204" pitchFamily="34" charset="0"/>
              <a:buChar char="•"/>
              <a:defRPr/>
            </a:pPr>
            <a:r>
              <a:rPr lang="en-US" sz="1500" dirty="0">
                <a:solidFill>
                  <a:schemeClr val="tx1"/>
                </a:solidFill>
                <a:cs typeface="Arial"/>
              </a:rPr>
              <a:t>Teaches mostly F2F classes</a:t>
            </a:r>
          </a:p>
          <a:p>
            <a:pPr marL="231775" indent="-171450" defTabSz="456902">
              <a:spcAft>
                <a:spcPts val="400"/>
              </a:spcAft>
              <a:buClr>
                <a:schemeClr val="accent1"/>
              </a:buClr>
              <a:buFont typeface="Arial" panose="020B0604020202020204" pitchFamily="34" charset="0"/>
              <a:buChar char="•"/>
              <a:defRPr/>
            </a:pPr>
            <a:r>
              <a:rPr lang="en-US" sz="1500" dirty="0">
                <a:solidFill>
                  <a:schemeClr val="tx1"/>
                </a:solidFill>
                <a:cs typeface="Arial"/>
              </a:rPr>
              <a:t>Views the </a:t>
            </a:r>
            <a:r>
              <a:rPr lang="en-US" sz="1500" dirty="0" err="1">
                <a:solidFill>
                  <a:schemeClr val="tx1"/>
                </a:solidFill>
                <a:cs typeface="Arial"/>
              </a:rPr>
              <a:t>LMS</a:t>
            </a:r>
            <a:r>
              <a:rPr lang="en-US" sz="1500" dirty="0">
                <a:solidFill>
                  <a:schemeClr val="tx1"/>
                </a:solidFill>
                <a:cs typeface="Arial"/>
              </a:rPr>
              <a:t> as a way to provide students with access to information &amp; materials</a:t>
            </a:r>
          </a:p>
        </p:txBody>
      </p: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9040" y="1818957"/>
            <a:ext cx="1051560" cy="1051560"/>
          </a:xfrm>
          <a:prstGeom prst="rect">
            <a:avLst/>
          </a:prstGeom>
        </p:spPr>
      </p:pic>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6220" y="1818957"/>
            <a:ext cx="1051560" cy="1051560"/>
          </a:xfrm>
          <a:prstGeom prst="rect">
            <a:avLst/>
          </a:prstGeom>
        </p:spPr>
      </p:pic>
      <p:pic>
        <p:nvPicPr>
          <p:cNvPr id="24" name="Picture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0961" y="1818957"/>
            <a:ext cx="1051560" cy="1051560"/>
          </a:xfrm>
          <a:prstGeom prst="rect">
            <a:avLst/>
          </a:prstGeom>
        </p:spPr>
      </p:pic>
      <p:sp>
        <p:nvSpPr>
          <p:cNvPr id="34" name="Rectangle 33"/>
          <p:cNvSpPr/>
          <p:nvPr/>
        </p:nvSpPr>
        <p:spPr>
          <a:xfrm>
            <a:off x="311150" y="5109091"/>
            <a:ext cx="8520113" cy="1113909"/>
          </a:xfrm>
          <a:prstGeom prst="rect">
            <a:avLst/>
          </a:prstGeom>
          <a:solidFill>
            <a:schemeClr val="tx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defTabSz="914130">
              <a:spcAft>
                <a:spcPts val="400"/>
              </a:spcAft>
              <a:buClr>
                <a:schemeClr val="accent1"/>
              </a:buClr>
              <a:defRPr/>
            </a:pPr>
            <a:r>
              <a:rPr lang="en-US" sz="1600" dirty="0">
                <a:solidFill>
                  <a:schemeClr val="tx1"/>
                </a:solidFill>
              </a:rPr>
              <a:t>Institutions support a </a:t>
            </a:r>
            <a:r>
              <a:rPr lang="en-US" sz="1600" i="1" dirty="0">
                <a:solidFill>
                  <a:schemeClr val="tx1"/>
                </a:solidFill>
              </a:rPr>
              <a:t>wide range of instructors and comfort levels </a:t>
            </a:r>
            <a:r>
              <a:rPr lang="en-US" sz="1600" dirty="0">
                <a:solidFill>
                  <a:schemeClr val="tx1"/>
                </a:solidFill>
              </a:rPr>
              <a:t>as it pertains to technology, </a:t>
            </a:r>
            <a:br>
              <a:rPr lang="en-US" sz="1600" dirty="0">
                <a:solidFill>
                  <a:schemeClr val="tx1"/>
                </a:solidFill>
              </a:rPr>
            </a:br>
            <a:r>
              <a:rPr lang="en-US" sz="1600" dirty="0">
                <a:solidFill>
                  <a:schemeClr val="tx1"/>
                </a:solidFill>
              </a:rPr>
              <a:t>in particular the </a:t>
            </a:r>
            <a:r>
              <a:rPr lang="en-US" sz="1600" dirty="0" err="1">
                <a:solidFill>
                  <a:schemeClr val="tx1"/>
                </a:solidFill>
              </a:rPr>
              <a:t>LMS</a:t>
            </a:r>
            <a:r>
              <a:rPr lang="en-US" sz="1600" dirty="0">
                <a:solidFill>
                  <a:schemeClr val="tx1"/>
                </a:solidFill>
              </a:rPr>
              <a:t>. </a:t>
            </a:r>
            <a:r>
              <a:rPr lang="en-US" sz="1600" i="1" dirty="0">
                <a:solidFill>
                  <a:schemeClr val="tx1"/>
                </a:solidFill>
              </a:rPr>
              <a:t>No two courses and instructors are alike</a:t>
            </a:r>
            <a:r>
              <a:rPr lang="en-US" sz="1600" dirty="0">
                <a:solidFill>
                  <a:schemeClr val="tx1"/>
                </a:solidFill>
              </a:rPr>
              <a:t>, and there </a:t>
            </a:r>
            <a:r>
              <a:rPr lang="en-US" sz="1600" i="1" dirty="0">
                <a:solidFill>
                  <a:schemeClr val="tx1"/>
                </a:solidFill>
              </a:rPr>
              <a:t>shouldn’t be a one size fits all structure</a:t>
            </a:r>
            <a:r>
              <a:rPr lang="en-US" sz="1600" dirty="0">
                <a:solidFill>
                  <a:schemeClr val="tx1"/>
                </a:solidFill>
              </a:rPr>
              <a:t> that instructors are forced into</a:t>
            </a:r>
          </a:p>
        </p:txBody>
      </p:sp>
    </p:spTree>
    <p:extLst>
      <p:ext uri="{BB962C8B-B14F-4D97-AF65-F5344CB8AC3E}">
        <p14:creationId xmlns:p14="http://schemas.microsoft.com/office/powerpoint/2010/main" val="29985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197357" y="1681796"/>
            <a:ext cx="2749287" cy="3291840"/>
          </a:xfrm>
          <a:prstGeom prst="rect">
            <a:avLst/>
          </a:prstGeom>
          <a:gradFill flip="none" rotWithShape="1">
            <a:gsLst>
              <a:gs pos="0">
                <a:schemeClr val="accent2">
                  <a:alpha val="20000"/>
                </a:schemeClr>
              </a:gs>
              <a:gs pos="10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280160" rIns="137160" bIns="137160" numCol="1" spcCol="0" rtlCol="0" fromWordArt="0" anchor="t" anchorCtr="0" forceAA="0" compatLnSpc="1">
            <a:prstTxWarp prst="textNoShape">
              <a:avLst/>
            </a:prstTxWarp>
            <a:noAutofit/>
          </a:bodyPr>
          <a:lstStyle/>
          <a:p>
            <a:pPr algn="ctr" defTabSz="914130">
              <a:spcAft>
                <a:spcPts val="400"/>
              </a:spcAft>
              <a:defRPr/>
            </a:pPr>
            <a:r>
              <a:rPr lang="en-US" sz="1700" dirty="0">
                <a:solidFill>
                  <a:schemeClr val="accent2"/>
                </a:solidFill>
                <a:latin typeface="+mj-lt"/>
              </a:rPr>
              <a:t>Middle of the Road</a:t>
            </a:r>
          </a:p>
        </p:txBody>
      </p:sp>
      <p:sp>
        <p:nvSpPr>
          <p:cNvPr id="12" name="Title 11"/>
          <p:cNvSpPr>
            <a:spLocks noGrp="1"/>
          </p:cNvSpPr>
          <p:nvPr>
            <p:ph type="title"/>
          </p:nvPr>
        </p:nvSpPr>
        <p:spPr/>
        <p:txBody>
          <a:bodyPr>
            <a:normAutofit/>
          </a:bodyPr>
          <a:lstStyle/>
          <a:p>
            <a:r>
              <a:rPr lang="en-US" sz="2400" dirty="0"/>
              <a:t>Dual Course Mode: Two course types support different needs</a:t>
            </a:r>
          </a:p>
        </p:txBody>
      </p:sp>
      <p:sp>
        <p:nvSpPr>
          <p:cNvPr id="9" name="Rectangle 8"/>
          <p:cNvSpPr/>
          <p:nvPr/>
        </p:nvSpPr>
        <p:spPr>
          <a:xfrm>
            <a:off x="6082098" y="1544637"/>
            <a:ext cx="2749287" cy="1371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10" name="Rectangle 9"/>
          <p:cNvSpPr/>
          <p:nvPr/>
        </p:nvSpPr>
        <p:spPr>
          <a:xfrm>
            <a:off x="6082098" y="1681797"/>
            <a:ext cx="2749287" cy="3291840"/>
          </a:xfrm>
          <a:prstGeom prst="rect">
            <a:avLst/>
          </a:prstGeom>
          <a:gradFill flip="none" rotWithShape="1">
            <a:gsLst>
              <a:gs pos="0">
                <a:schemeClr val="accent3">
                  <a:alpha val="20000"/>
                </a:schemeClr>
              </a:gs>
              <a:gs pos="10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280160" rIns="137160" bIns="137160" numCol="1" spcCol="0" rtlCol="0" fromWordArt="0" anchor="t" anchorCtr="0" forceAA="0" compatLnSpc="1">
            <a:prstTxWarp prst="textNoShape">
              <a:avLst/>
            </a:prstTxWarp>
            <a:noAutofit/>
          </a:bodyPr>
          <a:lstStyle/>
          <a:p>
            <a:pPr algn="ctr" defTabSz="914130">
              <a:spcAft>
                <a:spcPts val="400"/>
              </a:spcAft>
              <a:defRPr/>
            </a:pPr>
            <a:r>
              <a:rPr lang="en-US" sz="1700" dirty="0">
                <a:solidFill>
                  <a:schemeClr val="accent3"/>
                </a:solidFill>
                <a:latin typeface="+mj-lt"/>
              </a:rPr>
              <a:t>Power User</a:t>
            </a:r>
          </a:p>
        </p:txBody>
      </p:sp>
      <p:sp>
        <p:nvSpPr>
          <p:cNvPr id="11" name="Rectangle 10"/>
          <p:cNvSpPr/>
          <p:nvPr/>
        </p:nvSpPr>
        <p:spPr>
          <a:xfrm>
            <a:off x="3197357" y="1544637"/>
            <a:ext cx="2749287" cy="1371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13" name="Rectangle 12"/>
          <p:cNvSpPr/>
          <p:nvPr/>
        </p:nvSpPr>
        <p:spPr>
          <a:xfrm>
            <a:off x="311150" y="1544637"/>
            <a:ext cx="2747341"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16" name="Rectangle 15"/>
          <p:cNvSpPr/>
          <p:nvPr/>
        </p:nvSpPr>
        <p:spPr>
          <a:xfrm>
            <a:off x="311150" y="1681795"/>
            <a:ext cx="2747341" cy="3291840"/>
          </a:xfrm>
          <a:prstGeom prst="rect">
            <a:avLst/>
          </a:prstGeom>
          <a:gradFill flip="none" rotWithShape="1">
            <a:gsLst>
              <a:gs pos="0">
                <a:schemeClr val="accent1">
                  <a:alpha val="20000"/>
                </a:schemeClr>
              </a:gs>
              <a:gs pos="10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280160" rIns="137160" bIns="137160" numCol="1" spcCol="0" rtlCol="0" fromWordArt="0" anchor="t" anchorCtr="0" forceAA="0" compatLnSpc="1">
            <a:prstTxWarp prst="textNoShape">
              <a:avLst/>
            </a:prstTxWarp>
            <a:noAutofit/>
          </a:bodyPr>
          <a:lstStyle/>
          <a:p>
            <a:pPr algn="ctr" defTabSz="914130">
              <a:spcAft>
                <a:spcPts val="400"/>
              </a:spcAft>
              <a:buClr>
                <a:schemeClr val="accent1"/>
              </a:buClr>
              <a:defRPr/>
            </a:pPr>
            <a:r>
              <a:rPr lang="en-US" sz="1700" dirty="0">
                <a:solidFill>
                  <a:schemeClr val="accent1"/>
                </a:solidFill>
                <a:latin typeface="+mj-lt"/>
              </a:rPr>
              <a:t>Getting Started</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9040" y="1818957"/>
            <a:ext cx="1051560" cy="1051560"/>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6220" y="1818957"/>
            <a:ext cx="1051560" cy="1051560"/>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0961" y="1818957"/>
            <a:ext cx="1051560" cy="1051560"/>
          </a:xfrm>
          <a:prstGeom prst="rect">
            <a:avLst/>
          </a:prstGeom>
        </p:spPr>
      </p:pic>
    </p:spTree>
    <p:extLst>
      <p:ext uri="{BB962C8B-B14F-4D97-AF65-F5344CB8AC3E}">
        <p14:creationId xmlns:p14="http://schemas.microsoft.com/office/powerpoint/2010/main" val="66775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197357" y="1681796"/>
            <a:ext cx="2749287" cy="3291840"/>
          </a:xfrm>
          <a:prstGeom prst="rect">
            <a:avLst/>
          </a:prstGeom>
          <a:gradFill flip="none" rotWithShape="1">
            <a:gsLst>
              <a:gs pos="0">
                <a:schemeClr val="accent2">
                  <a:alpha val="20000"/>
                </a:schemeClr>
              </a:gs>
              <a:gs pos="10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280160" rIns="137160" bIns="137160" numCol="1" spcCol="0" rtlCol="0" fromWordArt="0" anchor="t" anchorCtr="0" forceAA="0" compatLnSpc="1">
            <a:prstTxWarp prst="textNoShape">
              <a:avLst/>
            </a:prstTxWarp>
            <a:noAutofit/>
          </a:bodyPr>
          <a:lstStyle/>
          <a:p>
            <a:pPr algn="ctr" defTabSz="914130">
              <a:spcAft>
                <a:spcPts val="400"/>
              </a:spcAft>
              <a:defRPr/>
            </a:pPr>
            <a:r>
              <a:rPr lang="en-US" sz="1700" dirty="0">
                <a:solidFill>
                  <a:schemeClr val="accent2"/>
                </a:solidFill>
                <a:latin typeface="+mj-lt"/>
              </a:rPr>
              <a:t>Middle of the Road</a:t>
            </a:r>
          </a:p>
        </p:txBody>
      </p:sp>
      <p:sp>
        <p:nvSpPr>
          <p:cNvPr id="11" name="Rectangle 10"/>
          <p:cNvSpPr/>
          <p:nvPr/>
        </p:nvSpPr>
        <p:spPr>
          <a:xfrm>
            <a:off x="6082098" y="1544637"/>
            <a:ext cx="2749287" cy="1371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13" name="Rectangle 12"/>
          <p:cNvSpPr/>
          <p:nvPr/>
        </p:nvSpPr>
        <p:spPr>
          <a:xfrm>
            <a:off x="6082098" y="1681797"/>
            <a:ext cx="2749287" cy="3291840"/>
          </a:xfrm>
          <a:prstGeom prst="rect">
            <a:avLst/>
          </a:prstGeom>
          <a:gradFill flip="none" rotWithShape="1">
            <a:gsLst>
              <a:gs pos="0">
                <a:schemeClr val="accent3">
                  <a:alpha val="20000"/>
                </a:schemeClr>
              </a:gs>
              <a:gs pos="10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280160" rIns="137160" bIns="137160" numCol="1" spcCol="0" rtlCol="0" fromWordArt="0" anchor="t" anchorCtr="0" forceAA="0" compatLnSpc="1">
            <a:prstTxWarp prst="textNoShape">
              <a:avLst/>
            </a:prstTxWarp>
            <a:noAutofit/>
          </a:bodyPr>
          <a:lstStyle/>
          <a:p>
            <a:pPr algn="ctr" defTabSz="914130">
              <a:spcAft>
                <a:spcPts val="400"/>
              </a:spcAft>
              <a:defRPr/>
            </a:pPr>
            <a:r>
              <a:rPr lang="en-US" sz="1700" dirty="0">
                <a:solidFill>
                  <a:schemeClr val="accent3"/>
                </a:solidFill>
                <a:latin typeface="+mj-lt"/>
              </a:rPr>
              <a:t>Power User</a:t>
            </a:r>
          </a:p>
        </p:txBody>
      </p:sp>
      <p:sp>
        <p:nvSpPr>
          <p:cNvPr id="16" name="Rectangle 15"/>
          <p:cNvSpPr/>
          <p:nvPr/>
        </p:nvSpPr>
        <p:spPr>
          <a:xfrm>
            <a:off x="3197357" y="1544637"/>
            <a:ext cx="2749287" cy="1371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17" name="Rectangle 16"/>
          <p:cNvSpPr/>
          <p:nvPr/>
        </p:nvSpPr>
        <p:spPr>
          <a:xfrm>
            <a:off x="311150" y="1544637"/>
            <a:ext cx="2747341"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18" name="Rectangle 17"/>
          <p:cNvSpPr/>
          <p:nvPr/>
        </p:nvSpPr>
        <p:spPr>
          <a:xfrm>
            <a:off x="311150" y="1681795"/>
            <a:ext cx="2747341" cy="3291840"/>
          </a:xfrm>
          <a:prstGeom prst="rect">
            <a:avLst/>
          </a:prstGeom>
          <a:gradFill flip="none" rotWithShape="1">
            <a:gsLst>
              <a:gs pos="0">
                <a:schemeClr val="accent1">
                  <a:alpha val="20000"/>
                </a:schemeClr>
              </a:gs>
              <a:gs pos="10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280160" rIns="137160" bIns="137160" numCol="1" spcCol="0" rtlCol="0" fromWordArt="0" anchor="t" anchorCtr="0" forceAA="0" compatLnSpc="1">
            <a:prstTxWarp prst="textNoShape">
              <a:avLst/>
            </a:prstTxWarp>
            <a:noAutofit/>
          </a:bodyPr>
          <a:lstStyle/>
          <a:p>
            <a:pPr algn="ctr" defTabSz="914130">
              <a:spcAft>
                <a:spcPts val="400"/>
              </a:spcAft>
              <a:buClr>
                <a:schemeClr val="accent1"/>
              </a:buClr>
              <a:defRPr/>
            </a:pPr>
            <a:r>
              <a:rPr lang="en-US" sz="1700" dirty="0">
                <a:solidFill>
                  <a:schemeClr val="accent1"/>
                </a:solidFill>
                <a:latin typeface="+mj-lt"/>
              </a:rPr>
              <a:t>Getting Started</a:t>
            </a:r>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9040" y="1818957"/>
            <a:ext cx="1051560" cy="1051560"/>
          </a:xfrm>
          <a:prstGeom prst="rect">
            <a:avLst/>
          </a:prstGeom>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6220" y="1818957"/>
            <a:ext cx="1051560" cy="1051560"/>
          </a:xfrm>
          <a:prstGeom prst="rect">
            <a:avLst/>
          </a:prstGeom>
        </p:spPr>
      </p:pic>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0961" y="1818957"/>
            <a:ext cx="1051560" cy="1051560"/>
          </a:xfrm>
          <a:prstGeom prst="rect">
            <a:avLst/>
          </a:prstGeom>
        </p:spPr>
      </p:pic>
      <p:pic>
        <p:nvPicPr>
          <p:cNvPr id="10" name="Picture 9" descr="5b Ultra Thread View.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55808" y="3446154"/>
            <a:ext cx="2744231" cy="2776846"/>
          </a:xfrm>
          <a:prstGeom prst="rect">
            <a:avLst/>
          </a:prstGeom>
          <a:noFill/>
          <a:ln>
            <a:noFill/>
          </a:ln>
        </p:spPr>
      </p:pic>
      <p:sp>
        <p:nvSpPr>
          <p:cNvPr id="12" name="Title 11"/>
          <p:cNvSpPr>
            <a:spLocks noGrp="1"/>
          </p:cNvSpPr>
          <p:nvPr>
            <p:ph type="title"/>
          </p:nvPr>
        </p:nvSpPr>
        <p:spPr/>
        <p:txBody>
          <a:bodyPr>
            <a:normAutofit/>
          </a:bodyPr>
          <a:lstStyle/>
          <a:p>
            <a:r>
              <a:rPr lang="en-US" sz="2400" dirty="0"/>
              <a:t>Dual Course Mode: Two course types support different needs</a:t>
            </a:r>
          </a:p>
        </p:txBody>
      </p:sp>
      <p:sp>
        <p:nvSpPr>
          <p:cNvPr id="23" name="TextBox 22"/>
          <p:cNvSpPr txBox="1"/>
          <p:nvPr/>
        </p:nvSpPr>
        <p:spPr>
          <a:xfrm>
            <a:off x="311151" y="3446155"/>
            <a:ext cx="1444658" cy="2776846"/>
          </a:xfrm>
          <a:prstGeom prst="rect">
            <a:avLst/>
          </a:prstGeom>
          <a:noFill/>
        </p:spPr>
        <p:txBody>
          <a:bodyPr wrap="square" lIns="137160" tIns="137160" rIns="137160" bIns="137160" rtlCol="0" anchor="ctr">
            <a:noAutofit/>
          </a:bodyPr>
          <a:lstStyle/>
          <a:p>
            <a:pPr algn="r">
              <a:spcAft>
                <a:spcPts val="400"/>
              </a:spcAft>
            </a:pPr>
            <a:r>
              <a:rPr lang="en-US" sz="1600" dirty="0">
                <a:latin typeface="+mj-lt"/>
              </a:rPr>
              <a:t>Ultra </a:t>
            </a:r>
            <a:br>
              <a:rPr lang="en-US" sz="1600" dirty="0">
                <a:latin typeface="+mj-lt"/>
              </a:rPr>
            </a:br>
            <a:r>
              <a:rPr lang="en-US" sz="1600" dirty="0">
                <a:latin typeface="+mj-lt"/>
              </a:rPr>
              <a:t>Course </a:t>
            </a:r>
            <a:endParaRPr lang="en-US" sz="1400" i="1" dirty="0"/>
          </a:p>
          <a:p>
            <a:pPr algn="r">
              <a:spcAft>
                <a:spcPts val="400"/>
              </a:spcAft>
            </a:pPr>
            <a:r>
              <a:rPr lang="en-US" sz="1200" i="1" dirty="0"/>
              <a:t>Great for many instructors! Essential workflows </a:t>
            </a:r>
            <a:br>
              <a:rPr lang="en-US" sz="1200" i="1" dirty="0"/>
            </a:br>
            <a:r>
              <a:rPr lang="en-US" sz="1200" i="1" dirty="0"/>
              <a:t>in a brand new, modern, fully responsive view</a:t>
            </a:r>
          </a:p>
        </p:txBody>
      </p:sp>
    </p:spTree>
    <p:extLst>
      <p:ext uri="{BB962C8B-B14F-4D97-AF65-F5344CB8AC3E}">
        <p14:creationId xmlns:p14="http://schemas.microsoft.com/office/powerpoint/2010/main" val="332653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US" sz="2400" dirty="0"/>
              <a:t>Dual Course Mode: Two course types support different needs</a:t>
            </a:r>
          </a:p>
        </p:txBody>
      </p:sp>
      <p:sp>
        <p:nvSpPr>
          <p:cNvPr id="13" name="Rectangle 12"/>
          <p:cNvSpPr/>
          <p:nvPr/>
        </p:nvSpPr>
        <p:spPr>
          <a:xfrm>
            <a:off x="3197357" y="1681796"/>
            <a:ext cx="2749287" cy="3291840"/>
          </a:xfrm>
          <a:prstGeom prst="rect">
            <a:avLst/>
          </a:prstGeom>
          <a:gradFill flip="none" rotWithShape="1">
            <a:gsLst>
              <a:gs pos="0">
                <a:schemeClr val="accent2">
                  <a:alpha val="20000"/>
                </a:schemeClr>
              </a:gs>
              <a:gs pos="10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280160" rIns="137160" bIns="137160" numCol="1" spcCol="0" rtlCol="0" fromWordArt="0" anchor="t" anchorCtr="0" forceAA="0" compatLnSpc="1">
            <a:prstTxWarp prst="textNoShape">
              <a:avLst/>
            </a:prstTxWarp>
            <a:noAutofit/>
          </a:bodyPr>
          <a:lstStyle/>
          <a:p>
            <a:pPr algn="ctr" defTabSz="914130">
              <a:spcAft>
                <a:spcPts val="400"/>
              </a:spcAft>
              <a:defRPr/>
            </a:pPr>
            <a:r>
              <a:rPr lang="en-US" sz="1700" dirty="0">
                <a:solidFill>
                  <a:schemeClr val="accent2"/>
                </a:solidFill>
                <a:latin typeface="+mj-lt"/>
              </a:rPr>
              <a:t>Middle of the Road</a:t>
            </a:r>
          </a:p>
        </p:txBody>
      </p:sp>
      <p:sp>
        <p:nvSpPr>
          <p:cNvPr id="16" name="Rectangle 15"/>
          <p:cNvSpPr/>
          <p:nvPr/>
        </p:nvSpPr>
        <p:spPr>
          <a:xfrm>
            <a:off x="6082098" y="1544637"/>
            <a:ext cx="2749287" cy="1371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17" name="Rectangle 16"/>
          <p:cNvSpPr/>
          <p:nvPr/>
        </p:nvSpPr>
        <p:spPr>
          <a:xfrm>
            <a:off x="6082098" y="1681797"/>
            <a:ext cx="2749287" cy="3291840"/>
          </a:xfrm>
          <a:prstGeom prst="rect">
            <a:avLst/>
          </a:prstGeom>
          <a:gradFill flip="none" rotWithShape="1">
            <a:gsLst>
              <a:gs pos="0">
                <a:schemeClr val="accent3">
                  <a:alpha val="20000"/>
                </a:schemeClr>
              </a:gs>
              <a:gs pos="10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280160" rIns="137160" bIns="137160" numCol="1" spcCol="0" rtlCol="0" fromWordArt="0" anchor="t" anchorCtr="0" forceAA="0" compatLnSpc="1">
            <a:prstTxWarp prst="textNoShape">
              <a:avLst/>
            </a:prstTxWarp>
            <a:noAutofit/>
          </a:bodyPr>
          <a:lstStyle/>
          <a:p>
            <a:pPr algn="ctr" defTabSz="914130">
              <a:spcAft>
                <a:spcPts val="400"/>
              </a:spcAft>
              <a:defRPr/>
            </a:pPr>
            <a:r>
              <a:rPr lang="en-US" sz="1700" dirty="0">
                <a:solidFill>
                  <a:schemeClr val="accent3"/>
                </a:solidFill>
                <a:latin typeface="+mj-lt"/>
              </a:rPr>
              <a:t>Power User</a:t>
            </a:r>
          </a:p>
        </p:txBody>
      </p:sp>
      <p:sp>
        <p:nvSpPr>
          <p:cNvPr id="18" name="Rectangle 17"/>
          <p:cNvSpPr/>
          <p:nvPr/>
        </p:nvSpPr>
        <p:spPr>
          <a:xfrm>
            <a:off x="3197357" y="1544637"/>
            <a:ext cx="2749287" cy="1371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19" name="Rectangle 18"/>
          <p:cNvSpPr/>
          <p:nvPr/>
        </p:nvSpPr>
        <p:spPr>
          <a:xfrm>
            <a:off x="311150" y="1544637"/>
            <a:ext cx="2747341"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20" name="Rectangle 19"/>
          <p:cNvSpPr/>
          <p:nvPr/>
        </p:nvSpPr>
        <p:spPr>
          <a:xfrm>
            <a:off x="311150" y="1681795"/>
            <a:ext cx="2747341" cy="3291840"/>
          </a:xfrm>
          <a:prstGeom prst="rect">
            <a:avLst/>
          </a:prstGeom>
          <a:gradFill flip="none" rotWithShape="1">
            <a:gsLst>
              <a:gs pos="0">
                <a:schemeClr val="accent1">
                  <a:alpha val="20000"/>
                </a:schemeClr>
              </a:gs>
              <a:gs pos="10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280160" rIns="137160" bIns="137160" numCol="1" spcCol="0" rtlCol="0" fromWordArt="0" anchor="t" anchorCtr="0" forceAA="0" compatLnSpc="1">
            <a:prstTxWarp prst="textNoShape">
              <a:avLst/>
            </a:prstTxWarp>
            <a:noAutofit/>
          </a:bodyPr>
          <a:lstStyle/>
          <a:p>
            <a:pPr algn="ctr" defTabSz="914130">
              <a:spcAft>
                <a:spcPts val="400"/>
              </a:spcAft>
              <a:buClr>
                <a:schemeClr val="accent1"/>
              </a:buClr>
              <a:defRPr/>
            </a:pPr>
            <a:r>
              <a:rPr lang="en-US" sz="1700" dirty="0">
                <a:solidFill>
                  <a:schemeClr val="accent1"/>
                </a:solidFill>
                <a:latin typeface="+mj-lt"/>
              </a:rPr>
              <a:t>Getting Started</a:t>
            </a:r>
          </a:p>
        </p:txBody>
      </p:sp>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9040" y="1818957"/>
            <a:ext cx="1051560" cy="1051560"/>
          </a:xfrm>
          <a:prstGeom prst="rect">
            <a:avLst/>
          </a:prstGeom>
        </p:spPr>
      </p:pic>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6220" y="1818957"/>
            <a:ext cx="1051560" cy="1051560"/>
          </a:xfrm>
          <a:prstGeom prst="rect">
            <a:avLst/>
          </a:prstGeom>
        </p:spPr>
      </p:pic>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0961" y="1818957"/>
            <a:ext cx="1051560" cy="1051560"/>
          </a:xfrm>
          <a:prstGeom prst="rect">
            <a:avLst/>
          </a:prstGeom>
        </p:spPr>
      </p:pic>
      <p:pic>
        <p:nvPicPr>
          <p:cNvPr id="24" name="Picture 23" descr="5b Ultra Thread View.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55808" y="3446154"/>
            <a:ext cx="2744231" cy="2776846"/>
          </a:xfrm>
          <a:prstGeom prst="rect">
            <a:avLst/>
          </a:prstGeom>
          <a:noFill/>
          <a:ln>
            <a:noFill/>
          </a:ln>
        </p:spPr>
      </p:pic>
      <p:sp>
        <p:nvSpPr>
          <p:cNvPr id="25" name="TextBox 24"/>
          <p:cNvSpPr txBox="1"/>
          <p:nvPr/>
        </p:nvSpPr>
        <p:spPr>
          <a:xfrm>
            <a:off x="311151" y="3732763"/>
            <a:ext cx="1444658" cy="2776846"/>
          </a:xfrm>
          <a:prstGeom prst="rect">
            <a:avLst/>
          </a:prstGeom>
          <a:noFill/>
        </p:spPr>
        <p:txBody>
          <a:bodyPr wrap="square" lIns="137160" tIns="137160" rIns="137160" bIns="137160" rtlCol="0" anchor="t">
            <a:noAutofit/>
          </a:bodyPr>
          <a:lstStyle/>
          <a:p>
            <a:pPr algn="r">
              <a:spcAft>
                <a:spcPts val="400"/>
              </a:spcAft>
            </a:pPr>
            <a:r>
              <a:rPr lang="en-US" sz="1600" dirty="0">
                <a:latin typeface="+mj-lt"/>
              </a:rPr>
              <a:t>Ultra </a:t>
            </a:r>
            <a:br>
              <a:rPr lang="en-US" sz="1600" dirty="0">
                <a:latin typeface="+mj-lt"/>
              </a:rPr>
            </a:br>
            <a:r>
              <a:rPr lang="en-US" sz="1600" dirty="0">
                <a:latin typeface="+mj-lt"/>
              </a:rPr>
              <a:t>Course </a:t>
            </a:r>
            <a:endParaRPr lang="en-US" sz="1400" i="1" dirty="0"/>
          </a:p>
          <a:p>
            <a:pPr algn="r">
              <a:spcAft>
                <a:spcPts val="400"/>
              </a:spcAft>
            </a:pPr>
            <a:r>
              <a:rPr lang="en-US" sz="1400" i="1" dirty="0"/>
              <a:t>Great for many instructors! Essential workflows </a:t>
            </a:r>
            <a:br>
              <a:rPr lang="en-US" sz="1400" i="1" dirty="0"/>
            </a:br>
            <a:r>
              <a:rPr lang="en-US" sz="1400" i="1" dirty="0"/>
              <a:t>in a brand new, modern, fully responsive view</a:t>
            </a:r>
          </a:p>
        </p:txBody>
      </p:sp>
      <p:pic>
        <p:nvPicPr>
          <p:cNvPr id="26" name="Picture 2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642256" y="3446154"/>
            <a:ext cx="2744231" cy="2776848"/>
          </a:xfrm>
          <a:prstGeom prst="rect">
            <a:avLst/>
          </a:prstGeom>
          <a:noFill/>
          <a:ln>
            <a:noFill/>
          </a:ln>
        </p:spPr>
      </p:pic>
      <p:sp>
        <p:nvSpPr>
          <p:cNvPr id="27" name="TextBox 26"/>
          <p:cNvSpPr txBox="1"/>
          <p:nvPr/>
        </p:nvSpPr>
        <p:spPr>
          <a:xfrm>
            <a:off x="7386726" y="3732763"/>
            <a:ext cx="1552557" cy="2776846"/>
          </a:xfrm>
          <a:prstGeom prst="rect">
            <a:avLst/>
          </a:prstGeom>
          <a:noFill/>
        </p:spPr>
        <p:txBody>
          <a:bodyPr wrap="square" lIns="137160" tIns="137160" rIns="137160" bIns="137160" rtlCol="0" anchor="t">
            <a:noAutofit/>
          </a:bodyPr>
          <a:lstStyle/>
          <a:p>
            <a:pPr>
              <a:spcAft>
                <a:spcPts val="400"/>
              </a:spcAft>
            </a:pPr>
            <a:r>
              <a:rPr lang="en-US" sz="1600" dirty="0">
                <a:latin typeface="+mj-lt"/>
              </a:rPr>
              <a:t>Original Course </a:t>
            </a:r>
          </a:p>
          <a:p>
            <a:pPr>
              <a:spcAft>
                <a:spcPts val="400"/>
              </a:spcAft>
            </a:pPr>
            <a:r>
              <a:rPr lang="en-US" sz="1400" i="1" dirty="0"/>
              <a:t>Great for long-time users, and those with more extensive course needs! You get all of the original workflows and capabilities</a:t>
            </a:r>
          </a:p>
        </p:txBody>
      </p:sp>
    </p:spTree>
    <p:extLst>
      <p:ext uri="{BB962C8B-B14F-4D97-AF65-F5344CB8AC3E}">
        <p14:creationId xmlns:p14="http://schemas.microsoft.com/office/powerpoint/2010/main" val="67501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t>Institution/admins control who gets what course type</a:t>
            </a:r>
            <a:r>
              <a:rPr lang="en-US" dirty="0"/>
              <a:t/>
            </a:r>
            <a:br>
              <a:rPr lang="en-US" dirty="0"/>
            </a:br>
            <a:r>
              <a:rPr lang="en-US" sz="1800" i="1" dirty="0">
                <a:latin typeface="+mn-lt"/>
              </a:rPr>
              <a:t>In development</a:t>
            </a:r>
          </a:p>
        </p:txBody>
      </p:sp>
      <p:grpSp>
        <p:nvGrpSpPr>
          <p:cNvPr id="17" name="Group 16"/>
          <p:cNvGrpSpPr/>
          <p:nvPr/>
        </p:nvGrpSpPr>
        <p:grpSpPr>
          <a:xfrm>
            <a:off x="312615" y="1541966"/>
            <a:ext cx="4190805" cy="1470685"/>
            <a:chOff x="312614" y="1544637"/>
            <a:chExt cx="2746753" cy="1470685"/>
          </a:xfrm>
          <a:solidFill>
            <a:schemeClr val="accent1"/>
          </a:solidFill>
        </p:grpSpPr>
        <p:sp>
          <p:nvSpPr>
            <p:cNvPr id="18" name="Rectangle 17"/>
            <p:cNvSpPr/>
            <p:nvPr/>
          </p:nvSpPr>
          <p:spPr>
            <a:xfrm>
              <a:off x="312614" y="1681797"/>
              <a:ext cx="2746753" cy="1333525"/>
            </a:xfrm>
            <a:prstGeom prst="rect">
              <a:avLst/>
            </a:prstGeom>
            <a:solidFill>
              <a:schemeClr val="accent1">
                <a:alpha val="20000"/>
              </a:schemeClr>
            </a:solidFill>
            <a:ln w="12700" cap="sq">
              <a:noFill/>
              <a:miter lim="800000"/>
            </a:ln>
          </p:spPr>
          <p:txBody>
            <a:bodyPr wrap="square" lIns="137160" tIns="137160" rIns="137160" bIns="137160" rtlCol="0" anchor="ctr">
              <a:noAutofit/>
            </a:bodyPr>
            <a:lstStyle/>
            <a:p>
              <a:r>
                <a:rPr lang="en-US" sz="2400" dirty="0">
                  <a:solidFill>
                    <a:srgbClr val="FFFFFF"/>
                  </a:solidFill>
                </a:rPr>
                <a:t>Specific instructors</a:t>
              </a:r>
            </a:p>
          </p:txBody>
        </p:sp>
        <p:sp>
          <p:nvSpPr>
            <p:cNvPr id="19" name="Rectangle 18"/>
            <p:cNvSpPr/>
            <p:nvPr/>
          </p:nvSpPr>
          <p:spPr>
            <a:xfrm>
              <a:off x="312614" y="1544637"/>
              <a:ext cx="2746753" cy="137160"/>
            </a:xfrm>
            <a:prstGeom prst="rect">
              <a:avLst/>
            </a:prstGeom>
            <a:grpFill/>
            <a:ln w="12700" cap="sq">
              <a:noFill/>
              <a:miter lim="800000"/>
            </a:ln>
          </p:spPr>
          <p:txBody>
            <a:bodyPr wrap="square" lIns="137160" tIns="137160" rIns="137160" bIns="137160" rtlCol="0" anchor="ctr">
              <a:noAutofit/>
            </a:bodyPr>
            <a:lstStyle/>
            <a:p>
              <a:endParaRPr lang="en-US" sz="2400" dirty="0">
                <a:solidFill>
                  <a:srgbClr val="FFFFFF"/>
                </a:solidFill>
              </a:endParaRPr>
            </a:p>
          </p:txBody>
        </p:sp>
      </p:grpSp>
      <p:grpSp>
        <p:nvGrpSpPr>
          <p:cNvPr id="20" name="Group 19"/>
          <p:cNvGrpSpPr/>
          <p:nvPr/>
        </p:nvGrpSpPr>
        <p:grpSpPr>
          <a:xfrm>
            <a:off x="312615" y="3149812"/>
            <a:ext cx="4190805" cy="1468013"/>
            <a:chOff x="312614" y="1544637"/>
            <a:chExt cx="2746753" cy="1468013"/>
          </a:xfrm>
          <a:solidFill>
            <a:schemeClr val="accent2"/>
          </a:solidFill>
        </p:grpSpPr>
        <p:sp>
          <p:nvSpPr>
            <p:cNvPr id="21" name="Rectangle 20"/>
            <p:cNvSpPr/>
            <p:nvPr/>
          </p:nvSpPr>
          <p:spPr>
            <a:xfrm>
              <a:off x="312614" y="1681797"/>
              <a:ext cx="2746753" cy="1330853"/>
            </a:xfrm>
            <a:prstGeom prst="rect">
              <a:avLst/>
            </a:prstGeom>
            <a:solidFill>
              <a:schemeClr val="accent2">
                <a:alpha val="20000"/>
              </a:schemeClr>
            </a:solidFill>
            <a:ln w="12700" cap="sq">
              <a:noFill/>
              <a:miter lim="800000"/>
            </a:ln>
          </p:spPr>
          <p:txBody>
            <a:bodyPr wrap="square" lIns="137160" tIns="137160" rIns="137160" bIns="137160" rtlCol="0" anchor="ctr">
              <a:noAutofit/>
            </a:bodyPr>
            <a:lstStyle/>
            <a:p>
              <a:r>
                <a:rPr lang="en-US" sz="2400" dirty="0">
                  <a:solidFill>
                    <a:srgbClr val="FFFFFF"/>
                  </a:solidFill>
                </a:rPr>
                <a:t>Department(s) or program(s)</a:t>
              </a:r>
            </a:p>
          </p:txBody>
        </p:sp>
        <p:sp>
          <p:nvSpPr>
            <p:cNvPr id="22" name="Rectangle 21"/>
            <p:cNvSpPr/>
            <p:nvPr/>
          </p:nvSpPr>
          <p:spPr>
            <a:xfrm>
              <a:off x="312614" y="1544637"/>
              <a:ext cx="2746753" cy="137160"/>
            </a:xfrm>
            <a:prstGeom prst="rect">
              <a:avLst/>
            </a:prstGeom>
            <a:grpFill/>
            <a:ln w="12700" cap="sq">
              <a:noFill/>
              <a:miter lim="800000"/>
            </a:ln>
          </p:spPr>
          <p:txBody>
            <a:bodyPr wrap="square" lIns="137160" tIns="137160" rIns="137160" bIns="137160" rtlCol="0" anchor="ctr">
              <a:noAutofit/>
            </a:bodyPr>
            <a:lstStyle/>
            <a:p>
              <a:endParaRPr lang="en-US" sz="2400" dirty="0">
                <a:solidFill>
                  <a:srgbClr val="FFFFFF"/>
                </a:solidFill>
              </a:endParaRPr>
            </a:p>
          </p:txBody>
        </p:sp>
      </p:grpSp>
      <p:grpSp>
        <p:nvGrpSpPr>
          <p:cNvPr id="23" name="Group 22"/>
          <p:cNvGrpSpPr/>
          <p:nvPr/>
        </p:nvGrpSpPr>
        <p:grpSpPr>
          <a:xfrm>
            <a:off x="312615" y="4754986"/>
            <a:ext cx="4190805" cy="1468013"/>
            <a:chOff x="312614" y="1544637"/>
            <a:chExt cx="2746753" cy="1468013"/>
          </a:xfrm>
          <a:solidFill>
            <a:schemeClr val="accent3"/>
          </a:solidFill>
        </p:grpSpPr>
        <p:sp>
          <p:nvSpPr>
            <p:cNvPr id="24" name="Rectangle 23"/>
            <p:cNvSpPr/>
            <p:nvPr/>
          </p:nvSpPr>
          <p:spPr>
            <a:xfrm>
              <a:off x="312614" y="1681797"/>
              <a:ext cx="2746753" cy="1330853"/>
            </a:xfrm>
            <a:prstGeom prst="rect">
              <a:avLst/>
            </a:prstGeom>
            <a:solidFill>
              <a:schemeClr val="accent3">
                <a:alpha val="20000"/>
              </a:schemeClr>
            </a:solidFill>
            <a:ln w="12700" cap="sq">
              <a:noFill/>
              <a:miter lim="800000"/>
            </a:ln>
          </p:spPr>
          <p:txBody>
            <a:bodyPr wrap="square" lIns="137160" tIns="137160" rIns="137160" bIns="137160" rtlCol="0" anchor="ctr">
              <a:noAutofit/>
            </a:bodyPr>
            <a:lstStyle/>
            <a:p>
              <a:r>
                <a:rPr lang="en-US" sz="2400" dirty="0">
                  <a:solidFill>
                    <a:srgbClr val="FFFFFF"/>
                  </a:solidFill>
                </a:rPr>
                <a:t>School(s) or Institution</a:t>
              </a:r>
            </a:p>
          </p:txBody>
        </p:sp>
        <p:sp>
          <p:nvSpPr>
            <p:cNvPr id="25" name="Rectangle 24"/>
            <p:cNvSpPr/>
            <p:nvPr/>
          </p:nvSpPr>
          <p:spPr>
            <a:xfrm>
              <a:off x="312614" y="1544637"/>
              <a:ext cx="2746753" cy="137160"/>
            </a:xfrm>
            <a:prstGeom prst="rect">
              <a:avLst/>
            </a:prstGeom>
            <a:grpFill/>
            <a:ln w="12700" cap="sq">
              <a:noFill/>
              <a:miter lim="800000"/>
            </a:ln>
          </p:spPr>
          <p:txBody>
            <a:bodyPr wrap="square" lIns="137160" tIns="137160" rIns="137160" bIns="137160" rtlCol="0" anchor="ctr">
              <a:noAutofit/>
            </a:bodyPr>
            <a:lstStyle/>
            <a:p>
              <a:endParaRPr lang="en-US" sz="2400" dirty="0">
                <a:solidFill>
                  <a:srgbClr val="FFFFFF"/>
                </a:solidFill>
              </a:endParaRPr>
            </a:p>
          </p:txBody>
        </p:sp>
      </p:grpSp>
      <p:grpSp>
        <p:nvGrpSpPr>
          <p:cNvPr id="27" name="Group 26"/>
          <p:cNvGrpSpPr/>
          <p:nvPr/>
        </p:nvGrpSpPr>
        <p:grpSpPr>
          <a:xfrm>
            <a:off x="4640580" y="1541966"/>
            <a:ext cx="4190805" cy="4681033"/>
            <a:chOff x="312614" y="1544637"/>
            <a:chExt cx="2746753" cy="4681033"/>
          </a:xfrm>
          <a:solidFill>
            <a:schemeClr val="accent1"/>
          </a:solidFill>
        </p:grpSpPr>
        <p:sp>
          <p:nvSpPr>
            <p:cNvPr id="28" name="Rectangle 27"/>
            <p:cNvSpPr/>
            <p:nvPr/>
          </p:nvSpPr>
          <p:spPr>
            <a:xfrm>
              <a:off x="312614" y="1681797"/>
              <a:ext cx="2746753" cy="4543873"/>
            </a:xfrm>
            <a:prstGeom prst="rect">
              <a:avLst/>
            </a:prstGeom>
            <a:solidFill>
              <a:schemeClr val="accent4">
                <a:alpha val="20000"/>
              </a:schemeClr>
            </a:solidFill>
            <a:ln w="12700" cap="sq">
              <a:noFill/>
              <a:miter lim="800000"/>
            </a:ln>
          </p:spPr>
          <p:txBody>
            <a:bodyPr wrap="square" lIns="137160" tIns="137160" rIns="137160" bIns="137160" rtlCol="0" anchor="ctr">
              <a:noAutofit/>
            </a:bodyPr>
            <a:lstStyle/>
            <a:p>
              <a:endParaRPr lang="en-US" sz="2400" dirty="0">
                <a:solidFill>
                  <a:srgbClr val="FFFFFF"/>
                </a:solidFill>
              </a:endParaRPr>
            </a:p>
          </p:txBody>
        </p:sp>
        <p:sp>
          <p:nvSpPr>
            <p:cNvPr id="29" name="Rectangle 28"/>
            <p:cNvSpPr/>
            <p:nvPr/>
          </p:nvSpPr>
          <p:spPr>
            <a:xfrm>
              <a:off x="312614" y="1544637"/>
              <a:ext cx="2746753" cy="137160"/>
            </a:xfrm>
            <a:prstGeom prst="rect">
              <a:avLst/>
            </a:prstGeom>
            <a:solidFill>
              <a:schemeClr val="accent4"/>
            </a:solidFill>
            <a:ln w="12700" cap="sq">
              <a:noFill/>
              <a:miter lim="800000"/>
            </a:ln>
          </p:spPr>
          <p:txBody>
            <a:bodyPr wrap="square" lIns="137160" tIns="137160" rIns="137160" bIns="137160" rtlCol="0" anchor="ctr">
              <a:noAutofit/>
            </a:bodyPr>
            <a:lstStyle/>
            <a:p>
              <a:endParaRPr lang="en-US" sz="2400" dirty="0">
                <a:solidFill>
                  <a:srgbClr val="FFFFFF"/>
                </a:solidFill>
              </a:endParaRPr>
            </a:p>
          </p:txBody>
        </p:sp>
      </p:grpSp>
      <p:pic>
        <p:nvPicPr>
          <p:cNvPr id="30" name="Picture 2" descr="C:\Users\fgoneconti\Documents\Dropbox\Screenshots for Web Team\38 Course Content Page with Plus Visible.png"/>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372369" y="1837063"/>
            <a:ext cx="2727227" cy="204542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72369" y="4019643"/>
            <a:ext cx="2727226" cy="2045068"/>
          </a:xfrm>
          <a:prstGeom prst="rect">
            <a:avLst/>
          </a:prstGeom>
          <a:noFill/>
          <a:ln>
            <a:noFill/>
          </a:ln>
        </p:spPr>
      </p:pic>
      <p:sp>
        <p:nvSpPr>
          <p:cNvPr id="33" name="TextBox 32"/>
          <p:cNvSpPr txBox="1"/>
          <p:nvPr/>
        </p:nvSpPr>
        <p:spPr>
          <a:xfrm>
            <a:off x="5372369" y="1837063"/>
            <a:ext cx="2727226" cy="2045420"/>
          </a:xfrm>
          <a:prstGeom prst="rect">
            <a:avLst/>
          </a:prstGeom>
          <a:solidFill>
            <a:schemeClr val="bg1">
              <a:alpha val="60000"/>
            </a:schemeClr>
          </a:solidFill>
        </p:spPr>
        <p:txBody>
          <a:bodyPr wrap="square" lIns="137160" tIns="137160" rIns="137160" bIns="137160" rtlCol="0" anchor="ctr">
            <a:noAutofit/>
          </a:bodyPr>
          <a:lstStyle/>
          <a:p>
            <a:pPr algn="ctr"/>
            <a:r>
              <a:rPr lang="en-US" sz="3600" i="1" dirty="0"/>
              <a:t>Ultra</a:t>
            </a:r>
          </a:p>
        </p:txBody>
      </p:sp>
      <p:sp>
        <p:nvSpPr>
          <p:cNvPr id="37" name="TextBox 36"/>
          <p:cNvSpPr txBox="1"/>
          <p:nvPr/>
        </p:nvSpPr>
        <p:spPr>
          <a:xfrm>
            <a:off x="5372369" y="4019291"/>
            <a:ext cx="2727226" cy="2045420"/>
          </a:xfrm>
          <a:prstGeom prst="rect">
            <a:avLst/>
          </a:prstGeom>
          <a:solidFill>
            <a:schemeClr val="bg1">
              <a:alpha val="60000"/>
            </a:schemeClr>
          </a:solidFill>
        </p:spPr>
        <p:txBody>
          <a:bodyPr wrap="square" lIns="137160" tIns="137160" rIns="137160" bIns="137160" rtlCol="0" anchor="ctr">
            <a:noAutofit/>
          </a:bodyPr>
          <a:lstStyle/>
          <a:p>
            <a:pPr algn="ctr"/>
            <a:r>
              <a:rPr lang="en-US" sz="3600" i="1" dirty="0"/>
              <a:t>Original</a:t>
            </a:r>
          </a:p>
        </p:txBody>
      </p:sp>
      <p:sp>
        <p:nvSpPr>
          <p:cNvPr id="7" name="Oval 6"/>
          <p:cNvSpPr/>
          <p:nvPr/>
        </p:nvSpPr>
        <p:spPr>
          <a:xfrm>
            <a:off x="6367749" y="3582654"/>
            <a:ext cx="736466" cy="736466"/>
          </a:xfrm>
          <a:prstGeom prst="ellipse">
            <a:avLst/>
          </a:prstGeom>
          <a:solidFill>
            <a:schemeClr val="accent4">
              <a:alpha val="8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137160" tIns="137160" rIns="137160" bIns="137160" numCol="1" spcCol="0" rtlCol="0" fromWordArt="0" anchor="ctr" anchorCtr="0" forceAA="0" compatLnSpc="1">
            <a:prstTxWarp prst="textNoShape">
              <a:avLst/>
            </a:prstTxWarp>
            <a:noAutofit/>
          </a:bodyPr>
          <a:lstStyle/>
          <a:p>
            <a:pPr algn="ctr"/>
            <a:r>
              <a:rPr lang="en-US" sz="2400" i="1" dirty="0">
                <a:solidFill>
                  <a:schemeClr val="tx1"/>
                </a:solidFill>
                <a:latin typeface="+mj-lt"/>
              </a:rPr>
              <a:t>or</a:t>
            </a:r>
          </a:p>
        </p:txBody>
      </p:sp>
    </p:spTree>
    <p:extLst>
      <p:ext uri="{BB962C8B-B14F-4D97-AF65-F5344CB8AC3E}">
        <p14:creationId xmlns:p14="http://schemas.microsoft.com/office/powerpoint/2010/main" val="408713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11150" y="636588"/>
            <a:ext cx="4193954" cy="1770697"/>
            <a:chOff x="311150" y="636588"/>
            <a:chExt cx="4193954" cy="1770697"/>
          </a:xfrm>
        </p:grpSpPr>
        <p:sp>
          <p:nvSpPr>
            <p:cNvPr id="41" name="Rectangle 40"/>
            <p:cNvSpPr/>
            <p:nvPr/>
          </p:nvSpPr>
          <p:spPr>
            <a:xfrm>
              <a:off x="311150" y="773748"/>
              <a:ext cx="4193954" cy="1633537"/>
            </a:xfrm>
            <a:prstGeom prst="rect">
              <a:avLst/>
            </a:pr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0" rIns="137160" bIns="137160" numCol="1" spcCol="0" rtlCol="0" fromWordArt="0" anchor="t" anchorCtr="0" forceAA="0" compatLnSpc="1">
              <a:prstTxWarp prst="textNoShape">
                <a:avLst/>
              </a:prstTxWarp>
              <a:noAutofit/>
            </a:bodyPr>
            <a:lstStyle/>
            <a:p>
              <a:pPr algn="ctr"/>
              <a:r>
                <a:rPr lang="en-US" sz="1600" i="1" dirty="0">
                  <a:solidFill>
                    <a:schemeClr val="tx1"/>
                  </a:solidFill>
                </a:rPr>
                <a:t>A focus on </a:t>
              </a:r>
              <a:br>
                <a:rPr lang="en-US" sz="1600" i="1" dirty="0">
                  <a:solidFill>
                    <a:schemeClr val="tx1"/>
                  </a:solidFill>
                </a:rPr>
              </a:br>
              <a:r>
                <a:rPr lang="en-US" sz="2000" dirty="0">
                  <a:solidFill>
                    <a:schemeClr val="accent1"/>
                  </a:solidFill>
                  <a:latin typeface="+mj-lt"/>
                </a:rPr>
                <a:t>the learner</a:t>
              </a:r>
            </a:p>
          </p:txBody>
        </p:sp>
        <p:sp>
          <p:nvSpPr>
            <p:cNvPr id="47" name="Freeform 1013"/>
            <p:cNvSpPr>
              <a:spLocks noChangeAspect="1" noEditPoints="1"/>
            </p:cNvSpPr>
            <p:nvPr/>
          </p:nvSpPr>
          <p:spPr bwMode="auto">
            <a:xfrm>
              <a:off x="2133807" y="1032878"/>
              <a:ext cx="548640" cy="548640"/>
            </a:xfrm>
            <a:custGeom>
              <a:avLst/>
              <a:gdLst>
                <a:gd name="T0" fmla="*/ 172 w 400"/>
                <a:gd name="T1" fmla="*/ 72 h 400"/>
                <a:gd name="T2" fmla="*/ 134 w 400"/>
                <a:gd name="T3" fmla="*/ 81 h 400"/>
                <a:gd name="T4" fmla="*/ 129 w 400"/>
                <a:gd name="T5" fmla="*/ 97 h 400"/>
                <a:gd name="T6" fmla="*/ 132 w 400"/>
                <a:gd name="T7" fmla="*/ 156 h 400"/>
                <a:gd name="T8" fmla="*/ 131 w 400"/>
                <a:gd name="T9" fmla="*/ 169 h 400"/>
                <a:gd name="T10" fmla="*/ 122 w 400"/>
                <a:gd name="T11" fmla="*/ 179 h 400"/>
                <a:gd name="T12" fmla="*/ 130 w 400"/>
                <a:gd name="T13" fmla="*/ 211 h 400"/>
                <a:gd name="T14" fmla="*/ 143 w 400"/>
                <a:gd name="T15" fmla="*/ 218 h 400"/>
                <a:gd name="T16" fmla="*/ 148 w 400"/>
                <a:gd name="T17" fmla="*/ 235 h 400"/>
                <a:gd name="T18" fmla="*/ 159 w 400"/>
                <a:gd name="T19" fmla="*/ 261 h 400"/>
                <a:gd name="T20" fmla="*/ 155 w 400"/>
                <a:gd name="T21" fmla="*/ 304 h 400"/>
                <a:gd name="T22" fmla="*/ 112 w 400"/>
                <a:gd name="T23" fmla="*/ 326 h 400"/>
                <a:gd name="T24" fmla="*/ 104 w 400"/>
                <a:gd name="T25" fmla="*/ 358 h 400"/>
                <a:gd name="T26" fmla="*/ 235 w 400"/>
                <a:gd name="T27" fmla="*/ 382 h 400"/>
                <a:gd name="T28" fmla="*/ 308 w 400"/>
                <a:gd name="T29" fmla="*/ 333 h 400"/>
                <a:gd name="T30" fmla="*/ 253 w 400"/>
                <a:gd name="T31" fmla="*/ 311 h 400"/>
                <a:gd name="T32" fmla="*/ 240 w 400"/>
                <a:gd name="T33" fmla="*/ 264 h 400"/>
                <a:gd name="T34" fmla="*/ 249 w 400"/>
                <a:gd name="T35" fmla="*/ 244 h 400"/>
                <a:gd name="T36" fmla="*/ 257 w 400"/>
                <a:gd name="T37" fmla="*/ 218 h 400"/>
                <a:gd name="T38" fmla="*/ 271 w 400"/>
                <a:gd name="T39" fmla="*/ 209 h 400"/>
                <a:gd name="T40" fmla="*/ 278 w 400"/>
                <a:gd name="T41" fmla="*/ 179 h 400"/>
                <a:gd name="T42" fmla="*/ 268 w 400"/>
                <a:gd name="T43" fmla="*/ 167 h 400"/>
                <a:gd name="T44" fmla="*/ 272 w 400"/>
                <a:gd name="T45" fmla="*/ 123 h 400"/>
                <a:gd name="T46" fmla="*/ 264 w 400"/>
                <a:gd name="T47" fmla="*/ 85 h 400"/>
                <a:gd name="T48" fmla="*/ 245 w 400"/>
                <a:gd name="T49" fmla="*/ 80 h 400"/>
                <a:gd name="T50" fmla="*/ 235 w 400"/>
                <a:gd name="T51" fmla="*/ 69 h 400"/>
                <a:gd name="T52" fmla="*/ 200 w 400"/>
                <a:gd name="T53" fmla="*/ 15 h 400"/>
                <a:gd name="T54" fmla="*/ 81 w 400"/>
                <a:gd name="T55" fmla="*/ 59 h 400"/>
                <a:gd name="T56" fmla="*/ 19 w 400"/>
                <a:gd name="T57" fmla="*/ 167 h 400"/>
                <a:gd name="T58" fmla="*/ 34 w 400"/>
                <a:gd name="T59" fmla="*/ 281 h 400"/>
                <a:gd name="T60" fmla="*/ 107 w 400"/>
                <a:gd name="T61" fmla="*/ 311 h 400"/>
                <a:gd name="T62" fmla="*/ 137 w 400"/>
                <a:gd name="T63" fmla="*/ 299 h 400"/>
                <a:gd name="T64" fmla="*/ 144 w 400"/>
                <a:gd name="T65" fmla="*/ 291 h 400"/>
                <a:gd name="T66" fmla="*/ 139 w 400"/>
                <a:gd name="T67" fmla="*/ 256 h 400"/>
                <a:gd name="T68" fmla="*/ 112 w 400"/>
                <a:gd name="T69" fmla="*/ 213 h 400"/>
                <a:gd name="T70" fmla="*/ 116 w 400"/>
                <a:gd name="T71" fmla="*/ 160 h 400"/>
                <a:gd name="T72" fmla="*/ 112 w 400"/>
                <a:gd name="T73" fmla="*/ 111 h 400"/>
                <a:gd name="T74" fmla="*/ 127 w 400"/>
                <a:gd name="T75" fmla="*/ 67 h 400"/>
                <a:gd name="T76" fmla="*/ 157 w 400"/>
                <a:gd name="T77" fmla="*/ 60 h 400"/>
                <a:gd name="T78" fmla="*/ 205 w 400"/>
                <a:gd name="T79" fmla="*/ 48 h 400"/>
                <a:gd name="T80" fmla="*/ 252 w 400"/>
                <a:gd name="T81" fmla="*/ 64 h 400"/>
                <a:gd name="T82" fmla="*/ 287 w 400"/>
                <a:gd name="T83" fmla="*/ 96 h 400"/>
                <a:gd name="T84" fmla="*/ 285 w 400"/>
                <a:gd name="T85" fmla="*/ 151 h 400"/>
                <a:gd name="T86" fmla="*/ 295 w 400"/>
                <a:gd name="T87" fmla="*/ 182 h 400"/>
                <a:gd name="T88" fmla="*/ 268 w 400"/>
                <a:gd name="T89" fmla="*/ 232 h 400"/>
                <a:gd name="T90" fmla="*/ 256 w 400"/>
                <a:gd name="T91" fmla="*/ 288 h 400"/>
                <a:gd name="T92" fmla="*/ 259 w 400"/>
                <a:gd name="T93" fmla="*/ 295 h 400"/>
                <a:gd name="T94" fmla="*/ 273 w 400"/>
                <a:gd name="T95" fmla="*/ 303 h 400"/>
                <a:gd name="T96" fmla="*/ 335 w 400"/>
                <a:gd name="T97" fmla="*/ 326 h 400"/>
                <a:gd name="T98" fmla="*/ 383 w 400"/>
                <a:gd name="T99" fmla="*/ 229 h 400"/>
                <a:gd name="T100" fmla="*/ 360 w 400"/>
                <a:gd name="T101" fmla="*/ 107 h 400"/>
                <a:gd name="T102" fmla="*/ 264 w 400"/>
                <a:gd name="T103" fmla="*/ 27 h 400"/>
                <a:gd name="T104" fmla="*/ 236 w 400"/>
                <a:gd name="T105" fmla="*/ 3 h 400"/>
                <a:gd name="T106" fmla="*/ 353 w 400"/>
                <a:gd name="T107" fmla="*/ 71 h 400"/>
                <a:gd name="T108" fmla="*/ 400 w 400"/>
                <a:gd name="T109" fmla="*/ 200 h 400"/>
                <a:gd name="T110" fmla="*/ 353 w 400"/>
                <a:gd name="T111" fmla="*/ 328 h 400"/>
                <a:gd name="T112" fmla="*/ 236 w 400"/>
                <a:gd name="T113" fmla="*/ 397 h 400"/>
                <a:gd name="T114" fmla="*/ 99 w 400"/>
                <a:gd name="T115" fmla="*/ 373 h 400"/>
                <a:gd name="T116" fmla="*/ 12 w 400"/>
                <a:gd name="T117" fmla="*/ 269 h 400"/>
                <a:gd name="T118" fmla="*/ 12 w 400"/>
                <a:gd name="T119" fmla="*/ 130 h 400"/>
                <a:gd name="T120" fmla="*/ 99 w 400"/>
                <a:gd name="T121" fmla="*/ 2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0" h="400">
                  <a:moveTo>
                    <a:pt x="205" y="63"/>
                  </a:moveTo>
                  <a:lnTo>
                    <a:pt x="193" y="64"/>
                  </a:lnTo>
                  <a:lnTo>
                    <a:pt x="182" y="68"/>
                  </a:lnTo>
                  <a:lnTo>
                    <a:pt x="172" y="72"/>
                  </a:lnTo>
                  <a:lnTo>
                    <a:pt x="161" y="75"/>
                  </a:lnTo>
                  <a:lnTo>
                    <a:pt x="149" y="79"/>
                  </a:lnTo>
                  <a:lnTo>
                    <a:pt x="136" y="80"/>
                  </a:lnTo>
                  <a:lnTo>
                    <a:pt x="134" y="81"/>
                  </a:lnTo>
                  <a:lnTo>
                    <a:pt x="133" y="83"/>
                  </a:lnTo>
                  <a:lnTo>
                    <a:pt x="132" y="85"/>
                  </a:lnTo>
                  <a:lnTo>
                    <a:pt x="131" y="86"/>
                  </a:lnTo>
                  <a:lnTo>
                    <a:pt x="129" y="97"/>
                  </a:lnTo>
                  <a:lnTo>
                    <a:pt x="128" y="111"/>
                  </a:lnTo>
                  <a:lnTo>
                    <a:pt x="128" y="128"/>
                  </a:lnTo>
                  <a:lnTo>
                    <a:pt x="130" y="143"/>
                  </a:lnTo>
                  <a:lnTo>
                    <a:pt x="132" y="156"/>
                  </a:lnTo>
                  <a:lnTo>
                    <a:pt x="132" y="160"/>
                  </a:lnTo>
                  <a:lnTo>
                    <a:pt x="132" y="164"/>
                  </a:lnTo>
                  <a:lnTo>
                    <a:pt x="132" y="167"/>
                  </a:lnTo>
                  <a:lnTo>
                    <a:pt x="131" y="169"/>
                  </a:lnTo>
                  <a:lnTo>
                    <a:pt x="129" y="171"/>
                  </a:lnTo>
                  <a:lnTo>
                    <a:pt x="127" y="172"/>
                  </a:lnTo>
                  <a:lnTo>
                    <a:pt x="124" y="175"/>
                  </a:lnTo>
                  <a:lnTo>
                    <a:pt x="122" y="179"/>
                  </a:lnTo>
                  <a:lnTo>
                    <a:pt x="121" y="185"/>
                  </a:lnTo>
                  <a:lnTo>
                    <a:pt x="122" y="194"/>
                  </a:lnTo>
                  <a:lnTo>
                    <a:pt x="125" y="203"/>
                  </a:lnTo>
                  <a:lnTo>
                    <a:pt x="130" y="211"/>
                  </a:lnTo>
                  <a:lnTo>
                    <a:pt x="134" y="215"/>
                  </a:lnTo>
                  <a:lnTo>
                    <a:pt x="137" y="217"/>
                  </a:lnTo>
                  <a:lnTo>
                    <a:pt x="141" y="217"/>
                  </a:lnTo>
                  <a:lnTo>
                    <a:pt x="143" y="218"/>
                  </a:lnTo>
                  <a:lnTo>
                    <a:pt x="145" y="219"/>
                  </a:lnTo>
                  <a:lnTo>
                    <a:pt x="146" y="221"/>
                  </a:lnTo>
                  <a:lnTo>
                    <a:pt x="146" y="224"/>
                  </a:lnTo>
                  <a:lnTo>
                    <a:pt x="148" y="235"/>
                  </a:lnTo>
                  <a:lnTo>
                    <a:pt x="152" y="244"/>
                  </a:lnTo>
                  <a:lnTo>
                    <a:pt x="155" y="253"/>
                  </a:lnTo>
                  <a:lnTo>
                    <a:pt x="158" y="259"/>
                  </a:lnTo>
                  <a:lnTo>
                    <a:pt x="159" y="261"/>
                  </a:lnTo>
                  <a:lnTo>
                    <a:pt x="160" y="264"/>
                  </a:lnTo>
                  <a:lnTo>
                    <a:pt x="160" y="288"/>
                  </a:lnTo>
                  <a:lnTo>
                    <a:pt x="159" y="297"/>
                  </a:lnTo>
                  <a:lnTo>
                    <a:pt x="155" y="304"/>
                  </a:lnTo>
                  <a:lnTo>
                    <a:pt x="147" y="312"/>
                  </a:lnTo>
                  <a:lnTo>
                    <a:pt x="133" y="319"/>
                  </a:lnTo>
                  <a:lnTo>
                    <a:pt x="124" y="322"/>
                  </a:lnTo>
                  <a:lnTo>
                    <a:pt x="112" y="326"/>
                  </a:lnTo>
                  <a:lnTo>
                    <a:pt x="101" y="329"/>
                  </a:lnTo>
                  <a:lnTo>
                    <a:pt x="89" y="334"/>
                  </a:lnTo>
                  <a:lnTo>
                    <a:pt x="77" y="338"/>
                  </a:lnTo>
                  <a:lnTo>
                    <a:pt x="104" y="358"/>
                  </a:lnTo>
                  <a:lnTo>
                    <a:pt x="134" y="372"/>
                  </a:lnTo>
                  <a:lnTo>
                    <a:pt x="166" y="382"/>
                  </a:lnTo>
                  <a:lnTo>
                    <a:pt x="200" y="385"/>
                  </a:lnTo>
                  <a:lnTo>
                    <a:pt x="235" y="382"/>
                  </a:lnTo>
                  <a:lnTo>
                    <a:pt x="266" y="372"/>
                  </a:lnTo>
                  <a:lnTo>
                    <a:pt x="296" y="358"/>
                  </a:lnTo>
                  <a:lnTo>
                    <a:pt x="322" y="338"/>
                  </a:lnTo>
                  <a:lnTo>
                    <a:pt x="308" y="333"/>
                  </a:lnTo>
                  <a:lnTo>
                    <a:pt x="293" y="328"/>
                  </a:lnTo>
                  <a:lnTo>
                    <a:pt x="278" y="323"/>
                  </a:lnTo>
                  <a:lnTo>
                    <a:pt x="266" y="319"/>
                  </a:lnTo>
                  <a:lnTo>
                    <a:pt x="253" y="311"/>
                  </a:lnTo>
                  <a:lnTo>
                    <a:pt x="244" y="304"/>
                  </a:lnTo>
                  <a:lnTo>
                    <a:pt x="241" y="297"/>
                  </a:lnTo>
                  <a:lnTo>
                    <a:pt x="240" y="288"/>
                  </a:lnTo>
                  <a:lnTo>
                    <a:pt x="240" y="264"/>
                  </a:lnTo>
                  <a:lnTo>
                    <a:pt x="241" y="261"/>
                  </a:lnTo>
                  <a:lnTo>
                    <a:pt x="242" y="259"/>
                  </a:lnTo>
                  <a:lnTo>
                    <a:pt x="245" y="253"/>
                  </a:lnTo>
                  <a:lnTo>
                    <a:pt x="249" y="244"/>
                  </a:lnTo>
                  <a:lnTo>
                    <a:pt x="251" y="235"/>
                  </a:lnTo>
                  <a:lnTo>
                    <a:pt x="253" y="224"/>
                  </a:lnTo>
                  <a:lnTo>
                    <a:pt x="255" y="220"/>
                  </a:lnTo>
                  <a:lnTo>
                    <a:pt x="257" y="218"/>
                  </a:lnTo>
                  <a:lnTo>
                    <a:pt x="260" y="217"/>
                  </a:lnTo>
                  <a:lnTo>
                    <a:pt x="263" y="217"/>
                  </a:lnTo>
                  <a:lnTo>
                    <a:pt x="266" y="215"/>
                  </a:lnTo>
                  <a:lnTo>
                    <a:pt x="271" y="209"/>
                  </a:lnTo>
                  <a:lnTo>
                    <a:pt x="275" y="203"/>
                  </a:lnTo>
                  <a:lnTo>
                    <a:pt x="278" y="194"/>
                  </a:lnTo>
                  <a:lnTo>
                    <a:pt x="279" y="185"/>
                  </a:lnTo>
                  <a:lnTo>
                    <a:pt x="278" y="179"/>
                  </a:lnTo>
                  <a:lnTo>
                    <a:pt x="276" y="175"/>
                  </a:lnTo>
                  <a:lnTo>
                    <a:pt x="274" y="172"/>
                  </a:lnTo>
                  <a:lnTo>
                    <a:pt x="269" y="170"/>
                  </a:lnTo>
                  <a:lnTo>
                    <a:pt x="268" y="167"/>
                  </a:lnTo>
                  <a:lnTo>
                    <a:pt x="268" y="160"/>
                  </a:lnTo>
                  <a:lnTo>
                    <a:pt x="269" y="149"/>
                  </a:lnTo>
                  <a:lnTo>
                    <a:pt x="271" y="136"/>
                  </a:lnTo>
                  <a:lnTo>
                    <a:pt x="272" y="123"/>
                  </a:lnTo>
                  <a:lnTo>
                    <a:pt x="273" y="112"/>
                  </a:lnTo>
                  <a:lnTo>
                    <a:pt x="272" y="99"/>
                  </a:lnTo>
                  <a:lnTo>
                    <a:pt x="268" y="91"/>
                  </a:lnTo>
                  <a:lnTo>
                    <a:pt x="264" y="85"/>
                  </a:lnTo>
                  <a:lnTo>
                    <a:pt x="259" y="82"/>
                  </a:lnTo>
                  <a:lnTo>
                    <a:pt x="253" y="81"/>
                  </a:lnTo>
                  <a:lnTo>
                    <a:pt x="248" y="80"/>
                  </a:lnTo>
                  <a:lnTo>
                    <a:pt x="245" y="80"/>
                  </a:lnTo>
                  <a:lnTo>
                    <a:pt x="243" y="79"/>
                  </a:lnTo>
                  <a:lnTo>
                    <a:pt x="241" y="76"/>
                  </a:lnTo>
                  <a:lnTo>
                    <a:pt x="239" y="73"/>
                  </a:lnTo>
                  <a:lnTo>
                    <a:pt x="235" y="69"/>
                  </a:lnTo>
                  <a:lnTo>
                    <a:pt x="228" y="67"/>
                  </a:lnTo>
                  <a:lnTo>
                    <a:pt x="218" y="64"/>
                  </a:lnTo>
                  <a:lnTo>
                    <a:pt x="205" y="63"/>
                  </a:lnTo>
                  <a:close/>
                  <a:moveTo>
                    <a:pt x="200" y="15"/>
                  </a:moveTo>
                  <a:lnTo>
                    <a:pt x="167" y="19"/>
                  </a:lnTo>
                  <a:lnTo>
                    <a:pt x="135" y="27"/>
                  </a:lnTo>
                  <a:lnTo>
                    <a:pt x="107" y="40"/>
                  </a:lnTo>
                  <a:lnTo>
                    <a:pt x="81" y="59"/>
                  </a:lnTo>
                  <a:lnTo>
                    <a:pt x="59" y="81"/>
                  </a:lnTo>
                  <a:lnTo>
                    <a:pt x="40" y="107"/>
                  </a:lnTo>
                  <a:lnTo>
                    <a:pt x="27" y="135"/>
                  </a:lnTo>
                  <a:lnTo>
                    <a:pt x="19" y="167"/>
                  </a:lnTo>
                  <a:lnTo>
                    <a:pt x="15" y="200"/>
                  </a:lnTo>
                  <a:lnTo>
                    <a:pt x="17" y="229"/>
                  </a:lnTo>
                  <a:lnTo>
                    <a:pt x="24" y="256"/>
                  </a:lnTo>
                  <a:lnTo>
                    <a:pt x="34" y="281"/>
                  </a:lnTo>
                  <a:lnTo>
                    <a:pt x="48" y="305"/>
                  </a:lnTo>
                  <a:lnTo>
                    <a:pt x="65" y="326"/>
                  </a:lnTo>
                  <a:lnTo>
                    <a:pt x="87" y="319"/>
                  </a:lnTo>
                  <a:lnTo>
                    <a:pt x="107" y="311"/>
                  </a:lnTo>
                  <a:lnTo>
                    <a:pt x="119" y="307"/>
                  </a:lnTo>
                  <a:lnTo>
                    <a:pt x="128" y="303"/>
                  </a:lnTo>
                  <a:lnTo>
                    <a:pt x="133" y="301"/>
                  </a:lnTo>
                  <a:lnTo>
                    <a:pt x="137" y="299"/>
                  </a:lnTo>
                  <a:lnTo>
                    <a:pt x="140" y="297"/>
                  </a:lnTo>
                  <a:lnTo>
                    <a:pt x="142" y="296"/>
                  </a:lnTo>
                  <a:lnTo>
                    <a:pt x="143" y="293"/>
                  </a:lnTo>
                  <a:lnTo>
                    <a:pt x="144" y="291"/>
                  </a:lnTo>
                  <a:lnTo>
                    <a:pt x="144" y="290"/>
                  </a:lnTo>
                  <a:lnTo>
                    <a:pt x="144" y="288"/>
                  </a:lnTo>
                  <a:lnTo>
                    <a:pt x="144" y="267"/>
                  </a:lnTo>
                  <a:lnTo>
                    <a:pt x="139" y="256"/>
                  </a:lnTo>
                  <a:lnTo>
                    <a:pt x="134" y="243"/>
                  </a:lnTo>
                  <a:lnTo>
                    <a:pt x="132" y="232"/>
                  </a:lnTo>
                  <a:lnTo>
                    <a:pt x="121" y="225"/>
                  </a:lnTo>
                  <a:lnTo>
                    <a:pt x="112" y="213"/>
                  </a:lnTo>
                  <a:lnTo>
                    <a:pt x="106" y="197"/>
                  </a:lnTo>
                  <a:lnTo>
                    <a:pt x="105" y="182"/>
                  </a:lnTo>
                  <a:lnTo>
                    <a:pt x="109" y="169"/>
                  </a:lnTo>
                  <a:lnTo>
                    <a:pt x="116" y="160"/>
                  </a:lnTo>
                  <a:lnTo>
                    <a:pt x="116" y="158"/>
                  </a:lnTo>
                  <a:lnTo>
                    <a:pt x="115" y="145"/>
                  </a:lnTo>
                  <a:lnTo>
                    <a:pt x="112" y="128"/>
                  </a:lnTo>
                  <a:lnTo>
                    <a:pt x="112" y="111"/>
                  </a:lnTo>
                  <a:lnTo>
                    <a:pt x="113" y="95"/>
                  </a:lnTo>
                  <a:lnTo>
                    <a:pt x="117" y="82"/>
                  </a:lnTo>
                  <a:lnTo>
                    <a:pt x="121" y="72"/>
                  </a:lnTo>
                  <a:lnTo>
                    <a:pt x="127" y="67"/>
                  </a:lnTo>
                  <a:lnTo>
                    <a:pt x="132" y="64"/>
                  </a:lnTo>
                  <a:lnTo>
                    <a:pt x="136" y="64"/>
                  </a:lnTo>
                  <a:lnTo>
                    <a:pt x="147" y="63"/>
                  </a:lnTo>
                  <a:lnTo>
                    <a:pt x="157" y="60"/>
                  </a:lnTo>
                  <a:lnTo>
                    <a:pt x="167" y="57"/>
                  </a:lnTo>
                  <a:lnTo>
                    <a:pt x="178" y="52"/>
                  </a:lnTo>
                  <a:lnTo>
                    <a:pt x="190" y="49"/>
                  </a:lnTo>
                  <a:lnTo>
                    <a:pt x="205" y="48"/>
                  </a:lnTo>
                  <a:lnTo>
                    <a:pt x="221" y="49"/>
                  </a:lnTo>
                  <a:lnTo>
                    <a:pt x="235" y="51"/>
                  </a:lnTo>
                  <a:lnTo>
                    <a:pt x="244" y="57"/>
                  </a:lnTo>
                  <a:lnTo>
                    <a:pt x="252" y="64"/>
                  </a:lnTo>
                  <a:lnTo>
                    <a:pt x="265" y="68"/>
                  </a:lnTo>
                  <a:lnTo>
                    <a:pt x="275" y="73"/>
                  </a:lnTo>
                  <a:lnTo>
                    <a:pt x="283" y="83"/>
                  </a:lnTo>
                  <a:lnTo>
                    <a:pt x="287" y="96"/>
                  </a:lnTo>
                  <a:lnTo>
                    <a:pt x="288" y="112"/>
                  </a:lnTo>
                  <a:lnTo>
                    <a:pt x="288" y="123"/>
                  </a:lnTo>
                  <a:lnTo>
                    <a:pt x="286" y="137"/>
                  </a:lnTo>
                  <a:lnTo>
                    <a:pt x="285" y="151"/>
                  </a:lnTo>
                  <a:lnTo>
                    <a:pt x="285" y="155"/>
                  </a:lnTo>
                  <a:lnTo>
                    <a:pt x="284" y="159"/>
                  </a:lnTo>
                  <a:lnTo>
                    <a:pt x="291" y="169"/>
                  </a:lnTo>
                  <a:lnTo>
                    <a:pt x="295" y="182"/>
                  </a:lnTo>
                  <a:lnTo>
                    <a:pt x="293" y="197"/>
                  </a:lnTo>
                  <a:lnTo>
                    <a:pt x="288" y="213"/>
                  </a:lnTo>
                  <a:lnTo>
                    <a:pt x="279" y="225"/>
                  </a:lnTo>
                  <a:lnTo>
                    <a:pt x="268" y="232"/>
                  </a:lnTo>
                  <a:lnTo>
                    <a:pt x="265" y="243"/>
                  </a:lnTo>
                  <a:lnTo>
                    <a:pt x="262" y="256"/>
                  </a:lnTo>
                  <a:lnTo>
                    <a:pt x="256" y="267"/>
                  </a:lnTo>
                  <a:lnTo>
                    <a:pt x="256" y="288"/>
                  </a:lnTo>
                  <a:lnTo>
                    <a:pt x="256" y="290"/>
                  </a:lnTo>
                  <a:lnTo>
                    <a:pt x="256" y="291"/>
                  </a:lnTo>
                  <a:lnTo>
                    <a:pt x="256" y="293"/>
                  </a:lnTo>
                  <a:lnTo>
                    <a:pt x="259" y="295"/>
                  </a:lnTo>
                  <a:lnTo>
                    <a:pt x="260" y="297"/>
                  </a:lnTo>
                  <a:lnTo>
                    <a:pt x="263" y="299"/>
                  </a:lnTo>
                  <a:lnTo>
                    <a:pt x="267" y="301"/>
                  </a:lnTo>
                  <a:lnTo>
                    <a:pt x="273" y="303"/>
                  </a:lnTo>
                  <a:lnTo>
                    <a:pt x="284" y="308"/>
                  </a:lnTo>
                  <a:lnTo>
                    <a:pt x="299" y="313"/>
                  </a:lnTo>
                  <a:lnTo>
                    <a:pt x="316" y="320"/>
                  </a:lnTo>
                  <a:lnTo>
                    <a:pt x="335" y="326"/>
                  </a:lnTo>
                  <a:lnTo>
                    <a:pt x="351" y="305"/>
                  </a:lnTo>
                  <a:lnTo>
                    <a:pt x="365" y="281"/>
                  </a:lnTo>
                  <a:lnTo>
                    <a:pt x="376" y="256"/>
                  </a:lnTo>
                  <a:lnTo>
                    <a:pt x="383" y="229"/>
                  </a:lnTo>
                  <a:lnTo>
                    <a:pt x="385" y="200"/>
                  </a:lnTo>
                  <a:lnTo>
                    <a:pt x="382" y="167"/>
                  </a:lnTo>
                  <a:lnTo>
                    <a:pt x="373" y="135"/>
                  </a:lnTo>
                  <a:lnTo>
                    <a:pt x="360" y="107"/>
                  </a:lnTo>
                  <a:lnTo>
                    <a:pt x="341" y="81"/>
                  </a:lnTo>
                  <a:lnTo>
                    <a:pt x="319" y="59"/>
                  </a:lnTo>
                  <a:lnTo>
                    <a:pt x="293" y="40"/>
                  </a:lnTo>
                  <a:lnTo>
                    <a:pt x="264" y="27"/>
                  </a:lnTo>
                  <a:lnTo>
                    <a:pt x="233" y="19"/>
                  </a:lnTo>
                  <a:lnTo>
                    <a:pt x="200" y="15"/>
                  </a:lnTo>
                  <a:close/>
                  <a:moveTo>
                    <a:pt x="200" y="0"/>
                  </a:moveTo>
                  <a:lnTo>
                    <a:pt x="236" y="3"/>
                  </a:lnTo>
                  <a:lnTo>
                    <a:pt x="269" y="12"/>
                  </a:lnTo>
                  <a:lnTo>
                    <a:pt x="301" y="27"/>
                  </a:lnTo>
                  <a:lnTo>
                    <a:pt x="328" y="47"/>
                  </a:lnTo>
                  <a:lnTo>
                    <a:pt x="353" y="71"/>
                  </a:lnTo>
                  <a:lnTo>
                    <a:pt x="373" y="99"/>
                  </a:lnTo>
                  <a:lnTo>
                    <a:pt x="387" y="130"/>
                  </a:lnTo>
                  <a:lnTo>
                    <a:pt x="397" y="164"/>
                  </a:lnTo>
                  <a:lnTo>
                    <a:pt x="400" y="200"/>
                  </a:lnTo>
                  <a:lnTo>
                    <a:pt x="397" y="236"/>
                  </a:lnTo>
                  <a:lnTo>
                    <a:pt x="387" y="269"/>
                  </a:lnTo>
                  <a:lnTo>
                    <a:pt x="373" y="301"/>
                  </a:lnTo>
                  <a:lnTo>
                    <a:pt x="353" y="328"/>
                  </a:lnTo>
                  <a:lnTo>
                    <a:pt x="328" y="353"/>
                  </a:lnTo>
                  <a:lnTo>
                    <a:pt x="301" y="373"/>
                  </a:lnTo>
                  <a:lnTo>
                    <a:pt x="269" y="387"/>
                  </a:lnTo>
                  <a:lnTo>
                    <a:pt x="236" y="397"/>
                  </a:lnTo>
                  <a:lnTo>
                    <a:pt x="200" y="400"/>
                  </a:lnTo>
                  <a:lnTo>
                    <a:pt x="164" y="397"/>
                  </a:lnTo>
                  <a:lnTo>
                    <a:pt x="130" y="387"/>
                  </a:lnTo>
                  <a:lnTo>
                    <a:pt x="99" y="373"/>
                  </a:lnTo>
                  <a:lnTo>
                    <a:pt x="71" y="353"/>
                  </a:lnTo>
                  <a:lnTo>
                    <a:pt x="47" y="328"/>
                  </a:lnTo>
                  <a:lnTo>
                    <a:pt x="27" y="301"/>
                  </a:lnTo>
                  <a:lnTo>
                    <a:pt x="12" y="269"/>
                  </a:lnTo>
                  <a:lnTo>
                    <a:pt x="3" y="236"/>
                  </a:lnTo>
                  <a:lnTo>
                    <a:pt x="0" y="200"/>
                  </a:lnTo>
                  <a:lnTo>
                    <a:pt x="3" y="164"/>
                  </a:lnTo>
                  <a:lnTo>
                    <a:pt x="12" y="130"/>
                  </a:lnTo>
                  <a:lnTo>
                    <a:pt x="27" y="99"/>
                  </a:lnTo>
                  <a:lnTo>
                    <a:pt x="47" y="71"/>
                  </a:lnTo>
                  <a:lnTo>
                    <a:pt x="71" y="47"/>
                  </a:lnTo>
                  <a:lnTo>
                    <a:pt x="99" y="27"/>
                  </a:lnTo>
                  <a:lnTo>
                    <a:pt x="130" y="12"/>
                  </a:lnTo>
                  <a:lnTo>
                    <a:pt x="164" y="3"/>
                  </a:lnTo>
                  <a:lnTo>
                    <a:pt x="20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7" name="Rectangle 36"/>
            <p:cNvSpPr/>
            <p:nvPr/>
          </p:nvSpPr>
          <p:spPr>
            <a:xfrm>
              <a:off x="311150" y="636588"/>
              <a:ext cx="4193954"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0" rIns="137160" bIns="137160" numCol="1" spcCol="0" rtlCol="0" fromWordArt="0" anchor="t" anchorCtr="0" forceAA="0" compatLnSpc="1">
              <a:prstTxWarp prst="textNoShape">
                <a:avLst/>
              </a:prstTxWarp>
              <a:noAutofit/>
            </a:bodyPr>
            <a:lstStyle/>
            <a:p>
              <a:pPr algn="ctr"/>
              <a:endParaRPr lang="en-US" sz="2000" dirty="0">
                <a:solidFill>
                  <a:schemeClr val="accent1"/>
                </a:solidFill>
                <a:latin typeface="+mj-lt"/>
              </a:endParaRPr>
            </a:p>
          </p:txBody>
        </p:sp>
      </p:grpSp>
      <p:grpSp>
        <p:nvGrpSpPr>
          <p:cNvPr id="4" name="Group 3"/>
          <p:cNvGrpSpPr/>
          <p:nvPr/>
        </p:nvGrpSpPr>
        <p:grpSpPr>
          <a:xfrm>
            <a:off x="4637306" y="636588"/>
            <a:ext cx="4193954" cy="1770697"/>
            <a:chOff x="4637306" y="636588"/>
            <a:chExt cx="4193954" cy="1770697"/>
          </a:xfrm>
        </p:grpSpPr>
        <p:sp>
          <p:nvSpPr>
            <p:cNvPr id="42" name="Rectangle 41"/>
            <p:cNvSpPr/>
            <p:nvPr/>
          </p:nvSpPr>
          <p:spPr>
            <a:xfrm>
              <a:off x="4637306" y="773748"/>
              <a:ext cx="4193954" cy="1633537"/>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0" rIns="137160" bIns="137160" numCol="1" spcCol="0" rtlCol="0" fromWordArt="0" anchor="t" anchorCtr="0" forceAA="0" compatLnSpc="1">
              <a:prstTxWarp prst="textNoShape">
                <a:avLst/>
              </a:prstTxWarp>
              <a:noAutofit/>
            </a:bodyPr>
            <a:lstStyle/>
            <a:p>
              <a:pPr algn="ctr"/>
              <a:r>
                <a:rPr lang="en-US" sz="1600" i="1" dirty="0">
                  <a:solidFill>
                    <a:schemeClr val="tx1"/>
                  </a:solidFill>
                </a:rPr>
                <a:t>Connected and tightly integrated </a:t>
              </a:r>
              <a:br>
                <a:rPr lang="en-US" sz="1600" i="1" dirty="0">
                  <a:solidFill>
                    <a:schemeClr val="tx1"/>
                  </a:solidFill>
                </a:rPr>
              </a:br>
              <a:r>
                <a:rPr lang="en-US" sz="2000" dirty="0">
                  <a:solidFill>
                    <a:schemeClr val="accent2"/>
                  </a:solidFill>
                  <a:latin typeface="+mj-lt"/>
                </a:rPr>
                <a:t>workflows</a:t>
              </a:r>
            </a:p>
          </p:txBody>
        </p:sp>
        <p:grpSp>
          <p:nvGrpSpPr>
            <p:cNvPr id="65" name="Group 64"/>
            <p:cNvGrpSpPr/>
            <p:nvPr/>
          </p:nvGrpSpPr>
          <p:grpSpPr>
            <a:xfrm>
              <a:off x="6001420" y="1181927"/>
              <a:ext cx="1465726" cy="250544"/>
              <a:chOff x="-1665074" y="1143363"/>
              <a:chExt cx="1831488" cy="313065"/>
            </a:xfrm>
          </p:grpSpPr>
          <p:grpSp>
            <p:nvGrpSpPr>
              <p:cNvPr id="58" name="Group 57"/>
              <p:cNvGrpSpPr/>
              <p:nvPr/>
            </p:nvGrpSpPr>
            <p:grpSpPr>
              <a:xfrm>
                <a:off x="-1665074" y="1143363"/>
                <a:ext cx="569425" cy="313065"/>
                <a:chOff x="-1665074" y="1143363"/>
                <a:chExt cx="569425" cy="313065"/>
              </a:xfrm>
            </p:grpSpPr>
            <p:sp>
              <p:nvSpPr>
                <p:cNvPr id="54" name="Freeform 5"/>
                <p:cNvSpPr>
                  <a:spLocks noChangeAspect="1"/>
                </p:cNvSpPr>
                <p:nvPr/>
              </p:nvSpPr>
              <p:spPr bwMode="auto">
                <a:xfrm rot="5400000">
                  <a:off x="-1435062" y="1117016"/>
                  <a:ext cx="313065" cy="365760"/>
                </a:xfrm>
                <a:custGeom>
                  <a:avLst/>
                  <a:gdLst>
                    <a:gd name="T0" fmla="*/ 1256 w 1285"/>
                    <a:gd name="T1" fmla="*/ 581 h 1499"/>
                    <a:gd name="T2" fmla="*/ 696 w 1285"/>
                    <a:gd name="T3" fmla="*/ 22 h 1499"/>
                    <a:gd name="T4" fmla="*/ 696 w 1285"/>
                    <a:gd name="T5" fmla="*/ 21 h 1499"/>
                    <a:gd name="T6" fmla="*/ 691 w 1285"/>
                    <a:gd name="T7" fmla="*/ 17 h 1499"/>
                    <a:gd name="T8" fmla="*/ 688 w 1285"/>
                    <a:gd name="T9" fmla="*/ 15 h 1499"/>
                    <a:gd name="T10" fmla="*/ 685 w 1285"/>
                    <a:gd name="T11" fmla="*/ 13 h 1499"/>
                    <a:gd name="T12" fmla="*/ 682 w 1285"/>
                    <a:gd name="T13" fmla="*/ 10 h 1499"/>
                    <a:gd name="T14" fmla="*/ 679 w 1285"/>
                    <a:gd name="T15" fmla="*/ 9 h 1499"/>
                    <a:gd name="T16" fmla="*/ 675 w 1285"/>
                    <a:gd name="T17" fmla="*/ 7 h 1499"/>
                    <a:gd name="T18" fmla="*/ 672 w 1285"/>
                    <a:gd name="T19" fmla="*/ 6 h 1499"/>
                    <a:gd name="T20" fmla="*/ 671 w 1285"/>
                    <a:gd name="T21" fmla="*/ 5 h 1499"/>
                    <a:gd name="T22" fmla="*/ 669 w 1285"/>
                    <a:gd name="T23" fmla="*/ 4 h 1499"/>
                    <a:gd name="T24" fmla="*/ 665 w 1285"/>
                    <a:gd name="T25" fmla="*/ 3 h 1499"/>
                    <a:gd name="T26" fmla="*/ 662 w 1285"/>
                    <a:gd name="T27" fmla="*/ 2 h 1499"/>
                    <a:gd name="T28" fmla="*/ 658 w 1285"/>
                    <a:gd name="T29" fmla="*/ 1 h 1499"/>
                    <a:gd name="T30" fmla="*/ 654 w 1285"/>
                    <a:gd name="T31" fmla="*/ 1 h 1499"/>
                    <a:gd name="T32" fmla="*/ 650 w 1285"/>
                    <a:gd name="T33" fmla="*/ 0 h 1499"/>
                    <a:gd name="T34" fmla="*/ 644 w 1285"/>
                    <a:gd name="T35" fmla="*/ 0 h 1499"/>
                    <a:gd name="T36" fmla="*/ 643 w 1285"/>
                    <a:gd name="T37" fmla="*/ 0 h 1499"/>
                    <a:gd name="T38" fmla="*/ 642 w 1285"/>
                    <a:gd name="T39" fmla="*/ 0 h 1499"/>
                    <a:gd name="T40" fmla="*/ 636 w 1285"/>
                    <a:gd name="T41" fmla="*/ 0 h 1499"/>
                    <a:gd name="T42" fmla="*/ 632 w 1285"/>
                    <a:gd name="T43" fmla="*/ 1 h 1499"/>
                    <a:gd name="T44" fmla="*/ 628 w 1285"/>
                    <a:gd name="T45" fmla="*/ 1 h 1499"/>
                    <a:gd name="T46" fmla="*/ 624 w 1285"/>
                    <a:gd name="T47" fmla="*/ 2 h 1499"/>
                    <a:gd name="T48" fmla="*/ 621 w 1285"/>
                    <a:gd name="T49" fmla="*/ 3 h 1499"/>
                    <a:gd name="T50" fmla="*/ 617 w 1285"/>
                    <a:gd name="T51" fmla="*/ 4 h 1499"/>
                    <a:gd name="T52" fmla="*/ 614 w 1285"/>
                    <a:gd name="T53" fmla="*/ 6 h 1499"/>
                    <a:gd name="T54" fmla="*/ 611 w 1285"/>
                    <a:gd name="T55" fmla="*/ 7 h 1499"/>
                    <a:gd name="T56" fmla="*/ 607 w 1285"/>
                    <a:gd name="T57" fmla="*/ 9 h 1499"/>
                    <a:gd name="T58" fmla="*/ 604 w 1285"/>
                    <a:gd name="T59" fmla="*/ 10 h 1499"/>
                    <a:gd name="T60" fmla="*/ 601 w 1285"/>
                    <a:gd name="T61" fmla="*/ 13 h 1499"/>
                    <a:gd name="T62" fmla="*/ 598 w 1285"/>
                    <a:gd name="T63" fmla="*/ 15 h 1499"/>
                    <a:gd name="T64" fmla="*/ 595 w 1285"/>
                    <a:gd name="T65" fmla="*/ 17 h 1499"/>
                    <a:gd name="T66" fmla="*/ 595 w 1285"/>
                    <a:gd name="T67" fmla="*/ 17 h 1499"/>
                    <a:gd name="T68" fmla="*/ 590 w 1285"/>
                    <a:gd name="T69" fmla="*/ 21 h 1499"/>
                    <a:gd name="T70" fmla="*/ 590 w 1285"/>
                    <a:gd name="T71" fmla="*/ 22 h 1499"/>
                    <a:gd name="T72" fmla="*/ 30 w 1285"/>
                    <a:gd name="T73" fmla="*/ 582 h 1499"/>
                    <a:gd name="T74" fmla="*/ 30 w 1285"/>
                    <a:gd name="T75" fmla="*/ 688 h 1499"/>
                    <a:gd name="T76" fmla="*/ 83 w 1285"/>
                    <a:gd name="T77" fmla="*/ 711 h 1499"/>
                    <a:gd name="T78" fmla="*/ 137 w 1285"/>
                    <a:gd name="T79" fmla="*/ 688 h 1499"/>
                    <a:gd name="T80" fmla="*/ 568 w 1285"/>
                    <a:gd name="T81" fmla="*/ 258 h 1499"/>
                    <a:gd name="T82" fmla="*/ 568 w 1285"/>
                    <a:gd name="T83" fmla="*/ 1423 h 1499"/>
                    <a:gd name="T84" fmla="*/ 643 w 1285"/>
                    <a:gd name="T85" fmla="*/ 1499 h 1499"/>
                    <a:gd name="T86" fmla="*/ 719 w 1285"/>
                    <a:gd name="T87" fmla="*/ 1423 h 1499"/>
                    <a:gd name="T88" fmla="*/ 719 w 1285"/>
                    <a:gd name="T89" fmla="*/ 258 h 1499"/>
                    <a:gd name="T90" fmla="*/ 1149 w 1285"/>
                    <a:gd name="T91" fmla="*/ 688 h 1499"/>
                    <a:gd name="T92" fmla="*/ 1202 w 1285"/>
                    <a:gd name="T93" fmla="*/ 710 h 1499"/>
                    <a:gd name="T94" fmla="*/ 1256 w 1285"/>
                    <a:gd name="T95" fmla="*/ 688 h 1499"/>
                    <a:gd name="T96" fmla="*/ 1256 w 1285"/>
                    <a:gd name="T97" fmla="*/ 581 h 1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5" h="1499">
                      <a:moveTo>
                        <a:pt x="1256" y="581"/>
                      </a:moveTo>
                      <a:cubicBezTo>
                        <a:pt x="696" y="22"/>
                        <a:pt x="696" y="22"/>
                        <a:pt x="696" y="22"/>
                      </a:cubicBezTo>
                      <a:cubicBezTo>
                        <a:pt x="696" y="22"/>
                        <a:pt x="696" y="21"/>
                        <a:pt x="696" y="21"/>
                      </a:cubicBezTo>
                      <a:cubicBezTo>
                        <a:pt x="694" y="20"/>
                        <a:pt x="693" y="18"/>
                        <a:pt x="691" y="17"/>
                      </a:cubicBezTo>
                      <a:cubicBezTo>
                        <a:pt x="690" y="16"/>
                        <a:pt x="689" y="15"/>
                        <a:pt x="688" y="15"/>
                      </a:cubicBezTo>
                      <a:cubicBezTo>
                        <a:pt x="687" y="14"/>
                        <a:pt x="686" y="13"/>
                        <a:pt x="685" y="13"/>
                      </a:cubicBezTo>
                      <a:cubicBezTo>
                        <a:pt x="684" y="12"/>
                        <a:pt x="683" y="11"/>
                        <a:pt x="682" y="10"/>
                      </a:cubicBezTo>
                      <a:cubicBezTo>
                        <a:pt x="681" y="10"/>
                        <a:pt x="680" y="9"/>
                        <a:pt x="679" y="9"/>
                      </a:cubicBezTo>
                      <a:cubicBezTo>
                        <a:pt x="678" y="8"/>
                        <a:pt x="676" y="8"/>
                        <a:pt x="675" y="7"/>
                      </a:cubicBezTo>
                      <a:cubicBezTo>
                        <a:pt x="674" y="7"/>
                        <a:pt x="673" y="6"/>
                        <a:pt x="672" y="6"/>
                      </a:cubicBezTo>
                      <a:cubicBezTo>
                        <a:pt x="672" y="5"/>
                        <a:pt x="672" y="5"/>
                        <a:pt x="671" y="5"/>
                      </a:cubicBezTo>
                      <a:cubicBezTo>
                        <a:pt x="671" y="5"/>
                        <a:pt x="670" y="5"/>
                        <a:pt x="669" y="4"/>
                      </a:cubicBezTo>
                      <a:cubicBezTo>
                        <a:pt x="667" y="4"/>
                        <a:pt x="666" y="3"/>
                        <a:pt x="665" y="3"/>
                      </a:cubicBezTo>
                      <a:cubicBezTo>
                        <a:pt x="664" y="3"/>
                        <a:pt x="663" y="2"/>
                        <a:pt x="662" y="2"/>
                      </a:cubicBezTo>
                      <a:cubicBezTo>
                        <a:pt x="660" y="2"/>
                        <a:pt x="659" y="1"/>
                        <a:pt x="658" y="1"/>
                      </a:cubicBezTo>
                      <a:cubicBezTo>
                        <a:pt x="657" y="1"/>
                        <a:pt x="655" y="1"/>
                        <a:pt x="654" y="1"/>
                      </a:cubicBezTo>
                      <a:cubicBezTo>
                        <a:pt x="653" y="1"/>
                        <a:pt x="652" y="0"/>
                        <a:pt x="650" y="0"/>
                      </a:cubicBezTo>
                      <a:cubicBezTo>
                        <a:pt x="648" y="0"/>
                        <a:pt x="646" y="0"/>
                        <a:pt x="644" y="0"/>
                      </a:cubicBezTo>
                      <a:cubicBezTo>
                        <a:pt x="644" y="0"/>
                        <a:pt x="644" y="0"/>
                        <a:pt x="643" y="0"/>
                      </a:cubicBezTo>
                      <a:cubicBezTo>
                        <a:pt x="643" y="0"/>
                        <a:pt x="642" y="0"/>
                        <a:pt x="642" y="0"/>
                      </a:cubicBezTo>
                      <a:cubicBezTo>
                        <a:pt x="640" y="0"/>
                        <a:pt x="638" y="0"/>
                        <a:pt x="636" y="0"/>
                      </a:cubicBezTo>
                      <a:cubicBezTo>
                        <a:pt x="634" y="0"/>
                        <a:pt x="633" y="1"/>
                        <a:pt x="632" y="1"/>
                      </a:cubicBezTo>
                      <a:cubicBezTo>
                        <a:pt x="631" y="1"/>
                        <a:pt x="630" y="1"/>
                        <a:pt x="628" y="1"/>
                      </a:cubicBezTo>
                      <a:cubicBezTo>
                        <a:pt x="627" y="1"/>
                        <a:pt x="626" y="2"/>
                        <a:pt x="624" y="2"/>
                      </a:cubicBezTo>
                      <a:cubicBezTo>
                        <a:pt x="623" y="2"/>
                        <a:pt x="622" y="3"/>
                        <a:pt x="621" y="3"/>
                      </a:cubicBezTo>
                      <a:cubicBezTo>
                        <a:pt x="620" y="3"/>
                        <a:pt x="619" y="4"/>
                        <a:pt x="617" y="4"/>
                      </a:cubicBezTo>
                      <a:cubicBezTo>
                        <a:pt x="616" y="5"/>
                        <a:pt x="615" y="5"/>
                        <a:pt x="614" y="6"/>
                      </a:cubicBezTo>
                      <a:cubicBezTo>
                        <a:pt x="613" y="6"/>
                        <a:pt x="612" y="7"/>
                        <a:pt x="611" y="7"/>
                      </a:cubicBezTo>
                      <a:cubicBezTo>
                        <a:pt x="610" y="8"/>
                        <a:pt x="609" y="8"/>
                        <a:pt x="607" y="9"/>
                      </a:cubicBezTo>
                      <a:cubicBezTo>
                        <a:pt x="606" y="9"/>
                        <a:pt x="605" y="10"/>
                        <a:pt x="604" y="10"/>
                      </a:cubicBezTo>
                      <a:cubicBezTo>
                        <a:pt x="603" y="11"/>
                        <a:pt x="602" y="12"/>
                        <a:pt x="601" y="13"/>
                      </a:cubicBezTo>
                      <a:cubicBezTo>
                        <a:pt x="600" y="13"/>
                        <a:pt x="599" y="14"/>
                        <a:pt x="598" y="15"/>
                      </a:cubicBezTo>
                      <a:cubicBezTo>
                        <a:pt x="597" y="15"/>
                        <a:pt x="596" y="16"/>
                        <a:pt x="595" y="17"/>
                      </a:cubicBezTo>
                      <a:cubicBezTo>
                        <a:pt x="595" y="17"/>
                        <a:pt x="595" y="17"/>
                        <a:pt x="595" y="17"/>
                      </a:cubicBezTo>
                      <a:cubicBezTo>
                        <a:pt x="594" y="18"/>
                        <a:pt x="592" y="20"/>
                        <a:pt x="590" y="21"/>
                      </a:cubicBezTo>
                      <a:cubicBezTo>
                        <a:pt x="590" y="21"/>
                        <a:pt x="590" y="22"/>
                        <a:pt x="590" y="22"/>
                      </a:cubicBezTo>
                      <a:cubicBezTo>
                        <a:pt x="30" y="582"/>
                        <a:pt x="30" y="582"/>
                        <a:pt x="30" y="582"/>
                      </a:cubicBezTo>
                      <a:cubicBezTo>
                        <a:pt x="0" y="611"/>
                        <a:pt x="0" y="659"/>
                        <a:pt x="30" y="688"/>
                      </a:cubicBezTo>
                      <a:cubicBezTo>
                        <a:pt x="45" y="703"/>
                        <a:pt x="64" y="711"/>
                        <a:pt x="83" y="711"/>
                      </a:cubicBezTo>
                      <a:cubicBezTo>
                        <a:pt x="103" y="711"/>
                        <a:pt x="122" y="703"/>
                        <a:pt x="137" y="688"/>
                      </a:cubicBezTo>
                      <a:cubicBezTo>
                        <a:pt x="568" y="258"/>
                        <a:pt x="568" y="258"/>
                        <a:pt x="568" y="258"/>
                      </a:cubicBezTo>
                      <a:cubicBezTo>
                        <a:pt x="568" y="1423"/>
                        <a:pt x="568" y="1423"/>
                        <a:pt x="568" y="1423"/>
                      </a:cubicBezTo>
                      <a:cubicBezTo>
                        <a:pt x="568" y="1465"/>
                        <a:pt x="601" y="1499"/>
                        <a:pt x="643" y="1499"/>
                      </a:cubicBezTo>
                      <a:cubicBezTo>
                        <a:pt x="685" y="1499"/>
                        <a:pt x="719" y="1465"/>
                        <a:pt x="719" y="1423"/>
                      </a:cubicBezTo>
                      <a:cubicBezTo>
                        <a:pt x="719" y="258"/>
                        <a:pt x="719" y="258"/>
                        <a:pt x="719" y="258"/>
                      </a:cubicBezTo>
                      <a:cubicBezTo>
                        <a:pt x="1149" y="688"/>
                        <a:pt x="1149" y="688"/>
                        <a:pt x="1149" y="688"/>
                      </a:cubicBezTo>
                      <a:cubicBezTo>
                        <a:pt x="1164" y="703"/>
                        <a:pt x="1183" y="710"/>
                        <a:pt x="1202" y="710"/>
                      </a:cubicBezTo>
                      <a:cubicBezTo>
                        <a:pt x="1222" y="710"/>
                        <a:pt x="1241" y="703"/>
                        <a:pt x="1256" y="688"/>
                      </a:cubicBezTo>
                      <a:cubicBezTo>
                        <a:pt x="1285" y="659"/>
                        <a:pt x="1285" y="611"/>
                        <a:pt x="1256" y="581"/>
                      </a:cubicBezTo>
                      <a:close/>
                    </a:path>
                  </a:pathLst>
                </a:custGeom>
                <a:solidFill>
                  <a:schemeClr val="accent2"/>
                </a:solidFill>
                <a:ln w="9525">
                  <a:noFill/>
                  <a:round/>
                  <a:headEnd/>
                  <a:tailEnd/>
                </a:ln>
                <a:extLst/>
              </p:spPr>
              <p:txBody>
                <a:bodyPr vert="horz" wrap="square" lIns="68598" tIns="34299" rIns="68598" bIns="34299" numCol="1" anchor="t" anchorCtr="0" compatLnSpc="1">
                  <a:prstTxWarp prst="textNoShape">
                    <a:avLst/>
                  </a:prstTxWarp>
                </a:bodyPr>
                <a:lstStyle/>
                <a:p>
                  <a:endParaRPr lang="en-US" sz="2600" dirty="0">
                    <a:latin typeface="+mj-lt"/>
                  </a:endParaRPr>
                </a:p>
              </p:txBody>
            </p:sp>
            <p:sp>
              <p:nvSpPr>
                <p:cNvPr id="55" name="Donut 54"/>
                <p:cNvSpPr/>
                <p:nvPr/>
              </p:nvSpPr>
              <p:spPr>
                <a:xfrm>
                  <a:off x="-1665074" y="1181925"/>
                  <a:ext cx="235944" cy="235944"/>
                </a:xfrm>
                <a:prstGeom prst="donut">
                  <a:avLst>
                    <a:gd name="adj" fmla="val 16681"/>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tx1"/>
                    </a:solidFill>
                    <a:latin typeface="+mj-lt"/>
                  </a:endParaRPr>
                </a:p>
              </p:txBody>
            </p:sp>
          </p:grpSp>
          <p:grpSp>
            <p:nvGrpSpPr>
              <p:cNvPr id="59" name="Group 58"/>
              <p:cNvGrpSpPr/>
              <p:nvPr/>
            </p:nvGrpSpPr>
            <p:grpSpPr>
              <a:xfrm>
                <a:off x="-1034043" y="1143363"/>
                <a:ext cx="569425" cy="313065"/>
                <a:chOff x="-1665074" y="1143363"/>
                <a:chExt cx="569425" cy="313065"/>
              </a:xfrm>
            </p:grpSpPr>
            <p:sp>
              <p:nvSpPr>
                <p:cNvPr id="60" name="Freeform 5"/>
                <p:cNvSpPr>
                  <a:spLocks noChangeAspect="1"/>
                </p:cNvSpPr>
                <p:nvPr/>
              </p:nvSpPr>
              <p:spPr bwMode="auto">
                <a:xfrm rot="5400000">
                  <a:off x="-1435062" y="1117016"/>
                  <a:ext cx="313065" cy="365760"/>
                </a:xfrm>
                <a:custGeom>
                  <a:avLst/>
                  <a:gdLst>
                    <a:gd name="T0" fmla="*/ 1256 w 1285"/>
                    <a:gd name="T1" fmla="*/ 581 h 1499"/>
                    <a:gd name="T2" fmla="*/ 696 w 1285"/>
                    <a:gd name="T3" fmla="*/ 22 h 1499"/>
                    <a:gd name="T4" fmla="*/ 696 w 1285"/>
                    <a:gd name="T5" fmla="*/ 21 h 1499"/>
                    <a:gd name="T6" fmla="*/ 691 w 1285"/>
                    <a:gd name="T7" fmla="*/ 17 h 1499"/>
                    <a:gd name="T8" fmla="*/ 688 w 1285"/>
                    <a:gd name="T9" fmla="*/ 15 h 1499"/>
                    <a:gd name="T10" fmla="*/ 685 w 1285"/>
                    <a:gd name="T11" fmla="*/ 13 h 1499"/>
                    <a:gd name="T12" fmla="*/ 682 w 1285"/>
                    <a:gd name="T13" fmla="*/ 10 h 1499"/>
                    <a:gd name="T14" fmla="*/ 679 w 1285"/>
                    <a:gd name="T15" fmla="*/ 9 h 1499"/>
                    <a:gd name="T16" fmla="*/ 675 w 1285"/>
                    <a:gd name="T17" fmla="*/ 7 h 1499"/>
                    <a:gd name="T18" fmla="*/ 672 w 1285"/>
                    <a:gd name="T19" fmla="*/ 6 h 1499"/>
                    <a:gd name="T20" fmla="*/ 671 w 1285"/>
                    <a:gd name="T21" fmla="*/ 5 h 1499"/>
                    <a:gd name="T22" fmla="*/ 669 w 1285"/>
                    <a:gd name="T23" fmla="*/ 4 h 1499"/>
                    <a:gd name="T24" fmla="*/ 665 w 1285"/>
                    <a:gd name="T25" fmla="*/ 3 h 1499"/>
                    <a:gd name="T26" fmla="*/ 662 w 1285"/>
                    <a:gd name="T27" fmla="*/ 2 h 1499"/>
                    <a:gd name="T28" fmla="*/ 658 w 1285"/>
                    <a:gd name="T29" fmla="*/ 1 h 1499"/>
                    <a:gd name="T30" fmla="*/ 654 w 1285"/>
                    <a:gd name="T31" fmla="*/ 1 h 1499"/>
                    <a:gd name="T32" fmla="*/ 650 w 1285"/>
                    <a:gd name="T33" fmla="*/ 0 h 1499"/>
                    <a:gd name="T34" fmla="*/ 644 w 1285"/>
                    <a:gd name="T35" fmla="*/ 0 h 1499"/>
                    <a:gd name="T36" fmla="*/ 643 w 1285"/>
                    <a:gd name="T37" fmla="*/ 0 h 1499"/>
                    <a:gd name="T38" fmla="*/ 642 w 1285"/>
                    <a:gd name="T39" fmla="*/ 0 h 1499"/>
                    <a:gd name="T40" fmla="*/ 636 w 1285"/>
                    <a:gd name="T41" fmla="*/ 0 h 1499"/>
                    <a:gd name="T42" fmla="*/ 632 w 1285"/>
                    <a:gd name="T43" fmla="*/ 1 h 1499"/>
                    <a:gd name="T44" fmla="*/ 628 w 1285"/>
                    <a:gd name="T45" fmla="*/ 1 h 1499"/>
                    <a:gd name="T46" fmla="*/ 624 w 1285"/>
                    <a:gd name="T47" fmla="*/ 2 h 1499"/>
                    <a:gd name="T48" fmla="*/ 621 w 1285"/>
                    <a:gd name="T49" fmla="*/ 3 h 1499"/>
                    <a:gd name="T50" fmla="*/ 617 w 1285"/>
                    <a:gd name="T51" fmla="*/ 4 h 1499"/>
                    <a:gd name="T52" fmla="*/ 614 w 1285"/>
                    <a:gd name="T53" fmla="*/ 6 h 1499"/>
                    <a:gd name="T54" fmla="*/ 611 w 1285"/>
                    <a:gd name="T55" fmla="*/ 7 h 1499"/>
                    <a:gd name="T56" fmla="*/ 607 w 1285"/>
                    <a:gd name="T57" fmla="*/ 9 h 1499"/>
                    <a:gd name="T58" fmla="*/ 604 w 1285"/>
                    <a:gd name="T59" fmla="*/ 10 h 1499"/>
                    <a:gd name="T60" fmla="*/ 601 w 1285"/>
                    <a:gd name="T61" fmla="*/ 13 h 1499"/>
                    <a:gd name="T62" fmla="*/ 598 w 1285"/>
                    <a:gd name="T63" fmla="*/ 15 h 1499"/>
                    <a:gd name="T64" fmla="*/ 595 w 1285"/>
                    <a:gd name="T65" fmla="*/ 17 h 1499"/>
                    <a:gd name="T66" fmla="*/ 595 w 1285"/>
                    <a:gd name="T67" fmla="*/ 17 h 1499"/>
                    <a:gd name="T68" fmla="*/ 590 w 1285"/>
                    <a:gd name="T69" fmla="*/ 21 h 1499"/>
                    <a:gd name="T70" fmla="*/ 590 w 1285"/>
                    <a:gd name="T71" fmla="*/ 22 h 1499"/>
                    <a:gd name="T72" fmla="*/ 30 w 1285"/>
                    <a:gd name="T73" fmla="*/ 582 h 1499"/>
                    <a:gd name="T74" fmla="*/ 30 w 1285"/>
                    <a:gd name="T75" fmla="*/ 688 h 1499"/>
                    <a:gd name="T76" fmla="*/ 83 w 1285"/>
                    <a:gd name="T77" fmla="*/ 711 h 1499"/>
                    <a:gd name="T78" fmla="*/ 137 w 1285"/>
                    <a:gd name="T79" fmla="*/ 688 h 1499"/>
                    <a:gd name="T80" fmla="*/ 568 w 1285"/>
                    <a:gd name="T81" fmla="*/ 258 h 1499"/>
                    <a:gd name="T82" fmla="*/ 568 w 1285"/>
                    <a:gd name="T83" fmla="*/ 1423 h 1499"/>
                    <a:gd name="T84" fmla="*/ 643 w 1285"/>
                    <a:gd name="T85" fmla="*/ 1499 h 1499"/>
                    <a:gd name="T86" fmla="*/ 719 w 1285"/>
                    <a:gd name="T87" fmla="*/ 1423 h 1499"/>
                    <a:gd name="T88" fmla="*/ 719 w 1285"/>
                    <a:gd name="T89" fmla="*/ 258 h 1499"/>
                    <a:gd name="T90" fmla="*/ 1149 w 1285"/>
                    <a:gd name="T91" fmla="*/ 688 h 1499"/>
                    <a:gd name="T92" fmla="*/ 1202 w 1285"/>
                    <a:gd name="T93" fmla="*/ 710 h 1499"/>
                    <a:gd name="T94" fmla="*/ 1256 w 1285"/>
                    <a:gd name="T95" fmla="*/ 688 h 1499"/>
                    <a:gd name="T96" fmla="*/ 1256 w 1285"/>
                    <a:gd name="T97" fmla="*/ 581 h 1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5" h="1499">
                      <a:moveTo>
                        <a:pt x="1256" y="581"/>
                      </a:moveTo>
                      <a:cubicBezTo>
                        <a:pt x="696" y="22"/>
                        <a:pt x="696" y="22"/>
                        <a:pt x="696" y="22"/>
                      </a:cubicBezTo>
                      <a:cubicBezTo>
                        <a:pt x="696" y="22"/>
                        <a:pt x="696" y="21"/>
                        <a:pt x="696" y="21"/>
                      </a:cubicBezTo>
                      <a:cubicBezTo>
                        <a:pt x="694" y="20"/>
                        <a:pt x="693" y="18"/>
                        <a:pt x="691" y="17"/>
                      </a:cubicBezTo>
                      <a:cubicBezTo>
                        <a:pt x="690" y="16"/>
                        <a:pt x="689" y="15"/>
                        <a:pt x="688" y="15"/>
                      </a:cubicBezTo>
                      <a:cubicBezTo>
                        <a:pt x="687" y="14"/>
                        <a:pt x="686" y="13"/>
                        <a:pt x="685" y="13"/>
                      </a:cubicBezTo>
                      <a:cubicBezTo>
                        <a:pt x="684" y="12"/>
                        <a:pt x="683" y="11"/>
                        <a:pt x="682" y="10"/>
                      </a:cubicBezTo>
                      <a:cubicBezTo>
                        <a:pt x="681" y="10"/>
                        <a:pt x="680" y="9"/>
                        <a:pt x="679" y="9"/>
                      </a:cubicBezTo>
                      <a:cubicBezTo>
                        <a:pt x="678" y="8"/>
                        <a:pt x="676" y="8"/>
                        <a:pt x="675" y="7"/>
                      </a:cubicBezTo>
                      <a:cubicBezTo>
                        <a:pt x="674" y="7"/>
                        <a:pt x="673" y="6"/>
                        <a:pt x="672" y="6"/>
                      </a:cubicBezTo>
                      <a:cubicBezTo>
                        <a:pt x="672" y="5"/>
                        <a:pt x="672" y="5"/>
                        <a:pt x="671" y="5"/>
                      </a:cubicBezTo>
                      <a:cubicBezTo>
                        <a:pt x="671" y="5"/>
                        <a:pt x="670" y="5"/>
                        <a:pt x="669" y="4"/>
                      </a:cubicBezTo>
                      <a:cubicBezTo>
                        <a:pt x="667" y="4"/>
                        <a:pt x="666" y="3"/>
                        <a:pt x="665" y="3"/>
                      </a:cubicBezTo>
                      <a:cubicBezTo>
                        <a:pt x="664" y="3"/>
                        <a:pt x="663" y="2"/>
                        <a:pt x="662" y="2"/>
                      </a:cubicBezTo>
                      <a:cubicBezTo>
                        <a:pt x="660" y="2"/>
                        <a:pt x="659" y="1"/>
                        <a:pt x="658" y="1"/>
                      </a:cubicBezTo>
                      <a:cubicBezTo>
                        <a:pt x="657" y="1"/>
                        <a:pt x="655" y="1"/>
                        <a:pt x="654" y="1"/>
                      </a:cubicBezTo>
                      <a:cubicBezTo>
                        <a:pt x="653" y="1"/>
                        <a:pt x="652" y="0"/>
                        <a:pt x="650" y="0"/>
                      </a:cubicBezTo>
                      <a:cubicBezTo>
                        <a:pt x="648" y="0"/>
                        <a:pt x="646" y="0"/>
                        <a:pt x="644" y="0"/>
                      </a:cubicBezTo>
                      <a:cubicBezTo>
                        <a:pt x="644" y="0"/>
                        <a:pt x="644" y="0"/>
                        <a:pt x="643" y="0"/>
                      </a:cubicBezTo>
                      <a:cubicBezTo>
                        <a:pt x="643" y="0"/>
                        <a:pt x="642" y="0"/>
                        <a:pt x="642" y="0"/>
                      </a:cubicBezTo>
                      <a:cubicBezTo>
                        <a:pt x="640" y="0"/>
                        <a:pt x="638" y="0"/>
                        <a:pt x="636" y="0"/>
                      </a:cubicBezTo>
                      <a:cubicBezTo>
                        <a:pt x="634" y="0"/>
                        <a:pt x="633" y="1"/>
                        <a:pt x="632" y="1"/>
                      </a:cubicBezTo>
                      <a:cubicBezTo>
                        <a:pt x="631" y="1"/>
                        <a:pt x="630" y="1"/>
                        <a:pt x="628" y="1"/>
                      </a:cubicBezTo>
                      <a:cubicBezTo>
                        <a:pt x="627" y="1"/>
                        <a:pt x="626" y="2"/>
                        <a:pt x="624" y="2"/>
                      </a:cubicBezTo>
                      <a:cubicBezTo>
                        <a:pt x="623" y="2"/>
                        <a:pt x="622" y="3"/>
                        <a:pt x="621" y="3"/>
                      </a:cubicBezTo>
                      <a:cubicBezTo>
                        <a:pt x="620" y="3"/>
                        <a:pt x="619" y="4"/>
                        <a:pt x="617" y="4"/>
                      </a:cubicBezTo>
                      <a:cubicBezTo>
                        <a:pt x="616" y="5"/>
                        <a:pt x="615" y="5"/>
                        <a:pt x="614" y="6"/>
                      </a:cubicBezTo>
                      <a:cubicBezTo>
                        <a:pt x="613" y="6"/>
                        <a:pt x="612" y="7"/>
                        <a:pt x="611" y="7"/>
                      </a:cubicBezTo>
                      <a:cubicBezTo>
                        <a:pt x="610" y="8"/>
                        <a:pt x="609" y="8"/>
                        <a:pt x="607" y="9"/>
                      </a:cubicBezTo>
                      <a:cubicBezTo>
                        <a:pt x="606" y="9"/>
                        <a:pt x="605" y="10"/>
                        <a:pt x="604" y="10"/>
                      </a:cubicBezTo>
                      <a:cubicBezTo>
                        <a:pt x="603" y="11"/>
                        <a:pt x="602" y="12"/>
                        <a:pt x="601" y="13"/>
                      </a:cubicBezTo>
                      <a:cubicBezTo>
                        <a:pt x="600" y="13"/>
                        <a:pt x="599" y="14"/>
                        <a:pt x="598" y="15"/>
                      </a:cubicBezTo>
                      <a:cubicBezTo>
                        <a:pt x="597" y="15"/>
                        <a:pt x="596" y="16"/>
                        <a:pt x="595" y="17"/>
                      </a:cubicBezTo>
                      <a:cubicBezTo>
                        <a:pt x="595" y="17"/>
                        <a:pt x="595" y="17"/>
                        <a:pt x="595" y="17"/>
                      </a:cubicBezTo>
                      <a:cubicBezTo>
                        <a:pt x="594" y="18"/>
                        <a:pt x="592" y="20"/>
                        <a:pt x="590" y="21"/>
                      </a:cubicBezTo>
                      <a:cubicBezTo>
                        <a:pt x="590" y="21"/>
                        <a:pt x="590" y="22"/>
                        <a:pt x="590" y="22"/>
                      </a:cubicBezTo>
                      <a:cubicBezTo>
                        <a:pt x="30" y="582"/>
                        <a:pt x="30" y="582"/>
                        <a:pt x="30" y="582"/>
                      </a:cubicBezTo>
                      <a:cubicBezTo>
                        <a:pt x="0" y="611"/>
                        <a:pt x="0" y="659"/>
                        <a:pt x="30" y="688"/>
                      </a:cubicBezTo>
                      <a:cubicBezTo>
                        <a:pt x="45" y="703"/>
                        <a:pt x="64" y="711"/>
                        <a:pt x="83" y="711"/>
                      </a:cubicBezTo>
                      <a:cubicBezTo>
                        <a:pt x="103" y="711"/>
                        <a:pt x="122" y="703"/>
                        <a:pt x="137" y="688"/>
                      </a:cubicBezTo>
                      <a:cubicBezTo>
                        <a:pt x="568" y="258"/>
                        <a:pt x="568" y="258"/>
                        <a:pt x="568" y="258"/>
                      </a:cubicBezTo>
                      <a:cubicBezTo>
                        <a:pt x="568" y="1423"/>
                        <a:pt x="568" y="1423"/>
                        <a:pt x="568" y="1423"/>
                      </a:cubicBezTo>
                      <a:cubicBezTo>
                        <a:pt x="568" y="1465"/>
                        <a:pt x="601" y="1499"/>
                        <a:pt x="643" y="1499"/>
                      </a:cubicBezTo>
                      <a:cubicBezTo>
                        <a:pt x="685" y="1499"/>
                        <a:pt x="719" y="1465"/>
                        <a:pt x="719" y="1423"/>
                      </a:cubicBezTo>
                      <a:cubicBezTo>
                        <a:pt x="719" y="258"/>
                        <a:pt x="719" y="258"/>
                        <a:pt x="719" y="258"/>
                      </a:cubicBezTo>
                      <a:cubicBezTo>
                        <a:pt x="1149" y="688"/>
                        <a:pt x="1149" y="688"/>
                        <a:pt x="1149" y="688"/>
                      </a:cubicBezTo>
                      <a:cubicBezTo>
                        <a:pt x="1164" y="703"/>
                        <a:pt x="1183" y="710"/>
                        <a:pt x="1202" y="710"/>
                      </a:cubicBezTo>
                      <a:cubicBezTo>
                        <a:pt x="1222" y="710"/>
                        <a:pt x="1241" y="703"/>
                        <a:pt x="1256" y="688"/>
                      </a:cubicBezTo>
                      <a:cubicBezTo>
                        <a:pt x="1285" y="659"/>
                        <a:pt x="1285" y="611"/>
                        <a:pt x="1256" y="581"/>
                      </a:cubicBezTo>
                      <a:close/>
                    </a:path>
                  </a:pathLst>
                </a:custGeom>
                <a:solidFill>
                  <a:schemeClr val="accent2"/>
                </a:solidFill>
                <a:ln w="9525">
                  <a:noFill/>
                  <a:round/>
                  <a:headEnd/>
                  <a:tailEnd/>
                </a:ln>
                <a:extLst/>
              </p:spPr>
              <p:txBody>
                <a:bodyPr vert="horz" wrap="square" lIns="68598" tIns="34299" rIns="68598" bIns="34299" numCol="1" anchor="t" anchorCtr="0" compatLnSpc="1">
                  <a:prstTxWarp prst="textNoShape">
                    <a:avLst/>
                  </a:prstTxWarp>
                </a:bodyPr>
                <a:lstStyle/>
                <a:p>
                  <a:endParaRPr lang="en-US" sz="2600" dirty="0">
                    <a:latin typeface="+mj-lt"/>
                  </a:endParaRPr>
                </a:p>
              </p:txBody>
            </p:sp>
            <p:sp>
              <p:nvSpPr>
                <p:cNvPr id="61" name="Donut 60"/>
                <p:cNvSpPr/>
                <p:nvPr/>
              </p:nvSpPr>
              <p:spPr>
                <a:xfrm>
                  <a:off x="-1665074" y="1181925"/>
                  <a:ext cx="235944" cy="235944"/>
                </a:xfrm>
                <a:prstGeom prst="donut">
                  <a:avLst>
                    <a:gd name="adj" fmla="val 16681"/>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tx1"/>
                    </a:solidFill>
                    <a:latin typeface="+mj-lt"/>
                  </a:endParaRPr>
                </a:p>
              </p:txBody>
            </p:sp>
          </p:grpSp>
          <p:grpSp>
            <p:nvGrpSpPr>
              <p:cNvPr id="62" name="Group 61"/>
              <p:cNvGrpSpPr/>
              <p:nvPr/>
            </p:nvGrpSpPr>
            <p:grpSpPr>
              <a:xfrm>
                <a:off x="-403011" y="1143363"/>
                <a:ext cx="569425" cy="313065"/>
                <a:chOff x="-1665074" y="1143363"/>
                <a:chExt cx="569425" cy="313065"/>
              </a:xfrm>
            </p:grpSpPr>
            <p:sp>
              <p:nvSpPr>
                <p:cNvPr id="63" name="Freeform 5"/>
                <p:cNvSpPr>
                  <a:spLocks noChangeAspect="1"/>
                </p:cNvSpPr>
                <p:nvPr/>
              </p:nvSpPr>
              <p:spPr bwMode="auto">
                <a:xfrm rot="5400000">
                  <a:off x="-1435062" y="1117016"/>
                  <a:ext cx="313065" cy="365760"/>
                </a:xfrm>
                <a:custGeom>
                  <a:avLst/>
                  <a:gdLst>
                    <a:gd name="T0" fmla="*/ 1256 w 1285"/>
                    <a:gd name="T1" fmla="*/ 581 h 1499"/>
                    <a:gd name="T2" fmla="*/ 696 w 1285"/>
                    <a:gd name="T3" fmla="*/ 22 h 1499"/>
                    <a:gd name="T4" fmla="*/ 696 w 1285"/>
                    <a:gd name="T5" fmla="*/ 21 h 1499"/>
                    <a:gd name="T6" fmla="*/ 691 w 1285"/>
                    <a:gd name="T7" fmla="*/ 17 h 1499"/>
                    <a:gd name="T8" fmla="*/ 688 w 1285"/>
                    <a:gd name="T9" fmla="*/ 15 h 1499"/>
                    <a:gd name="T10" fmla="*/ 685 w 1285"/>
                    <a:gd name="T11" fmla="*/ 13 h 1499"/>
                    <a:gd name="T12" fmla="*/ 682 w 1285"/>
                    <a:gd name="T13" fmla="*/ 10 h 1499"/>
                    <a:gd name="T14" fmla="*/ 679 w 1285"/>
                    <a:gd name="T15" fmla="*/ 9 h 1499"/>
                    <a:gd name="T16" fmla="*/ 675 w 1285"/>
                    <a:gd name="T17" fmla="*/ 7 h 1499"/>
                    <a:gd name="T18" fmla="*/ 672 w 1285"/>
                    <a:gd name="T19" fmla="*/ 6 h 1499"/>
                    <a:gd name="T20" fmla="*/ 671 w 1285"/>
                    <a:gd name="T21" fmla="*/ 5 h 1499"/>
                    <a:gd name="T22" fmla="*/ 669 w 1285"/>
                    <a:gd name="T23" fmla="*/ 4 h 1499"/>
                    <a:gd name="T24" fmla="*/ 665 w 1285"/>
                    <a:gd name="T25" fmla="*/ 3 h 1499"/>
                    <a:gd name="T26" fmla="*/ 662 w 1285"/>
                    <a:gd name="T27" fmla="*/ 2 h 1499"/>
                    <a:gd name="T28" fmla="*/ 658 w 1285"/>
                    <a:gd name="T29" fmla="*/ 1 h 1499"/>
                    <a:gd name="T30" fmla="*/ 654 w 1285"/>
                    <a:gd name="T31" fmla="*/ 1 h 1499"/>
                    <a:gd name="T32" fmla="*/ 650 w 1285"/>
                    <a:gd name="T33" fmla="*/ 0 h 1499"/>
                    <a:gd name="T34" fmla="*/ 644 w 1285"/>
                    <a:gd name="T35" fmla="*/ 0 h 1499"/>
                    <a:gd name="T36" fmla="*/ 643 w 1285"/>
                    <a:gd name="T37" fmla="*/ 0 h 1499"/>
                    <a:gd name="T38" fmla="*/ 642 w 1285"/>
                    <a:gd name="T39" fmla="*/ 0 h 1499"/>
                    <a:gd name="T40" fmla="*/ 636 w 1285"/>
                    <a:gd name="T41" fmla="*/ 0 h 1499"/>
                    <a:gd name="T42" fmla="*/ 632 w 1285"/>
                    <a:gd name="T43" fmla="*/ 1 h 1499"/>
                    <a:gd name="T44" fmla="*/ 628 w 1285"/>
                    <a:gd name="T45" fmla="*/ 1 h 1499"/>
                    <a:gd name="T46" fmla="*/ 624 w 1285"/>
                    <a:gd name="T47" fmla="*/ 2 h 1499"/>
                    <a:gd name="T48" fmla="*/ 621 w 1285"/>
                    <a:gd name="T49" fmla="*/ 3 h 1499"/>
                    <a:gd name="T50" fmla="*/ 617 w 1285"/>
                    <a:gd name="T51" fmla="*/ 4 h 1499"/>
                    <a:gd name="T52" fmla="*/ 614 w 1285"/>
                    <a:gd name="T53" fmla="*/ 6 h 1499"/>
                    <a:gd name="T54" fmla="*/ 611 w 1285"/>
                    <a:gd name="T55" fmla="*/ 7 h 1499"/>
                    <a:gd name="T56" fmla="*/ 607 w 1285"/>
                    <a:gd name="T57" fmla="*/ 9 h 1499"/>
                    <a:gd name="T58" fmla="*/ 604 w 1285"/>
                    <a:gd name="T59" fmla="*/ 10 h 1499"/>
                    <a:gd name="T60" fmla="*/ 601 w 1285"/>
                    <a:gd name="T61" fmla="*/ 13 h 1499"/>
                    <a:gd name="T62" fmla="*/ 598 w 1285"/>
                    <a:gd name="T63" fmla="*/ 15 h 1499"/>
                    <a:gd name="T64" fmla="*/ 595 w 1285"/>
                    <a:gd name="T65" fmla="*/ 17 h 1499"/>
                    <a:gd name="T66" fmla="*/ 595 w 1285"/>
                    <a:gd name="T67" fmla="*/ 17 h 1499"/>
                    <a:gd name="T68" fmla="*/ 590 w 1285"/>
                    <a:gd name="T69" fmla="*/ 21 h 1499"/>
                    <a:gd name="T70" fmla="*/ 590 w 1285"/>
                    <a:gd name="T71" fmla="*/ 22 h 1499"/>
                    <a:gd name="T72" fmla="*/ 30 w 1285"/>
                    <a:gd name="T73" fmla="*/ 582 h 1499"/>
                    <a:gd name="T74" fmla="*/ 30 w 1285"/>
                    <a:gd name="T75" fmla="*/ 688 h 1499"/>
                    <a:gd name="T76" fmla="*/ 83 w 1285"/>
                    <a:gd name="T77" fmla="*/ 711 h 1499"/>
                    <a:gd name="T78" fmla="*/ 137 w 1285"/>
                    <a:gd name="T79" fmla="*/ 688 h 1499"/>
                    <a:gd name="T80" fmla="*/ 568 w 1285"/>
                    <a:gd name="T81" fmla="*/ 258 h 1499"/>
                    <a:gd name="T82" fmla="*/ 568 w 1285"/>
                    <a:gd name="T83" fmla="*/ 1423 h 1499"/>
                    <a:gd name="T84" fmla="*/ 643 w 1285"/>
                    <a:gd name="T85" fmla="*/ 1499 h 1499"/>
                    <a:gd name="T86" fmla="*/ 719 w 1285"/>
                    <a:gd name="T87" fmla="*/ 1423 h 1499"/>
                    <a:gd name="T88" fmla="*/ 719 w 1285"/>
                    <a:gd name="T89" fmla="*/ 258 h 1499"/>
                    <a:gd name="T90" fmla="*/ 1149 w 1285"/>
                    <a:gd name="T91" fmla="*/ 688 h 1499"/>
                    <a:gd name="T92" fmla="*/ 1202 w 1285"/>
                    <a:gd name="T93" fmla="*/ 710 h 1499"/>
                    <a:gd name="T94" fmla="*/ 1256 w 1285"/>
                    <a:gd name="T95" fmla="*/ 688 h 1499"/>
                    <a:gd name="T96" fmla="*/ 1256 w 1285"/>
                    <a:gd name="T97" fmla="*/ 581 h 1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5" h="1499">
                      <a:moveTo>
                        <a:pt x="1256" y="581"/>
                      </a:moveTo>
                      <a:cubicBezTo>
                        <a:pt x="696" y="22"/>
                        <a:pt x="696" y="22"/>
                        <a:pt x="696" y="22"/>
                      </a:cubicBezTo>
                      <a:cubicBezTo>
                        <a:pt x="696" y="22"/>
                        <a:pt x="696" y="21"/>
                        <a:pt x="696" y="21"/>
                      </a:cubicBezTo>
                      <a:cubicBezTo>
                        <a:pt x="694" y="20"/>
                        <a:pt x="693" y="18"/>
                        <a:pt x="691" y="17"/>
                      </a:cubicBezTo>
                      <a:cubicBezTo>
                        <a:pt x="690" y="16"/>
                        <a:pt x="689" y="15"/>
                        <a:pt x="688" y="15"/>
                      </a:cubicBezTo>
                      <a:cubicBezTo>
                        <a:pt x="687" y="14"/>
                        <a:pt x="686" y="13"/>
                        <a:pt x="685" y="13"/>
                      </a:cubicBezTo>
                      <a:cubicBezTo>
                        <a:pt x="684" y="12"/>
                        <a:pt x="683" y="11"/>
                        <a:pt x="682" y="10"/>
                      </a:cubicBezTo>
                      <a:cubicBezTo>
                        <a:pt x="681" y="10"/>
                        <a:pt x="680" y="9"/>
                        <a:pt x="679" y="9"/>
                      </a:cubicBezTo>
                      <a:cubicBezTo>
                        <a:pt x="678" y="8"/>
                        <a:pt x="676" y="8"/>
                        <a:pt x="675" y="7"/>
                      </a:cubicBezTo>
                      <a:cubicBezTo>
                        <a:pt x="674" y="7"/>
                        <a:pt x="673" y="6"/>
                        <a:pt x="672" y="6"/>
                      </a:cubicBezTo>
                      <a:cubicBezTo>
                        <a:pt x="672" y="5"/>
                        <a:pt x="672" y="5"/>
                        <a:pt x="671" y="5"/>
                      </a:cubicBezTo>
                      <a:cubicBezTo>
                        <a:pt x="671" y="5"/>
                        <a:pt x="670" y="5"/>
                        <a:pt x="669" y="4"/>
                      </a:cubicBezTo>
                      <a:cubicBezTo>
                        <a:pt x="667" y="4"/>
                        <a:pt x="666" y="3"/>
                        <a:pt x="665" y="3"/>
                      </a:cubicBezTo>
                      <a:cubicBezTo>
                        <a:pt x="664" y="3"/>
                        <a:pt x="663" y="2"/>
                        <a:pt x="662" y="2"/>
                      </a:cubicBezTo>
                      <a:cubicBezTo>
                        <a:pt x="660" y="2"/>
                        <a:pt x="659" y="1"/>
                        <a:pt x="658" y="1"/>
                      </a:cubicBezTo>
                      <a:cubicBezTo>
                        <a:pt x="657" y="1"/>
                        <a:pt x="655" y="1"/>
                        <a:pt x="654" y="1"/>
                      </a:cubicBezTo>
                      <a:cubicBezTo>
                        <a:pt x="653" y="1"/>
                        <a:pt x="652" y="0"/>
                        <a:pt x="650" y="0"/>
                      </a:cubicBezTo>
                      <a:cubicBezTo>
                        <a:pt x="648" y="0"/>
                        <a:pt x="646" y="0"/>
                        <a:pt x="644" y="0"/>
                      </a:cubicBezTo>
                      <a:cubicBezTo>
                        <a:pt x="644" y="0"/>
                        <a:pt x="644" y="0"/>
                        <a:pt x="643" y="0"/>
                      </a:cubicBezTo>
                      <a:cubicBezTo>
                        <a:pt x="643" y="0"/>
                        <a:pt x="642" y="0"/>
                        <a:pt x="642" y="0"/>
                      </a:cubicBezTo>
                      <a:cubicBezTo>
                        <a:pt x="640" y="0"/>
                        <a:pt x="638" y="0"/>
                        <a:pt x="636" y="0"/>
                      </a:cubicBezTo>
                      <a:cubicBezTo>
                        <a:pt x="634" y="0"/>
                        <a:pt x="633" y="1"/>
                        <a:pt x="632" y="1"/>
                      </a:cubicBezTo>
                      <a:cubicBezTo>
                        <a:pt x="631" y="1"/>
                        <a:pt x="630" y="1"/>
                        <a:pt x="628" y="1"/>
                      </a:cubicBezTo>
                      <a:cubicBezTo>
                        <a:pt x="627" y="1"/>
                        <a:pt x="626" y="2"/>
                        <a:pt x="624" y="2"/>
                      </a:cubicBezTo>
                      <a:cubicBezTo>
                        <a:pt x="623" y="2"/>
                        <a:pt x="622" y="3"/>
                        <a:pt x="621" y="3"/>
                      </a:cubicBezTo>
                      <a:cubicBezTo>
                        <a:pt x="620" y="3"/>
                        <a:pt x="619" y="4"/>
                        <a:pt x="617" y="4"/>
                      </a:cubicBezTo>
                      <a:cubicBezTo>
                        <a:pt x="616" y="5"/>
                        <a:pt x="615" y="5"/>
                        <a:pt x="614" y="6"/>
                      </a:cubicBezTo>
                      <a:cubicBezTo>
                        <a:pt x="613" y="6"/>
                        <a:pt x="612" y="7"/>
                        <a:pt x="611" y="7"/>
                      </a:cubicBezTo>
                      <a:cubicBezTo>
                        <a:pt x="610" y="8"/>
                        <a:pt x="609" y="8"/>
                        <a:pt x="607" y="9"/>
                      </a:cubicBezTo>
                      <a:cubicBezTo>
                        <a:pt x="606" y="9"/>
                        <a:pt x="605" y="10"/>
                        <a:pt x="604" y="10"/>
                      </a:cubicBezTo>
                      <a:cubicBezTo>
                        <a:pt x="603" y="11"/>
                        <a:pt x="602" y="12"/>
                        <a:pt x="601" y="13"/>
                      </a:cubicBezTo>
                      <a:cubicBezTo>
                        <a:pt x="600" y="13"/>
                        <a:pt x="599" y="14"/>
                        <a:pt x="598" y="15"/>
                      </a:cubicBezTo>
                      <a:cubicBezTo>
                        <a:pt x="597" y="15"/>
                        <a:pt x="596" y="16"/>
                        <a:pt x="595" y="17"/>
                      </a:cubicBezTo>
                      <a:cubicBezTo>
                        <a:pt x="595" y="17"/>
                        <a:pt x="595" y="17"/>
                        <a:pt x="595" y="17"/>
                      </a:cubicBezTo>
                      <a:cubicBezTo>
                        <a:pt x="594" y="18"/>
                        <a:pt x="592" y="20"/>
                        <a:pt x="590" y="21"/>
                      </a:cubicBezTo>
                      <a:cubicBezTo>
                        <a:pt x="590" y="21"/>
                        <a:pt x="590" y="22"/>
                        <a:pt x="590" y="22"/>
                      </a:cubicBezTo>
                      <a:cubicBezTo>
                        <a:pt x="30" y="582"/>
                        <a:pt x="30" y="582"/>
                        <a:pt x="30" y="582"/>
                      </a:cubicBezTo>
                      <a:cubicBezTo>
                        <a:pt x="0" y="611"/>
                        <a:pt x="0" y="659"/>
                        <a:pt x="30" y="688"/>
                      </a:cubicBezTo>
                      <a:cubicBezTo>
                        <a:pt x="45" y="703"/>
                        <a:pt x="64" y="711"/>
                        <a:pt x="83" y="711"/>
                      </a:cubicBezTo>
                      <a:cubicBezTo>
                        <a:pt x="103" y="711"/>
                        <a:pt x="122" y="703"/>
                        <a:pt x="137" y="688"/>
                      </a:cubicBezTo>
                      <a:cubicBezTo>
                        <a:pt x="568" y="258"/>
                        <a:pt x="568" y="258"/>
                        <a:pt x="568" y="258"/>
                      </a:cubicBezTo>
                      <a:cubicBezTo>
                        <a:pt x="568" y="1423"/>
                        <a:pt x="568" y="1423"/>
                        <a:pt x="568" y="1423"/>
                      </a:cubicBezTo>
                      <a:cubicBezTo>
                        <a:pt x="568" y="1465"/>
                        <a:pt x="601" y="1499"/>
                        <a:pt x="643" y="1499"/>
                      </a:cubicBezTo>
                      <a:cubicBezTo>
                        <a:pt x="685" y="1499"/>
                        <a:pt x="719" y="1465"/>
                        <a:pt x="719" y="1423"/>
                      </a:cubicBezTo>
                      <a:cubicBezTo>
                        <a:pt x="719" y="258"/>
                        <a:pt x="719" y="258"/>
                        <a:pt x="719" y="258"/>
                      </a:cubicBezTo>
                      <a:cubicBezTo>
                        <a:pt x="1149" y="688"/>
                        <a:pt x="1149" y="688"/>
                        <a:pt x="1149" y="688"/>
                      </a:cubicBezTo>
                      <a:cubicBezTo>
                        <a:pt x="1164" y="703"/>
                        <a:pt x="1183" y="710"/>
                        <a:pt x="1202" y="710"/>
                      </a:cubicBezTo>
                      <a:cubicBezTo>
                        <a:pt x="1222" y="710"/>
                        <a:pt x="1241" y="703"/>
                        <a:pt x="1256" y="688"/>
                      </a:cubicBezTo>
                      <a:cubicBezTo>
                        <a:pt x="1285" y="659"/>
                        <a:pt x="1285" y="611"/>
                        <a:pt x="1256" y="581"/>
                      </a:cubicBezTo>
                      <a:close/>
                    </a:path>
                  </a:pathLst>
                </a:custGeom>
                <a:solidFill>
                  <a:schemeClr val="accent2"/>
                </a:solidFill>
                <a:ln w="9525">
                  <a:noFill/>
                  <a:round/>
                  <a:headEnd/>
                  <a:tailEnd/>
                </a:ln>
                <a:extLst/>
              </p:spPr>
              <p:txBody>
                <a:bodyPr vert="horz" wrap="square" lIns="68598" tIns="34299" rIns="68598" bIns="34299" numCol="1" anchor="t" anchorCtr="0" compatLnSpc="1">
                  <a:prstTxWarp prst="textNoShape">
                    <a:avLst/>
                  </a:prstTxWarp>
                </a:bodyPr>
                <a:lstStyle/>
                <a:p>
                  <a:endParaRPr lang="en-US" sz="2600" dirty="0">
                    <a:latin typeface="+mj-lt"/>
                  </a:endParaRPr>
                </a:p>
              </p:txBody>
            </p:sp>
            <p:sp>
              <p:nvSpPr>
                <p:cNvPr id="64" name="Donut 63"/>
                <p:cNvSpPr/>
                <p:nvPr/>
              </p:nvSpPr>
              <p:spPr>
                <a:xfrm>
                  <a:off x="-1665074" y="1181925"/>
                  <a:ext cx="235944" cy="235944"/>
                </a:xfrm>
                <a:prstGeom prst="donut">
                  <a:avLst>
                    <a:gd name="adj" fmla="val 16681"/>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tx1"/>
                    </a:solidFill>
                    <a:latin typeface="+mj-lt"/>
                  </a:endParaRPr>
                </a:p>
              </p:txBody>
            </p:sp>
          </p:grpSp>
        </p:grpSp>
        <p:sp>
          <p:nvSpPr>
            <p:cNvPr id="38" name="Rectangle 37"/>
            <p:cNvSpPr/>
            <p:nvPr/>
          </p:nvSpPr>
          <p:spPr>
            <a:xfrm>
              <a:off x="4637306" y="636588"/>
              <a:ext cx="4193954" cy="1371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0" rIns="137160" bIns="137160" numCol="1" spcCol="0" rtlCol="0" fromWordArt="0" anchor="t" anchorCtr="0" forceAA="0" compatLnSpc="1">
              <a:prstTxWarp prst="textNoShape">
                <a:avLst/>
              </a:prstTxWarp>
              <a:noAutofit/>
            </a:bodyPr>
            <a:lstStyle/>
            <a:p>
              <a:pPr algn="ctr"/>
              <a:endParaRPr lang="en-US" sz="2000" dirty="0">
                <a:solidFill>
                  <a:schemeClr val="accent2"/>
                </a:solidFill>
                <a:latin typeface="+mj-lt"/>
              </a:endParaRPr>
            </a:p>
          </p:txBody>
        </p:sp>
      </p:grpSp>
      <p:grpSp>
        <p:nvGrpSpPr>
          <p:cNvPr id="2" name="Group 1"/>
          <p:cNvGrpSpPr/>
          <p:nvPr/>
        </p:nvGrpSpPr>
        <p:grpSpPr>
          <a:xfrm>
            <a:off x="311150" y="4452303"/>
            <a:ext cx="2745291" cy="1770697"/>
            <a:chOff x="311150" y="4452303"/>
            <a:chExt cx="2745291" cy="1770697"/>
          </a:xfrm>
        </p:grpSpPr>
        <p:sp>
          <p:nvSpPr>
            <p:cNvPr id="43" name="Rectangle 42"/>
            <p:cNvSpPr/>
            <p:nvPr/>
          </p:nvSpPr>
          <p:spPr>
            <a:xfrm>
              <a:off x="311150" y="4589463"/>
              <a:ext cx="2745291" cy="1633537"/>
            </a:xfrm>
            <a:prstGeom prst="rect">
              <a:avLst/>
            </a:prstGeom>
            <a:solidFill>
              <a:schemeClr val="accent3">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0" rIns="137160" bIns="137160" numCol="1" spcCol="0" rtlCol="0" fromWordArt="0" anchor="t" anchorCtr="0" forceAA="0" compatLnSpc="1">
              <a:prstTxWarp prst="textNoShape">
                <a:avLst/>
              </a:prstTxWarp>
              <a:noAutofit/>
            </a:bodyPr>
            <a:lstStyle/>
            <a:p>
              <a:pPr algn="ctr"/>
              <a:r>
                <a:rPr lang="en-US" sz="1600" i="1" dirty="0">
                  <a:solidFill>
                    <a:schemeClr val="tx1"/>
                  </a:solidFill>
                </a:rPr>
                <a:t>A delightful </a:t>
              </a:r>
              <a:br>
                <a:rPr lang="en-US" sz="1600" i="1" dirty="0">
                  <a:solidFill>
                    <a:schemeClr val="tx1"/>
                  </a:solidFill>
                </a:rPr>
              </a:br>
              <a:r>
                <a:rPr lang="en-US" sz="2000" dirty="0">
                  <a:solidFill>
                    <a:schemeClr val="accent3"/>
                  </a:solidFill>
                  <a:latin typeface="+mj-lt"/>
                </a:rPr>
                <a:t>new user experience</a:t>
              </a:r>
            </a:p>
          </p:txBody>
        </p:sp>
        <p:grpSp>
          <p:nvGrpSpPr>
            <p:cNvPr id="50" name="Group 49"/>
            <p:cNvGrpSpPr>
              <a:grpSpLocks noChangeAspect="1"/>
            </p:cNvGrpSpPr>
            <p:nvPr/>
          </p:nvGrpSpPr>
          <p:grpSpPr>
            <a:xfrm>
              <a:off x="1340214" y="4848593"/>
              <a:ext cx="687162" cy="548640"/>
              <a:chOff x="2049137" y="9672810"/>
              <a:chExt cx="2049138" cy="1636063"/>
            </a:xfrm>
            <a:solidFill>
              <a:schemeClr val="bg1"/>
            </a:solidFill>
          </p:grpSpPr>
          <p:sp>
            <p:nvSpPr>
              <p:cNvPr id="51" name="Rounded Rectangle 12"/>
              <p:cNvSpPr/>
              <p:nvPr/>
            </p:nvSpPr>
            <p:spPr>
              <a:xfrm>
                <a:off x="2049137" y="9672810"/>
                <a:ext cx="2049138" cy="892366"/>
              </a:xfrm>
              <a:custGeom>
                <a:avLst/>
                <a:gdLst/>
                <a:ahLst/>
                <a:cxnLst/>
                <a:rect l="l" t="t" r="r" b="b"/>
                <a:pathLst>
                  <a:path w="2049138" h="892366">
                    <a:moveTo>
                      <a:pt x="148731" y="0"/>
                    </a:moveTo>
                    <a:lnTo>
                      <a:pt x="1900407" y="0"/>
                    </a:lnTo>
                    <a:cubicBezTo>
                      <a:pt x="1982549" y="0"/>
                      <a:pt x="2049138" y="66589"/>
                      <a:pt x="2049138" y="148731"/>
                    </a:cubicBezTo>
                    <a:lnTo>
                      <a:pt x="2049138" y="743635"/>
                    </a:lnTo>
                    <a:cubicBezTo>
                      <a:pt x="2049138" y="819915"/>
                      <a:pt x="1991713" y="882783"/>
                      <a:pt x="1917452" y="888925"/>
                    </a:cubicBezTo>
                    <a:lnTo>
                      <a:pt x="1917452" y="844684"/>
                    </a:lnTo>
                    <a:cubicBezTo>
                      <a:pt x="1966928" y="835379"/>
                      <a:pt x="2003421" y="791442"/>
                      <a:pt x="2003421" y="738982"/>
                    </a:cubicBezTo>
                    <a:lnTo>
                      <a:pt x="2003421" y="153384"/>
                    </a:lnTo>
                    <a:cubicBezTo>
                      <a:pt x="2003421" y="92249"/>
                      <a:pt x="1953862" y="42690"/>
                      <a:pt x="1892727" y="42690"/>
                    </a:cubicBezTo>
                    <a:lnTo>
                      <a:pt x="156413" y="42690"/>
                    </a:lnTo>
                    <a:cubicBezTo>
                      <a:pt x="95278" y="42690"/>
                      <a:pt x="45719" y="92249"/>
                      <a:pt x="45719" y="153384"/>
                    </a:cubicBezTo>
                    <a:lnTo>
                      <a:pt x="45719" y="738982"/>
                    </a:lnTo>
                    <a:cubicBezTo>
                      <a:pt x="45719" y="800117"/>
                      <a:pt x="95278" y="849676"/>
                      <a:pt x="156413" y="849676"/>
                    </a:cubicBezTo>
                    <a:lnTo>
                      <a:pt x="594315" y="849676"/>
                    </a:lnTo>
                    <a:lnTo>
                      <a:pt x="616503" y="892366"/>
                    </a:lnTo>
                    <a:lnTo>
                      <a:pt x="148731" y="892366"/>
                    </a:lnTo>
                    <a:cubicBezTo>
                      <a:pt x="66589" y="892366"/>
                      <a:pt x="0" y="825777"/>
                      <a:pt x="0" y="743635"/>
                    </a:cubicBezTo>
                    <a:lnTo>
                      <a:pt x="0" y="148731"/>
                    </a:lnTo>
                    <a:cubicBezTo>
                      <a:pt x="0" y="66589"/>
                      <a:pt x="66589" y="0"/>
                      <a:pt x="148731" y="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tIns="91440" bIns="91440" rtlCol="0" anchor="ctr"/>
              <a:lstStyle/>
              <a:p>
                <a:pPr algn="ctr"/>
                <a:endParaRPr lang="en-US">
                  <a:solidFill>
                    <a:schemeClr val="tx1"/>
                  </a:solidFill>
                  <a:latin typeface="+mj-lt"/>
                </a:endParaRPr>
              </a:p>
            </p:txBody>
          </p:sp>
          <p:sp>
            <p:nvSpPr>
              <p:cNvPr id="52" name="Freeform 6"/>
              <p:cNvSpPr>
                <a:spLocks noEditPoints="1"/>
              </p:cNvSpPr>
              <p:nvPr/>
            </p:nvSpPr>
            <p:spPr bwMode="auto">
              <a:xfrm>
                <a:off x="2657181" y="9821479"/>
                <a:ext cx="1273688" cy="1487394"/>
              </a:xfrm>
              <a:custGeom>
                <a:avLst/>
                <a:gdLst>
                  <a:gd name="T0" fmla="*/ 2006 w 2384"/>
                  <a:gd name="T1" fmla="*/ 1062 h 2784"/>
                  <a:gd name="T2" fmla="*/ 1962 w 2384"/>
                  <a:gd name="T3" fmla="*/ 1008 h 2784"/>
                  <a:gd name="T4" fmla="*/ 1884 w 2384"/>
                  <a:gd name="T5" fmla="*/ 888 h 2784"/>
                  <a:gd name="T6" fmla="*/ 1742 w 2384"/>
                  <a:gd name="T7" fmla="*/ 826 h 2784"/>
                  <a:gd name="T8" fmla="*/ 1600 w 2384"/>
                  <a:gd name="T9" fmla="*/ 852 h 2784"/>
                  <a:gd name="T10" fmla="*/ 1506 w 2384"/>
                  <a:gd name="T11" fmla="*/ 822 h 2784"/>
                  <a:gd name="T12" fmla="*/ 1382 w 2384"/>
                  <a:gd name="T13" fmla="*/ 734 h 2784"/>
                  <a:gd name="T14" fmla="*/ 1240 w 2384"/>
                  <a:gd name="T15" fmla="*/ 730 h 2784"/>
                  <a:gd name="T16" fmla="*/ 1146 w 2384"/>
                  <a:gd name="T17" fmla="*/ 232 h 2784"/>
                  <a:gd name="T18" fmla="*/ 1054 w 2384"/>
                  <a:gd name="T19" fmla="*/ 60 h 2784"/>
                  <a:gd name="T20" fmla="*/ 890 w 2384"/>
                  <a:gd name="T21" fmla="*/ 0 h 2784"/>
                  <a:gd name="T22" fmla="*/ 708 w 2384"/>
                  <a:gd name="T23" fmla="*/ 76 h 2784"/>
                  <a:gd name="T24" fmla="*/ 632 w 2384"/>
                  <a:gd name="T25" fmla="*/ 260 h 2784"/>
                  <a:gd name="T26" fmla="*/ 400 w 2384"/>
                  <a:gd name="T27" fmla="*/ 994 h 2784"/>
                  <a:gd name="T28" fmla="*/ 160 w 2384"/>
                  <a:gd name="T29" fmla="*/ 932 h 2784"/>
                  <a:gd name="T30" fmla="*/ 54 w 2384"/>
                  <a:gd name="T31" fmla="*/ 990 h 2784"/>
                  <a:gd name="T32" fmla="*/ 8 w 2384"/>
                  <a:gd name="T33" fmla="*/ 1180 h 2784"/>
                  <a:gd name="T34" fmla="*/ 182 w 2384"/>
                  <a:gd name="T35" fmla="*/ 1526 h 2784"/>
                  <a:gd name="T36" fmla="*/ 638 w 2384"/>
                  <a:gd name="T37" fmla="*/ 2248 h 2784"/>
                  <a:gd name="T38" fmla="*/ 834 w 2384"/>
                  <a:gd name="T39" fmla="*/ 2506 h 2784"/>
                  <a:gd name="T40" fmla="*/ 1088 w 2384"/>
                  <a:gd name="T41" fmla="*/ 2688 h 2784"/>
                  <a:gd name="T42" fmla="*/ 1508 w 2384"/>
                  <a:gd name="T43" fmla="*/ 2784 h 2784"/>
                  <a:gd name="T44" fmla="*/ 1822 w 2384"/>
                  <a:gd name="T45" fmla="*/ 2726 h 2784"/>
                  <a:gd name="T46" fmla="*/ 2048 w 2384"/>
                  <a:gd name="T47" fmla="*/ 2598 h 2784"/>
                  <a:gd name="T48" fmla="*/ 2278 w 2384"/>
                  <a:gd name="T49" fmla="*/ 2326 h 2784"/>
                  <a:gd name="T50" fmla="*/ 2368 w 2384"/>
                  <a:gd name="T51" fmla="*/ 2078 h 2784"/>
                  <a:gd name="T52" fmla="*/ 2384 w 2384"/>
                  <a:gd name="T53" fmla="*/ 1264 h 2784"/>
                  <a:gd name="T54" fmla="*/ 2292 w 2384"/>
                  <a:gd name="T55" fmla="*/ 1092 h 2784"/>
                  <a:gd name="T56" fmla="*/ 2126 w 2384"/>
                  <a:gd name="T57" fmla="*/ 1034 h 2784"/>
                  <a:gd name="T58" fmla="*/ 2230 w 2384"/>
                  <a:gd name="T59" fmla="*/ 2178 h 2784"/>
                  <a:gd name="T60" fmla="*/ 1964 w 2384"/>
                  <a:gd name="T61" fmla="*/ 2524 h 2784"/>
                  <a:gd name="T62" fmla="*/ 1620 w 2384"/>
                  <a:gd name="T63" fmla="*/ 2672 h 2784"/>
                  <a:gd name="T64" fmla="*/ 1370 w 2384"/>
                  <a:gd name="T65" fmla="*/ 2672 h 2784"/>
                  <a:gd name="T66" fmla="*/ 1132 w 2384"/>
                  <a:gd name="T67" fmla="*/ 2598 h 2784"/>
                  <a:gd name="T68" fmla="*/ 780 w 2384"/>
                  <a:gd name="T69" fmla="*/ 2274 h 2784"/>
                  <a:gd name="T70" fmla="*/ 270 w 2384"/>
                  <a:gd name="T71" fmla="*/ 1470 h 2784"/>
                  <a:gd name="T72" fmla="*/ 106 w 2384"/>
                  <a:gd name="T73" fmla="*/ 1148 h 2784"/>
                  <a:gd name="T74" fmla="*/ 140 w 2384"/>
                  <a:gd name="T75" fmla="*/ 1052 h 2784"/>
                  <a:gd name="T76" fmla="*/ 260 w 2384"/>
                  <a:gd name="T77" fmla="*/ 1042 h 2784"/>
                  <a:gd name="T78" fmla="*/ 566 w 2384"/>
                  <a:gd name="T79" fmla="*/ 1254 h 2784"/>
                  <a:gd name="T80" fmla="*/ 742 w 2384"/>
                  <a:gd name="T81" fmla="*/ 212 h 2784"/>
                  <a:gd name="T82" fmla="*/ 816 w 2384"/>
                  <a:gd name="T83" fmla="*/ 122 h 2784"/>
                  <a:gd name="T84" fmla="*/ 922 w 2384"/>
                  <a:gd name="T85" fmla="*/ 106 h 2784"/>
                  <a:gd name="T86" fmla="*/ 1018 w 2384"/>
                  <a:gd name="T87" fmla="*/ 172 h 2784"/>
                  <a:gd name="T88" fmla="*/ 1148 w 2384"/>
                  <a:gd name="T89" fmla="*/ 1340 h 2784"/>
                  <a:gd name="T90" fmla="*/ 1174 w 2384"/>
                  <a:gd name="T91" fmla="*/ 894 h 2784"/>
                  <a:gd name="T92" fmla="*/ 1270 w 2384"/>
                  <a:gd name="T93" fmla="*/ 828 h 2784"/>
                  <a:gd name="T94" fmla="*/ 1376 w 2384"/>
                  <a:gd name="T95" fmla="*/ 844 h 2784"/>
                  <a:gd name="T96" fmla="*/ 1450 w 2384"/>
                  <a:gd name="T97" fmla="*/ 934 h 2784"/>
                  <a:gd name="T98" fmla="*/ 1560 w 2384"/>
                  <a:gd name="T99" fmla="*/ 1066 h 2784"/>
                  <a:gd name="T100" fmla="*/ 1620 w 2384"/>
                  <a:gd name="T101" fmla="*/ 962 h 2784"/>
                  <a:gd name="T102" fmla="*/ 1760 w 2384"/>
                  <a:gd name="T103" fmla="*/ 936 h 2784"/>
                  <a:gd name="T104" fmla="*/ 1842 w 2384"/>
                  <a:gd name="T105" fmla="*/ 996 h 2784"/>
                  <a:gd name="T106" fmla="*/ 1972 w 2384"/>
                  <a:gd name="T107" fmla="*/ 1340 h 2784"/>
                  <a:gd name="T108" fmla="*/ 1998 w 2384"/>
                  <a:gd name="T109" fmla="*/ 1202 h 2784"/>
                  <a:gd name="T110" fmla="*/ 2096 w 2384"/>
                  <a:gd name="T111" fmla="*/ 1138 h 2784"/>
                  <a:gd name="T112" fmla="*/ 2200 w 2384"/>
                  <a:gd name="T113" fmla="*/ 1154 h 2784"/>
                  <a:gd name="T114" fmla="*/ 2274 w 2384"/>
                  <a:gd name="T115" fmla="*/ 1244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4" h="2784">
                    <a:moveTo>
                      <a:pt x="2126" y="1034"/>
                    </a:moveTo>
                    <a:lnTo>
                      <a:pt x="2126" y="1034"/>
                    </a:lnTo>
                    <a:lnTo>
                      <a:pt x="2106" y="1034"/>
                    </a:lnTo>
                    <a:lnTo>
                      <a:pt x="2084" y="1036"/>
                    </a:lnTo>
                    <a:lnTo>
                      <a:pt x="2064" y="1040"/>
                    </a:lnTo>
                    <a:lnTo>
                      <a:pt x="2044" y="1046"/>
                    </a:lnTo>
                    <a:lnTo>
                      <a:pt x="2024" y="1054"/>
                    </a:lnTo>
                    <a:lnTo>
                      <a:pt x="2006" y="1062"/>
                    </a:lnTo>
                    <a:lnTo>
                      <a:pt x="1988" y="1072"/>
                    </a:lnTo>
                    <a:lnTo>
                      <a:pt x="1972" y="1084"/>
                    </a:lnTo>
                    <a:lnTo>
                      <a:pt x="1972" y="1082"/>
                    </a:lnTo>
                    <a:lnTo>
                      <a:pt x="1972" y="1082"/>
                    </a:lnTo>
                    <a:lnTo>
                      <a:pt x="1972" y="1064"/>
                    </a:lnTo>
                    <a:lnTo>
                      <a:pt x="1970" y="1044"/>
                    </a:lnTo>
                    <a:lnTo>
                      <a:pt x="1966" y="1026"/>
                    </a:lnTo>
                    <a:lnTo>
                      <a:pt x="1962" y="1008"/>
                    </a:lnTo>
                    <a:lnTo>
                      <a:pt x="1956" y="990"/>
                    </a:lnTo>
                    <a:lnTo>
                      <a:pt x="1948" y="974"/>
                    </a:lnTo>
                    <a:lnTo>
                      <a:pt x="1940" y="958"/>
                    </a:lnTo>
                    <a:lnTo>
                      <a:pt x="1930" y="942"/>
                    </a:lnTo>
                    <a:lnTo>
                      <a:pt x="1920" y="928"/>
                    </a:lnTo>
                    <a:lnTo>
                      <a:pt x="1908" y="914"/>
                    </a:lnTo>
                    <a:lnTo>
                      <a:pt x="1896" y="900"/>
                    </a:lnTo>
                    <a:lnTo>
                      <a:pt x="1884" y="888"/>
                    </a:lnTo>
                    <a:lnTo>
                      <a:pt x="1868" y="876"/>
                    </a:lnTo>
                    <a:lnTo>
                      <a:pt x="1854" y="866"/>
                    </a:lnTo>
                    <a:lnTo>
                      <a:pt x="1838" y="856"/>
                    </a:lnTo>
                    <a:lnTo>
                      <a:pt x="1822" y="848"/>
                    </a:lnTo>
                    <a:lnTo>
                      <a:pt x="1822" y="848"/>
                    </a:lnTo>
                    <a:lnTo>
                      <a:pt x="1796" y="838"/>
                    </a:lnTo>
                    <a:lnTo>
                      <a:pt x="1770" y="832"/>
                    </a:lnTo>
                    <a:lnTo>
                      <a:pt x="1742" y="826"/>
                    </a:lnTo>
                    <a:lnTo>
                      <a:pt x="1714" y="826"/>
                    </a:lnTo>
                    <a:lnTo>
                      <a:pt x="1714" y="826"/>
                    </a:lnTo>
                    <a:lnTo>
                      <a:pt x="1690" y="826"/>
                    </a:lnTo>
                    <a:lnTo>
                      <a:pt x="1666" y="830"/>
                    </a:lnTo>
                    <a:lnTo>
                      <a:pt x="1642" y="836"/>
                    </a:lnTo>
                    <a:lnTo>
                      <a:pt x="1620" y="844"/>
                    </a:lnTo>
                    <a:lnTo>
                      <a:pt x="1620" y="844"/>
                    </a:lnTo>
                    <a:lnTo>
                      <a:pt x="1600" y="852"/>
                    </a:lnTo>
                    <a:lnTo>
                      <a:pt x="1580" y="864"/>
                    </a:lnTo>
                    <a:lnTo>
                      <a:pt x="1562" y="876"/>
                    </a:lnTo>
                    <a:lnTo>
                      <a:pt x="1544" y="890"/>
                    </a:lnTo>
                    <a:lnTo>
                      <a:pt x="1544" y="890"/>
                    </a:lnTo>
                    <a:lnTo>
                      <a:pt x="1536" y="872"/>
                    </a:lnTo>
                    <a:lnTo>
                      <a:pt x="1528" y="854"/>
                    </a:lnTo>
                    <a:lnTo>
                      <a:pt x="1518" y="838"/>
                    </a:lnTo>
                    <a:lnTo>
                      <a:pt x="1506" y="822"/>
                    </a:lnTo>
                    <a:lnTo>
                      <a:pt x="1494" y="808"/>
                    </a:lnTo>
                    <a:lnTo>
                      <a:pt x="1480" y="794"/>
                    </a:lnTo>
                    <a:lnTo>
                      <a:pt x="1466" y="782"/>
                    </a:lnTo>
                    <a:lnTo>
                      <a:pt x="1452" y="770"/>
                    </a:lnTo>
                    <a:lnTo>
                      <a:pt x="1436" y="758"/>
                    </a:lnTo>
                    <a:lnTo>
                      <a:pt x="1418" y="750"/>
                    </a:lnTo>
                    <a:lnTo>
                      <a:pt x="1400" y="742"/>
                    </a:lnTo>
                    <a:lnTo>
                      <a:pt x="1382" y="734"/>
                    </a:lnTo>
                    <a:lnTo>
                      <a:pt x="1362" y="730"/>
                    </a:lnTo>
                    <a:lnTo>
                      <a:pt x="1344" y="726"/>
                    </a:lnTo>
                    <a:lnTo>
                      <a:pt x="1322" y="724"/>
                    </a:lnTo>
                    <a:lnTo>
                      <a:pt x="1302" y="722"/>
                    </a:lnTo>
                    <a:lnTo>
                      <a:pt x="1302" y="722"/>
                    </a:lnTo>
                    <a:lnTo>
                      <a:pt x="1280" y="724"/>
                    </a:lnTo>
                    <a:lnTo>
                      <a:pt x="1260" y="726"/>
                    </a:lnTo>
                    <a:lnTo>
                      <a:pt x="1240" y="730"/>
                    </a:lnTo>
                    <a:lnTo>
                      <a:pt x="1220" y="736"/>
                    </a:lnTo>
                    <a:lnTo>
                      <a:pt x="1200" y="744"/>
                    </a:lnTo>
                    <a:lnTo>
                      <a:pt x="1182" y="752"/>
                    </a:lnTo>
                    <a:lnTo>
                      <a:pt x="1164" y="762"/>
                    </a:lnTo>
                    <a:lnTo>
                      <a:pt x="1148" y="774"/>
                    </a:lnTo>
                    <a:lnTo>
                      <a:pt x="1148" y="260"/>
                    </a:lnTo>
                    <a:lnTo>
                      <a:pt x="1148" y="260"/>
                    </a:lnTo>
                    <a:lnTo>
                      <a:pt x="1146" y="232"/>
                    </a:lnTo>
                    <a:lnTo>
                      <a:pt x="1142" y="208"/>
                    </a:lnTo>
                    <a:lnTo>
                      <a:pt x="1136" y="182"/>
                    </a:lnTo>
                    <a:lnTo>
                      <a:pt x="1128" y="158"/>
                    </a:lnTo>
                    <a:lnTo>
                      <a:pt x="1116" y="136"/>
                    </a:lnTo>
                    <a:lnTo>
                      <a:pt x="1104" y="114"/>
                    </a:lnTo>
                    <a:lnTo>
                      <a:pt x="1088" y="94"/>
                    </a:lnTo>
                    <a:lnTo>
                      <a:pt x="1072" y="76"/>
                    </a:lnTo>
                    <a:lnTo>
                      <a:pt x="1054" y="60"/>
                    </a:lnTo>
                    <a:lnTo>
                      <a:pt x="1034" y="44"/>
                    </a:lnTo>
                    <a:lnTo>
                      <a:pt x="1012" y="32"/>
                    </a:lnTo>
                    <a:lnTo>
                      <a:pt x="990" y="22"/>
                    </a:lnTo>
                    <a:lnTo>
                      <a:pt x="966" y="12"/>
                    </a:lnTo>
                    <a:lnTo>
                      <a:pt x="942" y="6"/>
                    </a:lnTo>
                    <a:lnTo>
                      <a:pt x="916" y="2"/>
                    </a:lnTo>
                    <a:lnTo>
                      <a:pt x="890" y="0"/>
                    </a:lnTo>
                    <a:lnTo>
                      <a:pt x="890" y="0"/>
                    </a:lnTo>
                    <a:lnTo>
                      <a:pt x="864" y="2"/>
                    </a:lnTo>
                    <a:lnTo>
                      <a:pt x="838" y="6"/>
                    </a:lnTo>
                    <a:lnTo>
                      <a:pt x="814" y="12"/>
                    </a:lnTo>
                    <a:lnTo>
                      <a:pt x="790" y="20"/>
                    </a:lnTo>
                    <a:lnTo>
                      <a:pt x="766" y="32"/>
                    </a:lnTo>
                    <a:lnTo>
                      <a:pt x="746" y="44"/>
                    </a:lnTo>
                    <a:lnTo>
                      <a:pt x="726" y="60"/>
                    </a:lnTo>
                    <a:lnTo>
                      <a:pt x="708" y="76"/>
                    </a:lnTo>
                    <a:lnTo>
                      <a:pt x="690" y="94"/>
                    </a:lnTo>
                    <a:lnTo>
                      <a:pt x="676" y="114"/>
                    </a:lnTo>
                    <a:lnTo>
                      <a:pt x="664" y="136"/>
                    </a:lnTo>
                    <a:lnTo>
                      <a:pt x="652" y="158"/>
                    </a:lnTo>
                    <a:lnTo>
                      <a:pt x="644" y="182"/>
                    </a:lnTo>
                    <a:lnTo>
                      <a:pt x="638" y="206"/>
                    </a:lnTo>
                    <a:lnTo>
                      <a:pt x="634" y="232"/>
                    </a:lnTo>
                    <a:lnTo>
                      <a:pt x="632" y="260"/>
                    </a:lnTo>
                    <a:lnTo>
                      <a:pt x="632" y="1172"/>
                    </a:lnTo>
                    <a:lnTo>
                      <a:pt x="632" y="1172"/>
                    </a:lnTo>
                    <a:lnTo>
                      <a:pt x="594" y="1138"/>
                    </a:lnTo>
                    <a:lnTo>
                      <a:pt x="556" y="1104"/>
                    </a:lnTo>
                    <a:lnTo>
                      <a:pt x="516" y="1074"/>
                    </a:lnTo>
                    <a:lnTo>
                      <a:pt x="478" y="1044"/>
                    </a:lnTo>
                    <a:lnTo>
                      <a:pt x="438" y="1018"/>
                    </a:lnTo>
                    <a:lnTo>
                      <a:pt x="400" y="994"/>
                    </a:lnTo>
                    <a:lnTo>
                      <a:pt x="360" y="972"/>
                    </a:lnTo>
                    <a:lnTo>
                      <a:pt x="322" y="956"/>
                    </a:lnTo>
                    <a:lnTo>
                      <a:pt x="284" y="942"/>
                    </a:lnTo>
                    <a:lnTo>
                      <a:pt x="248" y="934"/>
                    </a:lnTo>
                    <a:lnTo>
                      <a:pt x="212" y="930"/>
                    </a:lnTo>
                    <a:lnTo>
                      <a:pt x="194" y="930"/>
                    </a:lnTo>
                    <a:lnTo>
                      <a:pt x="178" y="930"/>
                    </a:lnTo>
                    <a:lnTo>
                      <a:pt x="160" y="932"/>
                    </a:lnTo>
                    <a:lnTo>
                      <a:pt x="144" y="936"/>
                    </a:lnTo>
                    <a:lnTo>
                      <a:pt x="128" y="942"/>
                    </a:lnTo>
                    <a:lnTo>
                      <a:pt x="112" y="948"/>
                    </a:lnTo>
                    <a:lnTo>
                      <a:pt x="98" y="956"/>
                    </a:lnTo>
                    <a:lnTo>
                      <a:pt x="82" y="966"/>
                    </a:lnTo>
                    <a:lnTo>
                      <a:pt x="68" y="978"/>
                    </a:lnTo>
                    <a:lnTo>
                      <a:pt x="54" y="990"/>
                    </a:lnTo>
                    <a:lnTo>
                      <a:pt x="54" y="990"/>
                    </a:lnTo>
                    <a:lnTo>
                      <a:pt x="36" y="1010"/>
                    </a:lnTo>
                    <a:lnTo>
                      <a:pt x="22" y="1030"/>
                    </a:lnTo>
                    <a:lnTo>
                      <a:pt x="12" y="1052"/>
                    </a:lnTo>
                    <a:lnTo>
                      <a:pt x="6" y="1076"/>
                    </a:lnTo>
                    <a:lnTo>
                      <a:pt x="2" y="1100"/>
                    </a:lnTo>
                    <a:lnTo>
                      <a:pt x="0" y="1126"/>
                    </a:lnTo>
                    <a:lnTo>
                      <a:pt x="2" y="1152"/>
                    </a:lnTo>
                    <a:lnTo>
                      <a:pt x="8" y="1180"/>
                    </a:lnTo>
                    <a:lnTo>
                      <a:pt x="16" y="1210"/>
                    </a:lnTo>
                    <a:lnTo>
                      <a:pt x="26" y="1240"/>
                    </a:lnTo>
                    <a:lnTo>
                      <a:pt x="38" y="1272"/>
                    </a:lnTo>
                    <a:lnTo>
                      <a:pt x="52" y="1304"/>
                    </a:lnTo>
                    <a:lnTo>
                      <a:pt x="70" y="1338"/>
                    </a:lnTo>
                    <a:lnTo>
                      <a:pt x="88" y="1374"/>
                    </a:lnTo>
                    <a:lnTo>
                      <a:pt x="132" y="1446"/>
                    </a:lnTo>
                    <a:lnTo>
                      <a:pt x="182" y="1526"/>
                    </a:lnTo>
                    <a:lnTo>
                      <a:pt x="236" y="1608"/>
                    </a:lnTo>
                    <a:lnTo>
                      <a:pt x="358" y="1790"/>
                    </a:lnTo>
                    <a:lnTo>
                      <a:pt x="422" y="1888"/>
                    </a:lnTo>
                    <a:lnTo>
                      <a:pt x="486" y="1990"/>
                    </a:lnTo>
                    <a:lnTo>
                      <a:pt x="552" y="2098"/>
                    </a:lnTo>
                    <a:lnTo>
                      <a:pt x="616" y="2210"/>
                    </a:lnTo>
                    <a:lnTo>
                      <a:pt x="616" y="2210"/>
                    </a:lnTo>
                    <a:lnTo>
                      <a:pt x="638" y="2248"/>
                    </a:lnTo>
                    <a:lnTo>
                      <a:pt x="660" y="2286"/>
                    </a:lnTo>
                    <a:lnTo>
                      <a:pt x="684" y="2322"/>
                    </a:lnTo>
                    <a:lnTo>
                      <a:pt x="708" y="2356"/>
                    </a:lnTo>
                    <a:lnTo>
                      <a:pt x="732" y="2390"/>
                    </a:lnTo>
                    <a:lnTo>
                      <a:pt x="758" y="2420"/>
                    </a:lnTo>
                    <a:lnTo>
                      <a:pt x="782" y="2450"/>
                    </a:lnTo>
                    <a:lnTo>
                      <a:pt x="808" y="2478"/>
                    </a:lnTo>
                    <a:lnTo>
                      <a:pt x="834" y="2506"/>
                    </a:lnTo>
                    <a:lnTo>
                      <a:pt x="862" y="2532"/>
                    </a:lnTo>
                    <a:lnTo>
                      <a:pt x="888" y="2556"/>
                    </a:lnTo>
                    <a:lnTo>
                      <a:pt x="916" y="2578"/>
                    </a:lnTo>
                    <a:lnTo>
                      <a:pt x="944" y="2600"/>
                    </a:lnTo>
                    <a:lnTo>
                      <a:pt x="972" y="2620"/>
                    </a:lnTo>
                    <a:lnTo>
                      <a:pt x="1000" y="2638"/>
                    </a:lnTo>
                    <a:lnTo>
                      <a:pt x="1028" y="2656"/>
                    </a:lnTo>
                    <a:lnTo>
                      <a:pt x="1088" y="2688"/>
                    </a:lnTo>
                    <a:lnTo>
                      <a:pt x="1146" y="2714"/>
                    </a:lnTo>
                    <a:lnTo>
                      <a:pt x="1206" y="2736"/>
                    </a:lnTo>
                    <a:lnTo>
                      <a:pt x="1266" y="2754"/>
                    </a:lnTo>
                    <a:lnTo>
                      <a:pt x="1326" y="2768"/>
                    </a:lnTo>
                    <a:lnTo>
                      <a:pt x="1388" y="2776"/>
                    </a:lnTo>
                    <a:lnTo>
                      <a:pt x="1448" y="2782"/>
                    </a:lnTo>
                    <a:lnTo>
                      <a:pt x="1508" y="2784"/>
                    </a:lnTo>
                    <a:lnTo>
                      <a:pt x="1508" y="2784"/>
                    </a:lnTo>
                    <a:lnTo>
                      <a:pt x="1564" y="2782"/>
                    </a:lnTo>
                    <a:lnTo>
                      <a:pt x="1620" y="2778"/>
                    </a:lnTo>
                    <a:lnTo>
                      <a:pt x="1620" y="2778"/>
                    </a:lnTo>
                    <a:lnTo>
                      <a:pt x="1672" y="2768"/>
                    </a:lnTo>
                    <a:lnTo>
                      <a:pt x="1724" y="2758"/>
                    </a:lnTo>
                    <a:lnTo>
                      <a:pt x="1774" y="2744"/>
                    </a:lnTo>
                    <a:lnTo>
                      <a:pt x="1822" y="2726"/>
                    </a:lnTo>
                    <a:lnTo>
                      <a:pt x="1822" y="2726"/>
                    </a:lnTo>
                    <a:lnTo>
                      <a:pt x="1852" y="2714"/>
                    </a:lnTo>
                    <a:lnTo>
                      <a:pt x="1882" y="2700"/>
                    </a:lnTo>
                    <a:lnTo>
                      <a:pt x="1912" y="2686"/>
                    </a:lnTo>
                    <a:lnTo>
                      <a:pt x="1940" y="2670"/>
                    </a:lnTo>
                    <a:lnTo>
                      <a:pt x="1968" y="2654"/>
                    </a:lnTo>
                    <a:lnTo>
                      <a:pt x="1996" y="2636"/>
                    </a:lnTo>
                    <a:lnTo>
                      <a:pt x="2022" y="2618"/>
                    </a:lnTo>
                    <a:lnTo>
                      <a:pt x="2048" y="2598"/>
                    </a:lnTo>
                    <a:lnTo>
                      <a:pt x="2098" y="2556"/>
                    </a:lnTo>
                    <a:lnTo>
                      <a:pt x="2144" y="2510"/>
                    </a:lnTo>
                    <a:lnTo>
                      <a:pt x="2188" y="2462"/>
                    </a:lnTo>
                    <a:lnTo>
                      <a:pt x="2208" y="2436"/>
                    </a:lnTo>
                    <a:lnTo>
                      <a:pt x="2226" y="2410"/>
                    </a:lnTo>
                    <a:lnTo>
                      <a:pt x="2244" y="2382"/>
                    </a:lnTo>
                    <a:lnTo>
                      <a:pt x="2262" y="2354"/>
                    </a:lnTo>
                    <a:lnTo>
                      <a:pt x="2278" y="2326"/>
                    </a:lnTo>
                    <a:lnTo>
                      <a:pt x="2294" y="2298"/>
                    </a:lnTo>
                    <a:lnTo>
                      <a:pt x="2308" y="2268"/>
                    </a:lnTo>
                    <a:lnTo>
                      <a:pt x="2320" y="2238"/>
                    </a:lnTo>
                    <a:lnTo>
                      <a:pt x="2332" y="2206"/>
                    </a:lnTo>
                    <a:lnTo>
                      <a:pt x="2342" y="2176"/>
                    </a:lnTo>
                    <a:lnTo>
                      <a:pt x="2352" y="2144"/>
                    </a:lnTo>
                    <a:lnTo>
                      <a:pt x="2360" y="2112"/>
                    </a:lnTo>
                    <a:lnTo>
                      <a:pt x="2368" y="2078"/>
                    </a:lnTo>
                    <a:lnTo>
                      <a:pt x="2374" y="2046"/>
                    </a:lnTo>
                    <a:lnTo>
                      <a:pt x="2378" y="2012"/>
                    </a:lnTo>
                    <a:lnTo>
                      <a:pt x="2382" y="1978"/>
                    </a:lnTo>
                    <a:lnTo>
                      <a:pt x="2384" y="1942"/>
                    </a:lnTo>
                    <a:lnTo>
                      <a:pt x="2384" y="1908"/>
                    </a:lnTo>
                    <a:lnTo>
                      <a:pt x="2384" y="1290"/>
                    </a:lnTo>
                    <a:lnTo>
                      <a:pt x="2384" y="1290"/>
                    </a:lnTo>
                    <a:lnTo>
                      <a:pt x="2384" y="1264"/>
                    </a:lnTo>
                    <a:lnTo>
                      <a:pt x="2380" y="1238"/>
                    </a:lnTo>
                    <a:lnTo>
                      <a:pt x="2374" y="1214"/>
                    </a:lnTo>
                    <a:lnTo>
                      <a:pt x="2364" y="1190"/>
                    </a:lnTo>
                    <a:lnTo>
                      <a:pt x="2354" y="1168"/>
                    </a:lnTo>
                    <a:lnTo>
                      <a:pt x="2340" y="1146"/>
                    </a:lnTo>
                    <a:lnTo>
                      <a:pt x="2326" y="1126"/>
                    </a:lnTo>
                    <a:lnTo>
                      <a:pt x="2310" y="1108"/>
                    </a:lnTo>
                    <a:lnTo>
                      <a:pt x="2292" y="1092"/>
                    </a:lnTo>
                    <a:lnTo>
                      <a:pt x="2272" y="1078"/>
                    </a:lnTo>
                    <a:lnTo>
                      <a:pt x="2250" y="1064"/>
                    </a:lnTo>
                    <a:lnTo>
                      <a:pt x="2228" y="1054"/>
                    </a:lnTo>
                    <a:lnTo>
                      <a:pt x="2204" y="1044"/>
                    </a:lnTo>
                    <a:lnTo>
                      <a:pt x="2180" y="1038"/>
                    </a:lnTo>
                    <a:lnTo>
                      <a:pt x="2154" y="1034"/>
                    </a:lnTo>
                    <a:lnTo>
                      <a:pt x="2126" y="1034"/>
                    </a:lnTo>
                    <a:lnTo>
                      <a:pt x="2126" y="1034"/>
                    </a:lnTo>
                    <a:close/>
                    <a:moveTo>
                      <a:pt x="2282" y="1522"/>
                    </a:moveTo>
                    <a:lnTo>
                      <a:pt x="2282" y="1908"/>
                    </a:lnTo>
                    <a:lnTo>
                      <a:pt x="2282" y="1908"/>
                    </a:lnTo>
                    <a:lnTo>
                      <a:pt x="2280" y="1964"/>
                    </a:lnTo>
                    <a:lnTo>
                      <a:pt x="2272" y="2018"/>
                    </a:lnTo>
                    <a:lnTo>
                      <a:pt x="2262" y="2072"/>
                    </a:lnTo>
                    <a:lnTo>
                      <a:pt x="2248" y="2126"/>
                    </a:lnTo>
                    <a:lnTo>
                      <a:pt x="2230" y="2178"/>
                    </a:lnTo>
                    <a:lnTo>
                      <a:pt x="2208" y="2228"/>
                    </a:lnTo>
                    <a:lnTo>
                      <a:pt x="2182" y="2276"/>
                    </a:lnTo>
                    <a:lnTo>
                      <a:pt x="2154" y="2324"/>
                    </a:lnTo>
                    <a:lnTo>
                      <a:pt x="2122" y="2370"/>
                    </a:lnTo>
                    <a:lnTo>
                      <a:pt x="2086" y="2412"/>
                    </a:lnTo>
                    <a:lnTo>
                      <a:pt x="2048" y="2452"/>
                    </a:lnTo>
                    <a:lnTo>
                      <a:pt x="2008" y="2490"/>
                    </a:lnTo>
                    <a:lnTo>
                      <a:pt x="1964" y="2524"/>
                    </a:lnTo>
                    <a:lnTo>
                      <a:pt x="1920" y="2556"/>
                    </a:lnTo>
                    <a:lnTo>
                      <a:pt x="1872" y="2586"/>
                    </a:lnTo>
                    <a:lnTo>
                      <a:pt x="1822" y="2612"/>
                    </a:lnTo>
                    <a:lnTo>
                      <a:pt x="1822" y="2612"/>
                    </a:lnTo>
                    <a:lnTo>
                      <a:pt x="1774" y="2632"/>
                    </a:lnTo>
                    <a:lnTo>
                      <a:pt x="1724" y="2648"/>
                    </a:lnTo>
                    <a:lnTo>
                      <a:pt x="1672" y="2662"/>
                    </a:lnTo>
                    <a:lnTo>
                      <a:pt x="1620" y="2672"/>
                    </a:lnTo>
                    <a:lnTo>
                      <a:pt x="1620" y="2672"/>
                    </a:lnTo>
                    <a:lnTo>
                      <a:pt x="1564" y="2678"/>
                    </a:lnTo>
                    <a:lnTo>
                      <a:pt x="1508" y="2682"/>
                    </a:lnTo>
                    <a:lnTo>
                      <a:pt x="1508" y="2682"/>
                    </a:lnTo>
                    <a:lnTo>
                      <a:pt x="1472" y="2680"/>
                    </a:lnTo>
                    <a:lnTo>
                      <a:pt x="1438" y="2678"/>
                    </a:lnTo>
                    <a:lnTo>
                      <a:pt x="1404" y="2676"/>
                    </a:lnTo>
                    <a:lnTo>
                      <a:pt x="1370" y="2672"/>
                    </a:lnTo>
                    <a:lnTo>
                      <a:pt x="1338" y="2666"/>
                    </a:lnTo>
                    <a:lnTo>
                      <a:pt x="1306" y="2660"/>
                    </a:lnTo>
                    <a:lnTo>
                      <a:pt x="1276" y="2652"/>
                    </a:lnTo>
                    <a:lnTo>
                      <a:pt x="1246" y="2644"/>
                    </a:lnTo>
                    <a:lnTo>
                      <a:pt x="1216" y="2634"/>
                    </a:lnTo>
                    <a:lnTo>
                      <a:pt x="1188" y="2622"/>
                    </a:lnTo>
                    <a:lnTo>
                      <a:pt x="1160" y="2610"/>
                    </a:lnTo>
                    <a:lnTo>
                      <a:pt x="1132" y="2598"/>
                    </a:lnTo>
                    <a:lnTo>
                      <a:pt x="1080" y="2570"/>
                    </a:lnTo>
                    <a:lnTo>
                      <a:pt x="1032" y="2538"/>
                    </a:lnTo>
                    <a:lnTo>
                      <a:pt x="984" y="2502"/>
                    </a:lnTo>
                    <a:lnTo>
                      <a:pt x="940" y="2462"/>
                    </a:lnTo>
                    <a:lnTo>
                      <a:pt x="896" y="2420"/>
                    </a:lnTo>
                    <a:lnTo>
                      <a:pt x="856" y="2374"/>
                    </a:lnTo>
                    <a:lnTo>
                      <a:pt x="818" y="2326"/>
                    </a:lnTo>
                    <a:lnTo>
                      <a:pt x="780" y="2274"/>
                    </a:lnTo>
                    <a:lnTo>
                      <a:pt x="744" y="2220"/>
                    </a:lnTo>
                    <a:lnTo>
                      <a:pt x="710" y="2164"/>
                    </a:lnTo>
                    <a:lnTo>
                      <a:pt x="710" y="2164"/>
                    </a:lnTo>
                    <a:lnTo>
                      <a:pt x="634" y="2040"/>
                    </a:lnTo>
                    <a:lnTo>
                      <a:pt x="564" y="1926"/>
                    </a:lnTo>
                    <a:lnTo>
                      <a:pt x="432" y="1722"/>
                    </a:lnTo>
                    <a:lnTo>
                      <a:pt x="318" y="1546"/>
                    </a:lnTo>
                    <a:lnTo>
                      <a:pt x="270" y="1470"/>
                    </a:lnTo>
                    <a:lnTo>
                      <a:pt x="226" y="1400"/>
                    </a:lnTo>
                    <a:lnTo>
                      <a:pt x="188" y="1338"/>
                    </a:lnTo>
                    <a:lnTo>
                      <a:pt x="156" y="1282"/>
                    </a:lnTo>
                    <a:lnTo>
                      <a:pt x="132" y="1230"/>
                    </a:lnTo>
                    <a:lnTo>
                      <a:pt x="124" y="1208"/>
                    </a:lnTo>
                    <a:lnTo>
                      <a:pt x="116" y="1186"/>
                    </a:lnTo>
                    <a:lnTo>
                      <a:pt x="110" y="1166"/>
                    </a:lnTo>
                    <a:lnTo>
                      <a:pt x="106" y="1148"/>
                    </a:lnTo>
                    <a:lnTo>
                      <a:pt x="104" y="1130"/>
                    </a:lnTo>
                    <a:lnTo>
                      <a:pt x="106" y="1114"/>
                    </a:lnTo>
                    <a:lnTo>
                      <a:pt x="108" y="1100"/>
                    </a:lnTo>
                    <a:lnTo>
                      <a:pt x="112" y="1086"/>
                    </a:lnTo>
                    <a:lnTo>
                      <a:pt x="120" y="1074"/>
                    </a:lnTo>
                    <a:lnTo>
                      <a:pt x="130" y="1062"/>
                    </a:lnTo>
                    <a:lnTo>
                      <a:pt x="130" y="1062"/>
                    </a:lnTo>
                    <a:lnTo>
                      <a:pt x="140" y="1052"/>
                    </a:lnTo>
                    <a:lnTo>
                      <a:pt x="152" y="1044"/>
                    </a:lnTo>
                    <a:lnTo>
                      <a:pt x="166" y="1040"/>
                    </a:lnTo>
                    <a:lnTo>
                      <a:pt x="180" y="1036"/>
                    </a:lnTo>
                    <a:lnTo>
                      <a:pt x="194" y="1034"/>
                    </a:lnTo>
                    <a:lnTo>
                      <a:pt x="210" y="1034"/>
                    </a:lnTo>
                    <a:lnTo>
                      <a:pt x="226" y="1034"/>
                    </a:lnTo>
                    <a:lnTo>
                      <a:pt x="242" y="1038"/>
                    </a:lnTo>
                    <a:lnTo>
                      <a:pt x="260" y="1042"/>
                    </a:lnTo>
                    <a:lnTo>
                      <a:pt x="278" y="1050"/>
                    </a:lnTo>
                    <a:lnTo>
                      <a:pt x="316" y="1066"/>
                    </a:lnTo>
                    <a:lnTo>
                      <a:pt x="354" y="1088"/>
                    </a:lnTo>
                    <a:lnTo>
                      <a:pt x="396" y="1114"/>
                    </a:lnTo>
                    <a:lnTo>
                      <a:pt x="438" y="1146"/>
                    </a:lnTo>
                    <a:lnTo>
                      <a:pt x="480" y="1178"/>
                    </a:lnTo>
                    <a:lnTo>
                      <a:pt x="524" y="1216"/>
                    </a:lnTo>
                    <a:lnTo>
                      <a:pt x="566" y="1254"/>
                    </a:lnTo>
                    <a:lnTo>
                      <a:pt x="610" y="1296"/>
                    </a:lnTo>
                    <a:lnTo>
                      <a:pt x="652" y="1338"/>
                    </a:lnTo>
                    <a:lnTo>
                      <a:pt x="736" y="1424"/>
                    </a:lnTo>
                    <a:lnTo>
                      <a:pt x="736" y="258"/>
                    </a:lnTo>
                    <a:lnTo>
                      <a:pt x="736" y="258"/>
                    </a:lnTo>
                    <a:lnTo>
                      <a:pt x="736" y="242"/>
                    </a:lnTo>
                    <a:lnTo>
                      <a:pt x="738" y="228"/>
                    </a:lnTo>
                    <a:lnTo>
                      <a:pt x="742" y="212"/>
                    </a:lnTo>
                    <a:lnTo>
                      <a:pt x="748" y="198"/>
                    </a:lnTo>
                    <a:lnTo>
                      <a:pt x="754" y="184"/>
                    </a:lnTo>
                    <a:lnTo>
                      <a:pt x="762" y="172"/>
                    </a:lnTo>
                    <a:lnTo>
                      <a:pt x="770" y="160"/>
                    </a:lnTo>
                    <a:lnTo>
                      <a:pt x="780" y="148"/>
                    </a:lnTo>
                    <a:lnTo>
                      <a:pt x="792" y="138"/>
                    </a:lnTo>
                    <a:lnTo>
                      <a:pt x="804" y="130"/>
                    </a:lnTo>
                    <a:lnTo>
                      <a:pt x="816" y="122"/>
                    </a:lnTo>
                    <a:lnTo>
                      <a:pt x="830" y="116"/>
                    </a:lnTo>
                    <a:lnTo>
                      <a:pt x="844" y="110"/>
                    </a:lnTo>
                    <a:lnTo>
                      <a:pt x="858" y="106"/>
                    </a:lnTo>
                    <a:lnTo>
                      <a:pt x="874" y="104"/>
                    </a:lnTo>
                    <a:lnTo>
                      <a:pt x="890" y="104"/>
                    </a:lnTo>
                    <a:lnTo>
                      <a:pt x="890" y="104"/>
                    </a:lnTo>
                    <a:lnTo>
                      <a:pt x="906" y="104"/>
                    </a:lnTo>
                    <a:lnTo>
                      <a:pt x="922" y="106"/>
                    </a:lnTo>
                    <a:lnTo>
                      <a:pt x="936" y="110"/>
                    </a:lnTo>
                    <a:lnTo>
                      <a:pt x="950" y="116"/>
                    </a:lnTo>
                    <a:lnTo>
                      <a:pt x="964" y="122"/>
                    </a:lnTo>
                    <a:lnTo>
                      <a:pt x="976" y="130"/>
                    </a:lnTo>
                    <a:lnTo>
                      <a:pt x="988" y="140"/>
                    </a:lnTo>
                    <a:lnTo>
                      <a:pt x="1000" y="150"/>
                    </a:lnTo>
                    <a:lnTo>
                      <a:pt x="1010" y="160"/>
                    </a:lnTo>
                    <a:lnTo>
                      <a:pt x="1018" y="172"/>
                    </a:lnTo>
                    <a:lnTo>
                      <a:pt x="1026" y="184"/>
                    </a:lnTo>
                    <a:lnTo>
                      <a:pt x="1032" y="198"/>
                    </a:lnTo>
                    <a:lnTo>
                      <a:pt x="1038" y="212"/>
                    </a:lnTo>
                    <a:lnTo>
                      <a:pt x="1042" y="228"/>
                    </a:lnTo>
                    <a:lnTo>
                      <a:pt x="1044" y="244"/>
                    </a:lnTo>
                    <a:lnTo>
                      <a:pt x="1044" y="258"/>
                    </a:lnTo>
                    <a:lnTo>
                      <a:pt x="1044" y="1340"/>
                    </a:lnTo>
                    <a:lnTo>
                      <a:pt x="1148" y="1340"/>
                    </a:lnTo>
                    <a:lnTo>
                      <a:pt x="1148" y="980"/>
                    </a:lnTo>
                    <a:lnTo>
                      <a:pt x="1148" y="980"/>
                    </a:lnTo>
                    <a:lnTo>
                      <a:pt x="1148" y="964"/>
                    </a:lnTo>
                    <a:lnTo>
                      <a:pt x="1150" y="950"/>
                    </a:lnTo>
                    <a:lnTo>
                      <a:pt x="1154" y="934"/>
                    </a:lnTo>
                    <a:lnTo>
                      <a:pt x="1160" y="920"/>
                    </a:lnTo>
                    <a:lnTo>
                      <a:pt x="1166" y="906"/>
                    </a:lnTo>
                    <a:lnTo>
                      <a:pt x="1174" y="894"/>
                    </a:lnTo>
                    <a:lnTo>
                      <a:pt x="1182" y="882"/>
                    </a:lnTo>
                    <a:lnTo>
                      <a:pt x="1192" y="870"/>
                    </a:lnTo>
                    <a:lnTo>
                      <a:pt x="1204" y="860"/>
                    </a:lnTo>
                    <a:lnTo>
                      <a:pt x="1216" y="852"/>
                    </a:lnTo>
                    <a:lnTo>
                      <a:pt x="1228" y="844"/>
                    </a:lnTo>
                    <a:lnTo>
                      <a:pt x="1242" y="838"/>
                    </a:lnTo>
                    <a:lnTo>
                      <a:pt x="1256" y="832"/>
                    </a:lnTo>
                    <a:lnTo>
                      <a:pt x="1270" y="828"/>
                    </a:lnTo>
                    <a:lnTo>
                      <a:pt x="1286" y="826"/>
                    </a:lnTo>
                    <a:lnTo>
                      <a:pt x="1302" y="826"/>
                    </a:lnTo>
                    <a:lnTo>
                      <a:pt x="1302" y="826"/>
                    </a:lnTo>
                    <a:lnTo>
                      <a:pt x="1318" y="826"/>
                    </a:lnTo>
                    <a:lnTo>
                      <a:pt x="1334" y="828"/>
                    </a:lnTo>
                    <a:lnTo>
                      <a:pt x="1348" y="832"/>
                    </a:lnTo>
                    <a:lnTo>
                      <a:pt x="1362" y="838"/>
                    </a:lnTo>
                    <a:lnTo>
                      <a:pt x="1376" y="844"/>
                    </a:lnTo>
                    <a:lnTo>
                      <a:pt x="1388" y="852"/>
                    </a:lnTo>
                    <a:lnTo>
                      <a:pt x="1400" y="860"/>
                    </a:lnTo>
                    <a:lnTo>
                      <a:pt x="1412" y="870"/>
                    </a:lnTo>
                    <a:lnTo>
                      <a:pt x="1422" y="882"/>
                    </a:lnTo>
                    <a:lnTo>
                      <a:pt x="1430" y="894"/>
                    </a:lnTo>
                    <a:lnTo>
                      <a:pt x="1438" y="906"/>
                    </a:lnTo>
                    <a:lnTo>
                      <a:pt x="1444" y="920"/>
                    </a:lnTo>
                    <a:lnTo>
                      <a:pt x="1450" y="934"/>
                    </a:lnTo>
                    <a:lnTo>
                      <a:pt x="1454" y="950"/>
                    </a:lnTo>
                    <a:lnTo>
                      <a:pt x="1456" y="964"/>
                    </a:lnTo>
                    <a:lnTo>
                      <a:pt x="1456" y="980"/>
                    </a:lnTo>
                    <a:lnTo>
                      <a:pt x="1456" y="1238"/>
                    </a:lnTo>
                    <a:lnTo>
                      <a:pt x="1560" y="1238"/>
                    </a:lnTo>
                    <a:lnTo>
                      <a:pt x="1560" y="1084"/>
                    </a:lnTo>
                    <a:lnTo>
                      <a:pt x="1560" y="1084"/>
                    </a:lnTo>
                    <a:lnTo>
                      <a:pt x="1560" y="1066"/>
                    </a:lnTo>
                    <a:lnTo>
                      <a:pt x="1564" y="1048"/>
                    </a:lnTo>
                    <a:lnTo>
                      <a:pt x="1570" y="1030"/>
                    </a:lnTo>
                    <a:lnTo>
                      <a:pt x="1576" y="1014"/>
                    </a:lnTo>
                    <a:lnTo>
                      <a:pt x="1584" y="1000"/>
                    </a:lnTo>
                    <a:lnTo>
                      <a:pt x="1594" y="986"/>
                    </a:lnTo>
                    <a:lnTo>
                      <a:pt x="1606" y="972"/>
                    </a:lnTo>
                    <a:lnTo>
                      <a:pt x="1620" y="962"/>
                    </a:lnTo>
                    <a:lnTo>
                      <a:pt x="1620" y="962"/>
                    </a:lnTo>
                    <a:lnTo>
                      <a:pt x="1640" y="948"/>
                    </a:lnTo>
                    <a:lnTo>
                      <a:pt x="1664" y="938"/>
                    </a:lnTo>
                    <a:lnTo>
                      <a:pt x="1688" y="930"/>
                    </a:lnTo>
                    <a:lnTo>
                      <a:pt x="1714" y="928"/>
                    </a:lnTo>
                    <a:lnTo>
                      <a:pt x="1714" y="928"/>
                    </a:lnTo>
                    <a:lnTo>
                      <a:pt x="1730" y="930"/>
                    </a:lnTo>
                    <a:lnTo>
                      <a:pt x="1746" y="932"/>
                    </a:lnTo>
                    <a:lnTo>
                      <a:pt x="1760" y="936"/>
                    </a:lnTo>
                    <a:lnTo>
                      <a:pt x="1774" y="940"/>
                    </a:lnTo>
                    <a:lnTo>
                      <a:pt x="1786" y="946"/>
                    </a:lnTo>
                    <a:lnTo>
                      <a:pt x="1800" y="954"/>
                    </a:lnTo>
                    <a:lnTo>
                      <a:pt x="1812" y="962"/>
                    </a:lnTo>
                    <a:lnTo>
                      <a:pt x="1822" y="972"/>
                    </a:lnTo>
                    <a:lnTo>
                      <a:pt x="1822" y="972"/>
                    </a:lnTo>
                    <a:lnTo>
                      <a:pt x="1832" y="984"/>
                    </a:lnTo>
                    <a:lnTo>
                      <a:pt x="1842" y="996"/>
                    </a:lnTo>
                    <a:lnTo>
                      <a:pt x="1850" y="1008"/>
                    </a:lnTo>
                    <a:lnTo>
                      <a:pt x="1856" y="1022"/>
                    </a:lnTo>
                    <a:lnTo>
                      <a:pt x="1862" y="1036"/>
                    </a:lnTo>
                    <a:lnTo>
                      <a:pt x="1866" y="1052"/>
                    </a:lnTo>
                    <a:lnTo>
                      <a:pt x="1868" y="1068"/>
                    </a:lnTo>
                    <a:lnTo>
                      <a:pt x="1870" y="1084"/>
                    </a:lnTo>
                    <a:lnTo>
                      <a:pt x="1870" y="1340"/>
                    </a:lnTo>
                    <a:lnTo>
                      <a:pt x="1972" y="1340"/>
                    </a:lnTo>
                    <a:lnTo>
                      <a:pt x="1972" y="1290"/>
                    </a:lnTo>
                    <a:lnTo>
                      <a:pt x="1972" y="1290"/>
                    </a:lnTo>
                    <a:lnTo>
                      <a:pt x="1972" y="1274"/>
                    </a:lnTo>
                    <a:lnTo>
                      <a:pt x="1976" y="1258"/>
                    </a:lnTo>
                    <a:lnTo>
                      <a:pt x="1980" y="1244"/>
                    </a:lnTo>
                    <a:lnTo>
                      <a:pt x="1984" y="1230"/>
                    </a:lnTo>
                    <a:lnTo>
                      <a:pt x="1990" y="1216"/>
                    </a:lnTo>
                    <a:lnTo>
                      <a:pt x="1998" y="1202"/>
                    </a:lnTo>
                    <a:lnTo>
                      <a:pt x="2008" y="1190"/>
                    </a:lnTo>
                    <a:lnTo>
                      <a:pt x="2018" y="1180"/>
                    </a:lnTo>
                    <a:lnTo>
                      <a:pt x="2028" y="1170"/>
                    </a:lnTo>
                    <a:lnTo>
                      <a:pt x="2040" y="1162"/>
                    </a:lnTo>
                    <a:lnTo>
                      <a:pt x="2054" y="1154"/>
                    </a:lnTo>
                    <a:lnTo>
                      <a:pt x="2066" y="1146"/>
                    </a:lnTo>
                    <a:lnTo>
                      <a:pt x="2080" y="1142"/>
                    </a:lnTo>
                    <a:lnTo>
                      <a:pt x="2096" y="1138"/>
                    </a:lnTo>
                    <a:lnTo>
                      <a:pt x="2110" y="1136"/>
                    </a:lnTo>
                    <a:lnTo>
                      <a:pt x="2126" y="1134"/>
                    </a:lnTo>
                    <a:lnTo>
                      <a:pt x="2126" y="1134"/>
                    </a:lnTo>
                    <a:lnTo>
                      <a:pt x="2142" y="1136"/>
                    </a:lnTo>
                    <a:lnTo>
                      <a:pt x="2158" y="1138"/>
                    </a:lnTo>
                    <a:lnTo>
                      <a:pt x="2172" y="1142"/>
                    </a:lnTo>
                    <a:lnTo>
                      <a:pt x="2188" y="1146"/>
                    </a:lnTo>
                    <a:lnTo>
                      <a:pt x="2200" y="1154"/>
                    </a:lnTo>
                    <a:lnTo>
                      <a:pt x="2214" y="1162"/>
                    </a:lnTo>
                    <a:lnTo>
                      <a:pt x="2226" y="1170"/>
                    </a:lnTo>
                    <a:lnTo>
                      <a:pt x="2236" y="1180"/>
                    </a:lnTo>
                    <a:lnTo>
                      <a:pt x="2246" y="1192"/>
                    </a:lnTo>
                    <a:lnTo>
                      <a:pt x="2256" y="1202"/>
                    </a:lnTo>
                    <a:lnTo>
                      <a:pt x="2262" y="1216"/>
                    </a:lnTo>
                    <a:lnTo>
                      <a:pt x="2270" y="1230"/>
                    </a:lnTo>
                    <a:lnTo>
                      <a:pt x="2274" y="1244"/>
                    </a:lnTo>
                    <a:lnTo>
                      <a:pt x="2278" y="1258"/>
                    </a:lnTo>
                    <a:lnTo>
                      <a:pt x="2280" y="1274"/>
                    </a:lnTo>
                    <a:lnTo>
                      <a:pt x="2282" y="1290"/>
                    </a:lnTo>
                    <a:lnTo>
                      <a:pt x="2282" y="1522"/>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39" name="Rectangle 38"/>
            <p:cNvSpPr/>
            <p:nvPr/>
          </p:nvSpPr>
          <p:spPr>
            <a:xfrm>
              <a:off x="311150" y="4452303"/>
              <a:ext cx="2745291" cy="1371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0" rIns="137160" bIns="137160" numCol="1" spcCol="0" rtlCol="0" fromWordArt="0" anchor="t" anchorCtr="0" forceAA="0" compatLnSpc="1">
              <a:prstTxWarp prst="textNoShape">
                <a:avLst/>
              </a:prstTxWarp>
              <a:noAutofit/>
            </a:bodyPr>
            <a:lstStyle/>
            <a:p>
              <a:pPr algn="ctr"/>
              <a:endParaRPr lang="en-US" sz="2000" dirty="0">
                <a:solidFill>
                  <a:schemeClr val="accent3"/>
                </a:solidFill>
                <a:latin typeface="+mj-lt"/>
              </a:endParaRPr>
            </a:p>
          </p:txBody>
        </p:sp>
      </p:grpSp>
      <p:grpSp>
        <p:nvGrpSpPr>
          <p:cNvPr id="6" name="Group 5"/>
          <p:cNvGrpSpPr/>
          <p:nvPr/>
        </p:nvGrpSpPr>
        <p:grpSpPr>
          <a:xfrm>
            <a:off x="6085969" y="4452303"/>
            <a:ext cx="2745291" cy="1770697"/>
            <a:chOff x="6085969" y="4452303"/>
            <a:chExt cx="2745291" cy="1770697"/>
          </a:xfrm>
        </p:grpSpPr>
        <p:sp>
          <p:nvSpPr>
            <p:cNvPr id="45" name="Rectangle 44"/>
            <p:cNvSpPr/>
            <p:nvPr/>
          </p:nvSpPr>
          <p:spPr>
            <a:xfrm>
              <a:off x="6085969" y="4589463"/>
              <a:ext cx="2745291" cy="1633537"/>
            </a:xfrm>
            <a:prstGeom prst="rect">
              <a:avLst/>
            </a:prstGeom>
            <a:solidFill>
              <a:schemeClr val="accent5">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0" rIns="137160" bIns="137160" numCol="1" spcCol="0" rtlCol="0" fromWordArt="0" anchor="t" anchorCtr="0" forceAA="0" compatLnSpc="1">
              <a:prstTxWarp prst="textNoShape">
                <a:avLst/>
              </a:prstTxWarp>
              <a:noAutofit/>
            </a:bodyPr>
            <a:lstStyle/>
            <a:p>
              <a:pPr algn="ctr"/>
              <a:r>
                <a:rPr lang="en-US" sz="1600" i="1" dirty="0">
                  <a:solidFill>
                    <a:schemeClr val="tx1"/>
                  </a:solidFill>
                </a:rPr>
                <a:t>Integrated </a:t>
              </a:r>
              <a:r>
                <a:rPr lang="en-US" i="1" dirty="0">
                  <a:solidFill>
                    <a:schemeClr val="tx1"/>
                  </a:solidFill>
                  <a:latin typeface="+mj-lt"/>
                </a:rPr>
                <a:t/>
              </a:r>
              <a:br>
                <a:rPr lang="en-US" i="1" dirty="0">
                  <a:solidFill>
                    <a:schemeClr val="tx1"/>
                  </a:solidFill>
                  <a:latin typeface="+mj-lt"/>
                </a:rPr>
              </a:br>
              <a:r>
                <a:rPr lang="en-US" sz="2000" dirty="0">
                  <a:solidFill>
                    <a:schemeClr val="accent5"/>
                  </a:solidFill>
                  <a:latin typeface="+mj-lt"/>
                </a:rPr>
                <a:t>data and analytics</a:t>
              </a:r>
            </a:p>
          </p:txBody>
        </p:sp>
        <p:sp>
          <p:nvSpPr>
            <p:cNvPr id="53" name="Freeform 5"/>
            <p:cNvSpPr>
              <a:spLocks noChangeAspect="1" noEditPoints="1"/>
            </p:cNvSpPr>
            <p:nvPr/>
          </p:nvSpPr>
          <p:spPr bwMode="auto">
            <a:xfrm>
              <a:off x="7138931" y="4914332"/>
              <a:ext cx="639368" cy="417162"/>
            </a:xfrm>
            <a:custGeom>
              <a:avLst/>
              <a:gdLst>
                <a:gd name="T0" fmla="*/ 4575 w 4575"/>
                <a:gd name="T1" fmla="*/ 21 h 2985"/>
                <a:gd name="T2" fmla="*/ 3272 w 4575"/>
                <a:gd name="T3" fmla="*/ 1257 h 2985"/>
                <a:gd name="T4" fmla="*/ 3087 w 4575"/>
                <a:gd name="T5" fmla="*/ 1293 h 2985"/>
                <a:gd name="T6" fmla="*/ 2984 w 4575"/>
                <a:gd name="T7" fmla="*/ 1137 h 2985"/>
                <a:gd name="T8" fmla="*/ 3087 w 4575"/>
                <a:gd name="T9" fmla="*/ 981 h 2985"/>
                <a:gd name="T10" fmla="*/ 3272 w 4575"/>
                <a:gd name="T11" fmla="*/ 1017 h 2985"/>
                <a:gd name="T12" fmla="*/ 2382 w 4575"/>
                <a:gd name="T13" fmla="*/ 2079 h 2985"/>
                <a:gd name="T14" fmla="*/ 2236 w 4575"/>
                <a:gd name="T15" fmla="*/ 2198 h 2985"/>
                <a:gd name="T16" fmla="*/ 2071 w 4575"/>
                <a:gd name="T17" fmla="*/ 2110 h 2985"/>
                <a:gd name="T18" fmla="*/ 2089 w 4575"/>
                <a:gd name="T19" fmla="*/ 1922 h 2985"/>
                <a:gd name="T20" fmla="*/ 2270 w 4575"/>
                <a:gd name="T21" fmla="*/ 1867 h 2985"/>
                <a:gd name="T22" fmla="*/ 2388 w 4575"/>
                <a:gd name="T23" fmla="*/ 2011 h 2985"/>
                <a:gd name="T24" fmla="*/ 849 w 4575"/>
                <a:gd name="T25" fmla="*/ 625 h 2985"/>
                <a:gd name="T26" fmla="*/ 1038 w 4575"/>
                <a:gd name="T27" fmla="*/ 644 h 2985"/>
                <a:gd name="T28" fmla="*/ 1090 w 4575"/>
                <a:gd name="T29" fmla="*/ 824 h 2985"/>
                <a:gd name="T30" fmla="*/ 947 w 4575"/>
                <a:gd name="T31" fmla="*/ 943 h 2985"/>
                <a:gd name="T32" fmla="*/ 781 w 4575"/>
                <a:gd name="T33" fmla="*/ 855 h 2985"/>
                <a:gd name="T34" fmla="*/ 3452 w 4575"/>
                <a:gd name="T35" fmla="*/ 1171 h 2985"/>
                <a:gd name="T36" fmla="*/ 3441 w 4575"/>
                <a:gd name="T37" fmla="*/ 1046 h 2985"/>
                <a:gd name="T38" fmla="*/ 3386 w 4575"/>
                <a:gd name="T39" fmla="*/ 945 h 2985"/>
                <a:gd name="T40" fmla="*/ 3296 w 4575"/>
                <a:gd name="T41" fmla="*/ 869 h 2985"/>
                <a:gd name="T42" fmla="*/ 3182 w 4575"/>
                <a:gd name="T43" fmla="*/ 836 h 2985"/>
                <a:gd name="T44" fmla="*/ 3037 w 4575"/>
                <a:gd name="T45" fmla="*/ 858 h 2985"/>
                <a:gd name="T46" fmla="*/ 2939 w 4575"/>
                <a:gd name="T47" fmla="*/ 923 h 2985"/>
                <a:gd name="T48" fmla="*/ 2875 w 4575"/>
                <a:gd name="T49" fmla="*/ 1018 h 2985"/>
                <a:gd name="T50" fmla="*/ 2852 w 4575"/>
                <a:gd name="T51" fmla="*/ 1137 h 2985"/>
                <a:gd name="T52" fmla="*/ 2872 w 4575"/>
                <a:gd name="T53" fmla="*/ 1249 h 2985"/>
                <a:gd name="T54" fmla="*/ 2390 w 4575"/>
                <a:gd name="T55" fmla="*/ 1779 h 2985"/>
                <a:gd name="T56" fmla="*/ 2298 w 4575"/>
                <a:gd name="T57" fmla="*/ 1737 h 2985"/>
                <a:gd name="T58" fmla="*/ 2191 w 4575"/>
                <a:gd name="T59" fmla="*/ 1729 h 2985"/>
                <a:gd name="T60" fmla="*/ 2089 w 4575"/>
                <a:gd name="T61" fmla="*/ 1756 h 2985"/>
                <a:gd name="T62" fmla="*/ 1199 w 4575"/>
                <a:gd name="T63" fmla="*/ 911 h 2985"/>
                <a:gd name="T64" fmla="*/ 1231 w 4575"/>
                <a:gd name="T65" fmla="*/ 799 h 2985"/>
                <a:gd name="T66" fmla="*/ 1218 w 4575"/>
                <a:gd name="T67" fmla="*/ 684 h 2985"/>
                <a:gd name="T68" fmla="*/ 1162 w 4575"/>
                <a:gd name="T69" fmla="*/ 581 h 2985"/>
                <a:gd name="T70" fmla="*/ 1074 w 4575"/>
                <a:gd name="T71" fmla="*/ 509 h 2985"/>
                <a:gd name="T72" fmla="*/ 929 w 4575"/>
                <a:gd name="T73" fmla="*/ 472 h 2985"/>
                <a:gd name="T74" fmla="*/ 787 w 4575"/>
                <a:gd name="T75" fmla="*/ 509 h 2985"/>
                <a:gd name="T76" fmla="*/ 678 w 4575"/>
                <a:gd name="T77" fmla="*/ 605 h 2985"/>
                <a:gd name="T78" fmla="*/ 630 w 4575"/>
                <a:gd name="T79" fmla="*/ 743 h 2985"/>
                <a:gd name="T80" fmla="*/ 640 w 4575"/>
                <a:gd name="T81" fmla="*/ 861 h 2985"/>
                <a:gd name="T82" fmla="*/ 4442 w 4575"/>
                <a:gd name="T83" fmla="*/ 133 h 2985"/>
                <a:gd name="T84" fmla="*/ 806 w 4575"/>
                <a:gd name="T85" fmla="*/ 1050 h 2985"/>
                <a:gd name="T86" fmla="*/ 952 w 4575"/>
                <a:gd name="T87" fmla="*/ 1075 h 2985"/>
                <a:gd name="T88" fmla="*/ 1045 w 4575"/>
                <a:gd name="T89" fmla="*/ 1053 h 2985"/>
                <a:gd name="T90" fmla="*/ 1934 w 4575"/>
                <a:gd name="T91" fmla="*/ 1929 h 2985"/>
                <a:gd name="T92" fmla="*/ 1918 w 4575"/>
                <a:gd name="T93" fmla="*/ 2029 h 2985"/>
                <a:gd name="T94" fmla="*/ 1940 w 4575"/>
                <a:gd name="T95" fmla="*/ 2146 h 2985"/>
                <a:gd name="T96" fmla="*/ 2005 w 4575"/>
                <a:gd name="T97" fmla="*/ 2242 h 2985"/>
                <a:gd name="T98" fmla="*/ 2102 w 4575"/>
                <a:gd name="T99" fmla="*/ 2307 h 2985"/>
                <a:gd name="T100" fmla="*/ 2218 w 4575"/>
                <a:gd name="T101" fmla="*/ 2332 h 2985"/>
                <a:gd name="T102" fmla="*/ 2336 w 4575"/>
                <a:gd name="T103" fmla="*/ 2308 h 2985"/>
                <a:gd name="T104" fmla="*/ 2432 w 4575"/>
                <a:gd name="T105" fmla="*/ 2244 h 2985"/>
                <a:gd name="T106" fmla="*/ 2497 w 4575"/>
                <a:gd name="T107" fmla="*/ 2148 h 2985"/>
                <a:gd name="T108" fmla="*/ 2521 w 4575"/>
                <a:gd name="T109" fmla="*/ 2030 h 2985"/>
                <a:gd name="T110" fmla="*/ 2508 w 4575"/>
                <a:gd name="T111" fmla="*/ 1942 h 2985"/>
                <a:gd name="T112" fmla="*/ 2994 w 4575"/>
                <a:gd name="T113" fmla="*/ 1393 h 2985"/>
                <a:gd name="T114" fmla="*/ 3081 w 4575"/>
                <a:gd name="T115" fmla="*/ 1429 h 2985"/>
                <a:gd name="T116" fmla="*/ 3185 w 4575"/>
                <a:gd name="T117" fmla="*/ 1436 h 2985"/>
                <a:gd name="T118" fmla="*/ 3303 w 4575"/>
                <a:gd name="T119" fmla="*/ 1399 h 2985"/>
                <a:gd name="T120" fmla="*/ 754 w 4575"/>
                <a:gd name="T121" fmla="*/ 1020 h 2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75" h="2985">
                  <a:moveTo>
                    <a:pt x="4554" y="0"/>
                  </a:moveTo>
                  <a:lnTo>
                    <a:pt x="21" y="0"/>
                  </a:lnTo>
                  <a:lnTo>
                    <a:pt x="0" y="0"/>
                  </a:lnTo>
                  <a:lnTo>
                    <a:pt x="0" y="21"/>
                  </a:lnTo>
                  <a:lnTo>
                    <a:pt x="0" y="67"/>
                  </a:lnTo>
                  <a:lnTo>
                    <a:pt x="0" y="2964"/>
                  </a:lnTo>
                  <a:lnTo>
                    <a:pt x="0" y="2985"/>
                  </a:lnTo>
                  <a:lnTo>
                    <a:pt x="21" y="2985"/>
                  </a:lnTo>
                  <a:lnTo>
                    <a:pt x="4554" y="2985"/>
                  </a:lnTo>
                  <a:lnTo>
                    <a:pt x="4575" y="2985"/>
                  </a:lnTo>
                  <a:lnTo>
                    <a:pt x="4575" y="2964"/>
                  </a:lnTo>
                  <a:lnTo>
                    <a:pt x="4575" y="21"/>
                  </a:lnTo>
                  <a:lnTo>
                    <a:pt x="4575" y="0"/>
                  </a:lnTo>
                  <a:lnTo>
                    <a:pt x="4554" y="0"/>
                  </a:lnTo>
                  <a:close/>
                  <a:moveTo>
                    <a:pt x="3322" y="1119"/>
                  </a:moveTo>
                  <a:lnTo>
                    <a:pt x="3322" y="1137"/>
                  </a:lnTo>
                  <a:lnTo>
                    <a:pt x="3322" y="1154"/>
                  </a:lnTo>
                  <a:lnTo>
                    <a:pt x="3319" y="1170"/>
                  </a:lnTo>
                  <a:lnTo>
                    <a:pt x="3315" y="1187"/>
                  </a:lnTo>
                  <a:lnTo>
                    <a:pt x="3309" y="1202"/>
                  </a:lnTo>
                  <a:lnTo>
                    <a:pt x="3301" y="1217"/>
                  </a:lnTo>
                  <a:lnTo>
                    <a:pt x="3293" y="1230"/>
                  </a:lnTo>
                  <a:lnTo>
                    <a:pt x="3283" y="1243"/>
                  </a:lnTo>
                  <a:lnTo>
                    <a:pt x="3272" y="1257"/>
                  </a:lnTo>
                  <a:lnTo>
                    <a:pt x="3262" y="1267"/>
                  </a:lnTo>
                  <a:lnTo>
                    <a:pt x="3248" y="1277"/>
                  </a:lnTo>
                  <a:lnTo>
                    <a:pt x="3233" y="1285"/>
                  </a:lnTo>
                  <a:lnTo>
                    <a:pt x="3220" y="1293"/>
                  </a:lnTo>
                  <a:lnTo>
                    <a:pt x="3203" y="1298"/>
                  </a:lnTo>
                  <a:lnTo>
                    <a:pt x="3187" y="1302"/>
                  </a:lnTo>
                  <a:lnTo>
                    <a:pt x="3171" y="1305"/>
                  </a:lnTo>
                  <a:lnTo>
                    <a:pt x="3153" y="1305"/>
                  </a:lnTo>
                  <a:lnTo>
                    <a:pt x="3135" y="1305"/>
                  </a:lnTo>
                  <a:lnTo>
                    <a:pt x="3118" y="1302"/>
                  </a:lnTo>
                  <a:lnTo>
                    <a:pt x="3103" y="1298"/>
                  </a:lnTo>
                  <a:lnTo>
                    <a:pt x="3087" y="1293"/>
                  </a:lnTo>
                  <a:lnTo>
                    <a:pt x="3072" y="1285"/>
                  </a:lnTo>
                  <a:lnTo>
                    <a:pt x="3058" y="1277"/>
                  </a:lnTo>
                  <a:lnTo>
                    <a:pt x="3045" y="1267"/>
                  </a:lnTo>
                  <a:lnTo>
                    <a:pt x="3034" y="1256"/>
                  </a:lnTo>
                  <a:lnTo>
                    <a:pt x="3022" y="1243"/>
                  </a:lnTo>
                  <a:lnTo>
                    <a:pt x="3014" y="1231"/>
                  </a:lnTo>
                  <a:lnTo>
                    <a:pt x="3004" y="1217"/>
                  </a:lnTo>
                  <a:lnTo>
                    <a:pt x="2997" y="1202"/>
                  </a:lnTo>
                  <a:lnTo>
                    <a:pt x="2992" y="1187"/>
                  </a:lnTo>
                  <a:lnTo>
                    <a:pt x="2988" y="1170"/>
                  </a:lnTo>
                  <a:lnTo>
                    <a:pt x="2984" y="1154"/>
                  </a:lnTo>
                  <a:lnTo>
                    <a:pt x="2984" y="1137"/>
                  </a:lnTo>
                  <a:lnTo>
                    <a:pt x="2984" y="1119"/>
                  </a:lnTo>
                  <a:lnTo>
                    <a:pt x="2988" y="1102"/>
                  </a:lnTo>
                  <a:lnTo>
                    <a:pt x="2992" y="1086"/>
                  </a:lnTo>
                  <a:lnTo>
                    <a:pt x="2997" y="1070"/>
                  </a:lnTo>
                  <a:lnTo>
                    <a:pt x="3004" y="1056"/>
                  </a:lnTo>
                  <a:lnTo>
                    <a:pt x="3014" y="1041"/>
                  </a:lnTo>
                  <a:lnTo>
                    <a:pt x="3022" y="1029"/>
                  </a:lnTo>
                  <a:lnTo>
                    <a:pt x="3034" y="1017"/>
                  </a:lnTo>
                  <a:lnTo>
                    <a:pt x="3045" y="1005"/>
                  </a:lnTo>
                  <a:lnTo>
                    <a:pt x="3058" y="997"/>
                  </a:lnTo>
                  <a:lnTo>
                    <a:pt x="3072" y="988"/>
                  </a:lnTo>
                  <a:lnTo>
                    <a:pt x="3087" y="981"/>
                  </a:lnTo>
                  <a:lnTo>
                    <a:pt x="3103" y="975"/>
                  </a:lnTo>
                  <a:lnTo>
                    <a:pt x="3119" y="971"/>
                  </a:lnTo>
                  <a:lnTo>
                    <a:pt x="3135" y="968"/>
                  </a:lnTo>
                  <a:lnTo>
                    <a:pt x="3153" y="968"/>
                  </a:lnTo>
                  <a:lnTo>
                    <a:pt x="3171" y="968"/>
                  </a:lnTo>
                  <a:lnTo>
                    <a:pt x="3187" y="971"/>
                  </a:lnTo>
                  <a:lnTo>
                    <a:pt x="3203" y="975"/>
                  </a:lnTo>
                  <a:lnTo>
                    <a:pt x="3220" y="981"/>
                  </a:lnTo>
                  <a:lnTo>
                    <a:pt x="3233" y="988"/>
                  </a:lnTo>
                  <a:lnTo>
                    <a:pt x="3249" y="997"/>
                  </a:lnTo>
                  <a:lnTo>
                    <a:pt x="3262" y="1005"/>
                  </a:lnTo>
                  <a:lnTo>
                    <a:pt x="3272" y="1017"/>
                  </a:lnTo>
                  <a:lnTo>
                    <a:pt x="3283" y="1029"/>
                  </a:lnTo>
                  <a:lnTo>
                    <a:pt x="3293" y="1042"/>
                  </a:lnTo>
                  <a:lnTo>
                    <a:pt x="3301" y="1056"/>
                  </a:lnTo>
                  <a:lnTo>
                    <a:pt x="3309" y="1070"/>
                  </a:lnTo>
                  <a:lnTo>
                    <a:pt x="3315" y="1086"/>
                  </a:lnTo>
                  <a:lnTo>
                    <a:pt x="3319" y="1102"/>
                  </a:lnTo>
                  <a:lnTo>
                    <a:pt x="3322" y="1119"/>
                  </a:lnTo>
                  <a:close/>
                  <a:moveTo>
                    <a:pt x="2388" y="2011"/>
                  </a:moveTo>
                  <a:lnTo>
                    <a:pt x="2388" y="2029"/>
                  </a:lnTo>
                  <a:lnTo>
                    <a:pt x="2388" y="2047"/>
                  </a:lnTo>
                  <a:lnTo>
                    <a:pt x="2386" y="2063"/>
                  </a:lnTo>
                  <a:lnTo>
                    <a:pt x="2382" y="2079"/>
                  </a:lnTo>
                  <a:lnTo>
                    <a:pt x="2375" y="2095"/>
                  </a:lnTo>
                  <a:lnTo>
                    <a:pt x="2368" y="2110"/>
                  </a:lnTo>
                  <a:lnTo>
                    <a:pt x="2360" y="2123"/>
                  </a:lnTo>
                  <a:lnTo>
                    <a:pt x="2349" y="2137"/>
                  </a:lnTo>
                  <a:lnTo>
                    <a:pt x="2339" y="2148"/>
                  </a:lnTo>
                  <a:lnTo>
                    <a:pt x="2327" y="2160"/>
                  </a:lnTo>
                  <a:lnTo>
                    <a:pt x="2316" y="2169"/>
                  </a:lnTo>
                  <a:lnTo>
                    <a:pt x="2301" y="2177"/>
                  </a:lnTo>
                  <a:lnTo>
                    <a:pt x="2285" y="2184"/>
                  </a:lnTo>
                  <a:lnTo>
                    <a:pt x="2270" y="2190"/>
                  </a:lnTo>
                  <a:lnTo>
                    <a:pt x="2254" y="2194"/>
                  </a:lnTo>
                  <a:lnTo>
                    <a:pt x="2236" y="2198"/>
                  </a:lnTo>
                  <a:lnTo>
                    <a:pt x="2219" y="2199"/>
                  </a:lnTo>
                  <a:lnTo>
                    <a:pt x="2203" y="2198"/>
                  </a:lnTo>
                  <a:lnTo>
                    <a:pt x="2185" y="2194"/>
                  </a:lnTo>
                  <a:lnTo>
                    <a:pt x="2169" y="2190"/>
                  </a:lnTo>
                  <a:lnTo>
                    <a:pt x="2154" y="2184"/>
                  </a:lnTo>
                  <a:lnTo>
                    <a:pt x="2138" y="2177"/>
                  </a:lnTo>
                  <a:lnTo>
                    <a:pt x="2123" y="2169"/>
                  </a:lnTo>
                  <a:lnTo>
                    <a:pt x="2112" y="2160"/>
                  </a:lnTo>
                  <a:lnTo>
                    <a:pt x="2100" y="2148"/>
                  </a:lnTo>
                  <a:lnTo>
                    <a:pt x="2089" y="2137"/>
                  </a:lnTo>
                  <a:lnTo>
                    <a:pt x="2080" y="2124"/>
                  </a:lnTo>
                  <a:lnTo>
                    <a:pt x="2071" y="2110"/>
                  </a:lnTo>
                  <a:lnTo>
                    <a:pt x="2064" y="2095"/>
                  </a:lnTo>
                  <a:lnTo>
                    <a:pt x="2058" y="2079"/>
                  </a:lnTo>
                  <a:lnTo>
                    <a:pt x="2053" y="2063"/>
                  </a:lnTo>
                  <a:lnTo>
                    <a:pt x="2051" y="2047"/>
                  </a:lnTo>
                  <a:lnTo>
                    <a:pt x="2051" y="2029"/>
                  </a:lnTo>
                  <a:lnTo>
                    <a:pt x="2051" y="2011"/>
                  </a:lnTo>
                  <a:lnTo>
                    <a:pt x="2053" y="1995"/>
                  </a:lnTo>
                  <a:lnTo>
                    <a:pt x="2058" y="1978"/>
                  </a:lnTo>
                  <a:lnTo>
                    <a:pt x="2064" y="1964"/>
                  </a:lnTo>
                  <a:lnTo>
                    <a:pt x="2071" y="1948"/>
                  </a:lnTo>
                  <a:lnTo>
                    <a:pt x="2080" y="1934"/>
                  </a:lnTo>
                  <a:lnTo>
                    <a:pt x="2089" y="1922"/>
                  </a:lnTo>
                  <a:lnTo>
                    <a:pt x="2100" y="1909"/>
                  </a:lnTo>
                  <a:lnTo>
                    <a:pt x="2112" y="1899"/>
                  </a:lnTo>
                  <a:lnTo>
                    <a:pt x="2124" y="1888"/>
                  </a:lnTo>
                  <a:lnTo>
                    <a:pt x="2139" y="1880"/>
                  </a:lnTo>
                  <a:lnTo>
                    <a:pt x="2154" y="1873"/>
                  </a:lnTo>
                  <a:lnTo>
                    <a:pt x="2169" y="1867"/>
                  </a:lnTo>
                  <a:lnTo>
                    <a:pt x="2184" y="1863"/>
                  </a:lnTo>
                  <a:lnTo>
                    <a:pt x="2202" y="1861"/>
                  </a:lnTo>
                  <a:lnTo>
                    <a:pt x="2219" y="1860"/>
                  </a:lnTo>
                  <a:lnTo>
                    <a:pt x="2237" y="1861"/>
                  </a:lnTo>
                  <a:lnTo>
                    <a:pt x="2255" y="1863"/>
                  </a:lnTo>
                  <a:lnTo>
                    <a:pt x="2270" y="1867"/>
                  </a:lnTo>
                  <a:lnTo>
                    <a:pt x="2285" y="1873"/>
                  </a:lnTo>
                  <a:lnTo>
                    <a:pt x="2300" y="1880"/>
                  </a:lnTo>
                  <a:lnTo>
                    <a:pt x="2315" y="1888"/>
                  </a:lnTo>
                  <a:lnTo>
                    <a:pt x="2327" y="1899"/>
                  </a:lnTo>
                  <a:lnTo>
                    <a:pt x="2339" y="1908"/>
                  </a:lnTo>
                  <a:lnTo>
                    <a:pt x="2349" y="1921"/>
                  </a:lnTo>
                  <a:lnTo>
                    <a:pt x="2360" y="1935"/>
                  </a:lnTo>
                  <a:lnTo>
                    <a:pt x="2368" y="1948"/>
                  </a:lnTo>
                  <a:lnTo>
                    <a:pt x="2375" y="1964"/>
                  </a:lnTo>
                  <a:lnTo>
                    <a:pt x="2381" y="1978"/>
                  </a:lnTo>
                  <a:lnTo>
                    <a:pt x="2386" y="1995"/>
                  </a:lnTo>
                  <a:lnTo>
                    <a:pt x="2388" y="2011"/>
                  </a:lnTo>
                  <a:close/>
                  <a:moveTo>
                    <a:pt x="761" y="774"/>
                  </a:moveTo>
                  <a:lnTo>
                    <a:pt x="761" y="756"/>
                  </a:lnTo>
                  <a:lnTo>
                    <a:pt x="763" y="740"/>
                  </a:lnTo>
                  <a:lnTo>
                    <a:pt x="768" y="723"/>
                  </a:lnTo>
                  <a:lnTo>
                    <a:pt x="773" y="709"/>
                  </a:lnTo>
                  <a:lnTo>
                    <a:pt x="781" y="693"/>
                  </a:lnTo>
                  <a:lnTo>
                    <a:pt x="789" y="680"/>
                  </a:lnTo>
                  <a:lnTo>
                    <a:pt x="799" y="667"/>
                  </a:lnTo>
                  <a:lnTo>
                    <a:pt x="810" y="654"/>
                  </a:lnTo>
                  <a:lnTo>
                    <a:pt x="822" y="645"/>
                  </a:lnTo>
                  <a:lnTo>
                    <a:pt x="836" y="633"/>
                  </a:lnTo>
                  <a:lnTo>
                    <a:pt x="849" y="625"/>
                  </a:lnTo>
                  <a:lnTo>
                    <a:pt x="863" y="618"/>
                  </a:lnTo>
                  <a:lnTo>
                    <a:pt x="879" y="612"/>
                  </a:lnTo>
                  <a:lnTo>
                    <a:pt x="897" y="608"/>
                  </a:lnTo>
                  <a:lnTo>
                    <a:pt x="911" y="605"/>
                  </a:lnTo>
                  <a:lnTo>
                    <a:pt x="929" y="605"/>
                  </a:lnTo>
                  <a:lnTo>
                    <a:pt x="947" y="605"/>
                  </a:lnTo>
                  <a:lnTo>
                    <a:pt x="964" y="608"/>
                  </a:lnTo>
                  <a:lnTo>
                    <a:pt x="979" y="612"/>
                  </a:lnTo>
                  <a:lnTo>
                    <a:pt x="995" y="618"/>
                  </a:lnTo>
                  <a:lnTo>
                    <a:pt x="1010" y="625"/>
                  </a:lnTo>
                  <a:lnTo>
                    <a:pt x="1024" y="633"/>
                  </a:lnTo>
                  <a:lnTo>
                    <a:pt x="1038" y="644"/>
                  </a:lnTo>
                  <a:lnTo>
                    <a:pt x="1049" y="654"/>
                  </a:lnTo>
                  <a:lnTo>
                    <a:pt x="1060" y="667"/>
                  </a:lnTo>
                  <a:lnTo>
                    <a:pt x="1069" y="680"/>
                  </a:lnTo>
                  <a:lnTo>
                    <a:pt x="1078" y="693"/>
                  </a:lnTo>
                  <a:lnTo>
                    <a:pt x="1085" y="709"/>
                  </a:lnTo>
                  <a:lnTo>
                    <a:pt x="1090" y="723"/>
                  </a:lnTo>
                  <a:lnTo>
                    <a:pt x="1096" y="741"/>
                  </a:lnTo>
                  <a:lnTo>
                    <a:pt x="1098" y="756"/>
                  </a:lnTo>
                  <a:lnTo>
                    <a:pt x="1098" y="774"/>
                  </a:lnTo>
                  <a:lnTo>
                    <a:pt x="1098" y="792"/>
                  </a:lnTo>
                  <a:lnTo>
                    <a:pt x="1096" y="808"/>
                  </a:lnTo>
                  <a:lnTo>
                    <a:pt x="1090" y="824"/>
                  </a:lnTo>
                  <a:lnTo>
                    <a:pt x="1085" y="840"/>
                  </a:lnTo>
                  <a:lnTo>
                    <a:pt x="1078" y="855"/>
                  </a:lnTo>
                  <a:lnTo>
                    <a:pt x="1068" y="869"/>
                  </a:lnTo>
                  <a:lnTo>
                    <a:pt x="1060" y="882"/>
                  </a:lnTo>
                  <a:lnTo>
                    <a:pt x="1049" y="893"/>
                  </a:lnTo>
                  <a:lnTo>
                    <a:pt x="1038" y="905"/>
                  </a:lnTo>
                  <a:lnTo>
                    <a:pt x="1024" y="913"/>
                  </a:lnTo>
                  <a:lnTo>
                    <a:pt x="1010" y="922"/>
                  </a:lnTo>
                  <a:lnTo>
                    <a:pt x="995" y="929"/>
                  </a:lnTo>
                  <a:lnTo>
                    <a:pt x="979" y="935"/>
                  </a:lnTo>
                  <a:lnTo>
                    <a:pt x="964" y="939"/>
                  </a:lnTo>
                  <a:lnTo>
                    <a:pt x="947" y="943"/>
                  </a:lnTo>
                  <a:lnTo>
                    <a:pt x="929" y="943"/>
                  </a:lnTo>
                  <a:lnTo>
                    <a:pt x="911" y="943"/>
                  </a:lnTo>
                  <a:lnTo>
                    <a:pt x="897" y="939"/>
                  </a:lnTo>
                  <a:lnTo>
                    <a:pt x="879" y="935"/>
                  </a:lnTo>
                  <a:lnTo>
                    <a:pt x="863" y="929"/>
                  </a:lnTo>
                  <a:lnTo>
                    <a:pt x="849" y="923"/>
                  </a:lnTo>
                  <a:lnTo>
                    <a:pt x="835" y="913"/>
                  </a:lnTo>
                  <a:lnTo>
                    <a:pt x="821" y="905"/>
                  </a:lnTo>
                  <a:lnTo>
                    <a:pt x="810" y="893"/>
                  </a:lnTo>
                  <a:lnTo>
                    <a:pt x="799" y="882"/>
                  </a:lnTo>
                  <a:lnTo>
                    <a:pt x="789" y="869"/>
                  </a:lnTo>
                  <a:lnTo>
                    <a:pt x="781" y="855"/>
                  </a:lnTo>
                  <a:lnTo>
                    <a:pt x="773" y="840"/>
                  </a:lnTo>
                  <a:lnTo>
                    <a:pt x="768" y="824"/>
                  </a:lnTo>
                  <a:lnTo>
                    <a:pt x="763" y="808"/>
                  </a:lnTo>
                  <a:lnTo>
                    <a:pt x="761" y="792"/>
                  </a:lnTo>
                  <a:lnTo>
                    <a:pt x="761" y="774"/>
                  </a:lnTo>
                  <a:close/>
                  <a:moveTo>
                    <a:pt x="3439" y="1235"/>
                  </a:moveTo>
                  <a:lnTo>
                    <a:pt x="3439" y="1234"/>
                  </a:lnTo>
                  <a:lnTo>
                    <a:pt x="3440" y="1233"/>
                  </a:lnTo>
                  <a:lnTo>
                    <a:pt x="3447" y="1204"/>
                  </a:lnTo>
                  <a:lnTo>
                    <a:pt x="3448" y="1203"/>
                  </a:lnTo>
                  <a:lnTo>
                    <a:pt x="3448" y="1202"/>
                  </a:lnTo>
                  <a:lnTo>
                    <a:pt x="3452" y="1171"/>
                  </a:lnTo>
                  <a:lnTo>
                    <a:pt x="3453" y="1170"/>
                  </a:lnTo>
                  <a:lnTo>
                    <a:pt x="3453" y="1169"/>
                  </a:lnTo>
                  <a:lnTo>
                    <a:pt x="3454" y="1138"/>
                  </a:lnTo>
                  <a:lnTo>
                    <a:pt x="3454" y="1137"/>
                  </a:lnTo>
                  <a:lnTo>
                    <a:pt x="3454" y="1135"/>
                  </a:lnTo>
                  <a:lnTo>
                    <a:pt x="3453" y="1106"/>
                  </a:lnTo>
                  <a:lnTo>
                    <a:pt x="3453" y="1106"/>
                  </a:lnTo>
                  <a:lnTo>
                    <a:pt x="3453" y="1105"/>
                  </a:lnTo>
                  <a:lnTo>
                    <a:pt x="3449" y="1078"/>
                  </a:lnTo>
                  <a:lnTo>
                    <a:pt x="3449" y="1076"/>
                  </a:lnTo>
                  <a:lnTo>
                    <a:pt x="3449" y="1074"/>
                  </a:lnTo>
                  <a:lnTo>
                    <a:pt x="3441" y="1046"/>
                  </a:lnTo>
                  <a:lnTo>
                    <a:pt x="3432" y="1020"/>
                  </a:lnTo>
                  <a:lnTo>
                    <a:pt x="3432" y="1018"/>
                  </a:lnTo>
                  <a:lnTo>
                    <a:pt x="3431" y="1017"/>
                  </a:lnTo>
                  <a:lnTo>
                    <a:pt x="3418" y="992"/>
                  </a:lnTo>
                  <a:lnTo>
                    <a:pt x="3418" y="992"/>
                  </a:lnTo>
                  <a:lnTo>
                    <a:pt x="3418" y="992"/>
                  </a:lnTo>
                  <a:lnTo>
                    <a:pt x="3405" y="969"/>
                  </a:lnTo>
                  <a:lnTo>
                    <a:pt x="3404" y="968"/>
                  </a:lnTo>
                  <a:lnTo>
                    <a:pt x="3403" y="967"/>
                  </a:lnTo>
                  <a:lnTo>
                    <a:pt x="3387" y="946"/>
                  </a:lnTo>
                  <a:lnTo>
                    <a:pt x="3386" y="946"/>
                  </a:lnTo>
                  <a:lnTo>
                    <a:pt x="3386" y="945"/>
                  </a:lnTo>
                  <a:lnTo>
                    <a:pt x="3368" y="924"/>
                  </a:lnTo>
                  <a:lnTo>
                    <a:pt x="3367" y="923"/>
                  </a:lnTo>
                  <a:lnTo>
                    <a:pt x="3366" y="922"/>
                  </a:lnTo>
                  <a:lnTo>
                    <a:pt x="3345" y="904"/>
                  </a:lnTo>
                  <a:lnTo>
                    <a:pt x="3344" y="903"/>
                  </a:lnTo>
                  <a:lnTo>
                    <a:pt x="3344" y="903"/>
                  </a:lnTo>
                  <a:lnTo>
                    <a:pt x="3323" y="887"/>
                  </a:lnTo>
                  <a:lnTo>
                    <a:pt x="3322" y="886"/>
                  </a:lnTo>
                  <a:lnTo>
                    <a:pt x="3321" y="886"/>
                  </a:lnTo>
                  <a:lnTo>
                    <a:pt x="3299" y="871"/>
                  </a:lnTo>
                  <a:lnTo>
                    <a:pt x="3297" y="870"/>
                  </a:lnTo>
                  <a:lnTo>
                    <a:pt x="3296" y="869"/>
                  </a:lnTo>
                  <a:lnTo>
                    <a:pt x="3270" y="858"/>
                  </a:lnTo>
                  <a:lnTo>
                    <a:pt x="3270" y="858"/>
                  </a:lnTo>
                  <a:lnTo>
                    <a:pt x="3269" y="858"/>
                  </a:lnTo>
                  <a:lnTo>
                    <a:pt x="3243" y="848"/>
                  </a:lnTo>
                  <a:lnTo>
                    <a:pt x="3242" y="847"/>
                  </a:lnTo>
                  <a:lnTo>
                    <a:pt x="3241" y="847"/>
                  </a:lnTo>
                  <a:lnTo>
                    <a:pt x="3215" y="841"/>
                  </a:lnTo>
                  <a:lnTo>
                    <a:pt x="3215" y="841"/>
                  </a:lnTo>
                  <a:lnTo>
                    <a:pt x="3214" y="841"/>
                  </a:lnTo>
                  <a:lnTo>
                    <a:pt x="3186" y="836"/>
                  </a:lnTo>
                  <a:lnTo>
                    <a:pt x="3184" y="836"/>
                  </a:lnTo>
                  <a:lnTo>
                    <a:pt x="3182" y="836"/>
                  </a:lnTo>
                  <a:lnTo>
                    <a:pt x="3153" y="836"/>
                  </a:lnTo>
                  <a:lnTo>
                    <a:pt x="3124" y="836"/>
                  </a:lnTo>
                  <a:lnTo>
                    <a:pt x="3123" y="836"/>
                  </a:lnTo>
                  <a:lnTo>
                    <a:pt x="3120" y="836"/>
                  </a:lnTo>
                  <a:lnTo>
                    <a:pt x="3093" y="841"/>
                  </a:lnTo>
                  <a:lnTo>
                    <a:pt x="3092" y="841"/>
                  </a:lnTo>
                  <a:lnTo>
                    <a:pt x="3091" y="841"/>
                  </a:lnTo>
                  <a:lnTo>
                    <a:pt x="3064" y="847"/>
                  </a:lnTo>
                  <a:lnTo>
                    <a:pt x="3063" y="847"/>
                  </a:lnTo>
                  <a:lnTo>
                    <a:pt x="3061" y="848"/>
                  </a:lnTo>
                  <a:lnTo>
                    <a:pt x="3037" y="858"/>
                  </a:lnTo>
                  <a:lnTo>
                    <a:pt x="3037" y="858"/>
                  </a:lnTo>
                  <a:lnTo>
                    <a:pt x="3037" y="858"/>
                  </a:lnTo>
                  <a:lnTo>
                    <a:pt x="3011" y="869"/>
                  </a:lnTo>
                  <a:lnTo>
                    <a:pt x="3008" y="870"/>
                  </a:lnTo>
                  <a:lnTo>
                    <a:pt x="3007" y="871"/>
                  </a:lnTo>
                  <a:lnTo>
                    <a:pt x="2984" y="886"/>
                  </a:lnTo>
                  <a:lnTo>
                    <a:pt x="2983" y="886"/>
                  </a:lnTo>
                  <a:lnTo>
                    <a:pt x="2983" y="887"/>
                  </a:lnTo>
                  <a:lnTo>
                    <a:pt x="2962" y="903"/>
                  </a:lnTo>
                  <a:lnTo>
                    <a:pt x="2961" y="903"/>
                  </a:lnTo>
                  <a:lnTo>
                    <a:pt x="2961" y="904"/>
                  </a:lnTo>
                  <a:lnTo>
                    <a:pt x="2940" y="922"/>
                  </a:lnTo>
                  <a:lnTo>
                    <a:pt x="2939" y="923"/>
                  </a:lnTo>
                  <a:lnTo>
                    <a:pt x="2938" y="924"/>
                  </a:lnTo>
                  <a:lnTo>
                    <a:pt x="2921" y="945"/>
                  </a:lnTo>
                  <a:lnTo>
                    <a:pt x="2920" y="946"/>
                  </a:lnTo>
                  <a:lnTo>
                    <a:pt x="2920" y="946"/>
                  </a:lnTo>
                  <a:lnTo>
                    <a:pt x="2903" y="967"/>
                  </a:lnTo>
                  <a:lnTo>
                    <a:pt x="2903" y="968"/>
                  </a:lnTo>
                  <a:lnTo>
                    <a:pt x="2902" y="969"/>
                  </a:lnTo>
                  <a:lnTo>
                    <a:pt x="2889" y="992"/>
                  </a:lnTo>
                  <a:lnTo>
                    <a:pt x="2888" y="992"/>
                  </a:lnTo>
                  <a:lnTo>
                    <a:pt x="2888" y="992"/>
                  </a:lnTo>
                  <a:lnTo>
                    <a:pt x="2876" y="1017"/>
                  </a:lnTo>
                  <a:lnTo>
                    <a:pt x="2875" y="1018"/>
                  </a:lnTo>
                  <a:lnTo>
                    <a:pt x="2875" y="1019"/>
                  </a:lnTo>
                  <a:lnTo>
                    <a:pt x="2864" y="1045"/>
                  </a:lnTo>
                  <a:lnTo>
                    <a:pt x="2864" y="1046"/>
                  </a:lnTo>
                  <a:lnTo>
                    <a:pt x="2864" y="1047"/>
                  </a:lnTo>
                  <a:lnTo>
                    <a:pt x="2858" y="1075"/>
                  </a:lnTo>
                  <a:lnTo>
                    <a:pt x="2857" y="1077"/>
                  </a:lnTo>
                  <a:lnTo>
                    <a:pt x="2857" y="1078"/>
                  </a:lnTo>
                  <a:lnTo>
                    <a:pt x="2854" y="1105"/>
                  </a:lnTo>
                  <a:lnTo>
                    <a:pt x="2854" y="1106"/>
                  </a:lnTo>
                  <a:lnTo>
                    <a:pt x="2854" y="1106"/>
                  </a:lnTo>
                  <a:lnTo>
                    <a:pt x="2852" y="1135"/>
                  </a:lnTo>
                  <a:lnTo>
                    <a:pt x="2852" y="1137"/>
                  </a:lnTo>
                  <a:lnTo>
                    <a:pt x="2852" y="1137"/>
                  </a:lnTo>
                  <a:lnTo>
                    <a:pt x="2852" y="1160"/>
                  </a:lnTo>
                  <a:lnTo>
                    <a:pt x="2852" y="1161"/>
                  </a:lnTo>
                  <a:lnTo>
                    <a:pt x="2853" y="1163"/>
                  </a:lnTo>
                  <a:lnTo>
                    <a:pt x="2856" y="1184"/>
                  </a:lnTo>
                  <a:lnTo>
                    <a:pt x="2859" y="1205"/>
                  </a:lnTo>
                  <a:lnTo>
                    <a:pt x="2859" y="1206"/>
                  </a:lnTo>
                  <a:lnTo>
                    <a:pt x="2859" y="1208"/>
                  </a:lnTo>
                  <a:lnTo>
                    <a:pt x="2865" y="1229"/>
                  </a:lnTo>
                  <a:lnTo>
                    <a:pt x="2866" y="1229"/>
                  </a:lnTo>
                  <a:lnTo>
                    <a:pt x="2866" y="1230"/>
                  </a:lnTo>
                  <a:lnTo>
                    <a:pt x="2872" y="1249"/>
                  </a:lnTo>
                  <a:lnTo>
                    <a:pt x="2872" y="1250"/>
                  </a:lnTo>
                  <a:lnTo>
                    <a:pt x="2874" y="1252"/>
                  </a:lnTo>
                  <a:lnTo>
                    <a:pt x="2883" y="1271"/>
                  </a:lnTo>
                  <a:lnTo>
                    <a:pt x="2884" y="1272"/>
                  </a:lnTo>
                  <a:lnTo>
                    <a:pt x="2884" y="1272"/>
                  </a:lnTo>
                  <a:lnTo>
                    <a:pt x="2893" y="1290"/>
                  </a:lnTo>
                  <a:lnTo>
                    <a:pt x="2893" y="1290"/>
                  </a:lnTo>
                  <a:lnTo>
                    <a:pt x="2894" y="1291"/>
                  </a:lnTo>
                  <a:lnTo>
                    <a:pt x="2897" y="1294"/>
                  </a:lnTo>
                  <a:lnTo>
                    <a:pt x="2395" y="1783"/>
                  </a:lnTo>
                  <a:lnTo>
                    <a:pt x="2392" y="1780"/>
                  </a:lnTo>
                  <a:lnTo>
                    <a:pt x="2390" y="1779"/>
                  </a:lnTo>
                  <a:lnTo>
                    <a:pt x="2389" y="1778"/>
                  </a:lnTo>
                  <a:lnTo>
                    <a:pt x="2368" y="1766"/>
                  </a:lnTo>
                  <a:lnTo>
                    <a:pt x="2367" y="1766"/>
                  </a:lnTo>
                  <a:lnTo>
                    <a:pt x="2367" y="1765"/>
                  </a:lnTo>
                  <a:lnTo>
                    <a:pt x="2347" y="1755"/>
                  </a:lnTo>
                  <a:lnTo>
                    <a:pt x="2347" y="1755"/>
                  </a:lnTo>
                  <a:lnTo>
                    <a:pt x="2346" y="1754"/>
                  </a:lnTo>
                  <a:lnTo>
                    <a:pt x="2323" y="1745"/>
                  </a:lnTo>
                  <a:lnTo>
                    <a:pt x="2322" y="1745"/>
                  </a:lnTo>
                  <a:lnTo>
                    <a:pt x="2321" y="1744"/>
                  </a:lnTo>
                  <a:lnTo>
                    <a:pt x="2298" y="1737"/>
                  </a:lnTo>
                  <a:lnTo>
                    <a:pt x="2298" y="1737"/>
                  </a:lnTo>
                  <a:lnTo>
                    <a:pt x="2297" y="1737"/>
                  </a:lnTo>
                  <a:lnTo>
                    <a:pt x="2272" y="1732"/>
                  </a:lnTo>
                  <a:lnTo>
                    <a:pt x="2272" y="1732"/>
                  </a:lnTo>
                  <a:lnTo>
                    <a:pt x="2271" y="1732"/>
                  </a:lnTo>
                  <a:lnTo>
                    <a:pt x="2247" y="1729"/>
                  </a:lnTo>
                  <a:lnTo>
                    <a:pt x="2246" y="1729"/>
                  </a:lnTo>
                  <a:lnTo>
                    <a:pt x="2246" y="1729"/>
                  </a:lnTo>
                  <a:lnTo>
                    <a:pt x="2221" y="1727"/>
                  </a:lnTo>
                  <a:lnTo>
                    <a:pt x="2219" y="1727"/>
                  </a:lnTo>
                  <a:lnTo>
                    <a:pt x="2218" y="1727"/>
                  </a:lnTo>
                  <a:lnTo>
                    <a:pt x="2192" y="1729"/>
                  </a:lnTo>
                  <a:lnTo>
                    <a:pt x="2191" y="1729"/>
                  </a:lnTo>
                  <a:lnTo>
                    <a:pt x="2191" y="1729"/>
                  </a:lnTo>
                  <a:lnTo>
                    <a:pt x="2165" y="1732"/>
                  </a:lnTo>
                  <a:lnTo>
                    <a:pt x="2164" y="1732"/>
                  </a:lnTo>
                  <a:lnTo>
                    <a:pt x="2164" y="1732"/>
                  </a:lnTo>
                  <a:lnTo>
                    <a:pt x="2139" y="1737"/>
                  </a:lnTo>
                  <a:lnTo>
                    <a:pt x="2138" y="1737"/>
                  </a:lnTo>
                  <a:lnTo>
                    <a:pt x="2137" y="1738"/>
                  </a:lnTo>
                  <a:lnTo>
                    <a:pt x="2114" y="1746"/>
                  </a:lnTo>
                  <a:lnTo>
                    <a:pt x="2113" y="1747"/>
                  </a:lnTo>
                  <a:lnTo>
                    <a:pt x="2113" y="1747"/>
                  </a:lnTo>
                  <a:lnTo>
                    <a:pt x="2090" y="1756"/>
                  </a:lnTo>
                  <a:lnTo>
                    <a:pt x="2089" y="1756"/>
                  </a:lnTo>
                  <a:lnTo>
                    <a:pt x="2088" y="1757"/>
                  </a:lnTo>
                  <a:lnTo>
                    <a:pt x="2067" y="1769"/>
                  </a:lnTo>
                  <a:lnTo>
                    <a:pt x="2067" y="1769"/>
                  </a:lnTo>
                  <a:lnTo>
                    <a:pt x="2066" y="1769"/>
                  </a:lnTo>
                  <a:lnTo>
                    <a:pt x="2045" y="1782"/>
                  </a:lnTo>
                  <a:lnTo>
                    <a:pt x="2044" y="1782"/>
                  </a:lnTo>
                  <a:lnTo>
                    <a:pt x="2043" y="1783"/>
                  </a:lnTo>
                  <a:lnTo>
                    <a:pt x="2037" y="1788"/>
                  </a:lnTo>
                  <a:lnTo>
                    <a:pt x="1185" y="934"/>
                  </a:lnTo>
                  <a:lnTo>
                    <a:pt x="1187" y="931"/>
                  </a:lnTo>
                  <a:lnTo>
                    <a:pt x="1198" y="913"/>
                  </a:lnTo>
                  <a:lnTo>
                    <a:pt x="1199" y="911"/>
                  </a:lnTo>
                  <a:lnTo>
                    <a:pt x="1200" y="910"/>
                  </a:lnTo>
                  <a:lnTo>
                    <a:pt x="1208" y="890"/>
                  </a:lnTo>
                  <a:lnTo>
                    <a:pt x="1208" y="890"/>
                  </a:lnTo>
                  <a:lnTo>
                    <a:pt x="1209" y="890"/>
                  </a:lnTo>
                  <a:lnTo>
                    <a:pt x="1216" y="868"/>
                  </a:lnTo>
                  <a:lnTo>
                    <a:pt x="1216" y="868"/>
                  </a:lnTo>
                  <a:lnTo>
                    <a:pt x="1217" y="867"/>
                  </a:lnTo>
                  <a:lnTo>
                    <a:pt x="1223" y="846"/>
                  </a:lnTo>
                  <a:lnTo>
                    <a:pt x="1223" y="845"/>
                  </a:lnTo>
                  <a:lnTo>
                    <a:pt x="1224" y="843"/>
                  </a:lnTo>
                  <a:lnTo>
                    <a:pt x="1227" y="822"/>
                  </a:lnTo>
                  <a:lnTo>
                    <a:pt x="1231" y="799"/>
                  </a:lnTo>
                  <a:lnTo>
                    <a:pt x="1231" y="798"/>
                  </a:lnTo>
                  <a:lnTo>
                    <a:pt x="1231" y="796"/>
                  </a:lnTo>
                  <a:lnTo>
                    <a:pt x="1231" y="774"/>
                  </a:lnTo>
                  <a:lnTo>
                    <a:pt x="1231" y="744"/>
                  </a:lnTo>
                  <a:lnTo>
                    <a:pt x="1231" y="742"/>
                  </a:lnTo>
                  <a:lnTo>
                    <a:pt x="1231" y="740"/>
                  </a:lnTo>
                  <a:lnTo>
                    <a:pt x="1225" y="713"/>
                  </a:lnTo>
                  <a:lnTo>
                    <a:pt x="1225" y="713"/>
                  </a:lnTo>
                  <a:lnTo>
                    <a:pt x="1225" y="712"/>
                  </a:lnTo>
                  <a:lnTo>
                    <a:pt x="1219" y="686"/>
                  </a:lnTo>
                  <a:lnTo>
                    <a:pt x="1218" y="685"/>
                  </a:lnTo>
                  <a:lnTo>
                    <a:pt x="1218" y="684"/>
                  </a:lnTo>
                  <a:lnTo>
                    <a:pt x="1209" y="657"/>
                  </a:lnTo>
                  <a:lnTo>
                    <a:pt x="1208" y="656"/>
                  </a:lnTo>
                  <a:lnTo>
                    <a:pt x="1208" y="656"/>
                  </a:lnTo>
                  <a:lnTo>
                    <a:pt x="1196" y="632"/>
                  </a:lnTo>
                  <a:lnTo>
                    <a:pt x="1196" y="631"/>
                  </a:lnTo>
                  <a:lnTo>
                    <a:pt x="1195" y="630"/>
                  </a:lnTo>
                  <a:lnTo>
                    <a:pt x="1180" y="606"/>
                  </a:lnTo>
                  <a:lnTo>
                    <a:pt x="1180" y="605"/>
                  </a:lnTo>
                  <a:lnTo>
                    <a:pt x="1179" y="604"/>
                  </a:lnTo>
                  <a:lnTo>
                    <a:pt x="1163" y="583"/>
                  </a:lnTo>
                  <a:lnTo>
                    <a:pt x="1163" y="582"/>
                  </a:lnTo>
                  <a:lnTo>
                    <a:pt x="1162" y="581"/>
                  </a:lnTo>
                  <a:lnTo>
                    <a:pt x="1144" y="562"/>
                  </a:lnTo>
                  <a:lnTo>
                    <a:pt x="1144" y="561"/>
                  </a:lnTo>
                  <a:lnTo>
                    <a:pt x="1143" y="561"/>
                  </a:lnTo>
                  <a:lnTo>
                    <a:pt x="1122" y="541"/>
                  </a:lnTo>
                  <a:lnTo>
                    <a:pt x="1121" y="540"/>
                  </a:lnTo>
                  <a:lnTo>
                    <a:pt x="1121" y="540"/>
                  </a:lnTo>
                  <a:lnTo>
                    <a:pt x="1099" y="523"/>
                  </a:lnTo>
                  <a:lnTo>
                    <a:pt x="1098" y="523"/>
                  </a:lnTo>
                  <a:lnTo>
                    <a:pt x="1097" y="522"/>
                  </a:lnTo>
                  <a:lnTo>
                    <a:pt x="1074" y="509"/>
                  </a:lnTo>
                  <a:lnTo>
                    <a:pt x="1074" y="509"/>
                  </a:lnTo>
                  <a:lnTo>
                    <a:pt x="1074" y="509"/>
                  </a:lnTo>
                  <a:lnTo>
                    <a:pt x="1050" y="496"/>
                  </a:lnTo>
                  <a:lnTo>
                    <a:pt x="1047" y="495"/>
                  </a:lnTo>
                  <a:lnTo>
                    <a:pt x="1045" y="494"/>
                  </a:lnTo>
                  <a:lnTo>
                    <a:pt x="1019" y="486"/>
                  </a:lnTo>
                  <a:lnTo>
                    <a:pt x="992" y="478"/>
                  </a:lnTo>
                  <a:lnTo>
                    <a:pt x="990" y="477"/>
                  </a:lnTo>
                  <a:lnTo>
                    <a:pt x="989" y="477"/>
                  </a:lnTo>
                  <a:lnTo>
                    <a:pt x="961" y="474"/>
                  </a:lnTo>
                  <a:lnTo>
                    <a:pt x="961" y="474"/>
                  </a:lnTo>
                  <a:lnTo>
                    <a:pt x="960" y="474"/>
                  </a:lnTo>
                  <a:lnTo>
                    <a:pt x="930" y="472"/>
                  </a:lnTo>
                  <a:lnTo>
                    <a:pt x="929" y="472"/>
                  </a:lnTo>
                  <a:lnTo>
                    <a:pt x="928" y="472"/>
                  </a:lnTo>
                  <a:lnTo>
                    <a:pt x="899" y="474"/>
                  </a:lnTo>
                  <a:lnTo>
                    <a:pt x="898" y="474"/>
                  </a:lnTo>
                  <a:lnTo>
                    <a:pt x="898" y="474"/>
                  </a:lnTo>
                  <a:lnTo>
                    <a:pt x="871" y="477"/>
                  </a:lnTo>
                  <a:lnTo>
                    <a:pt x="869" y="477"/>
                  </a:lnTo>
                  <a:lnTo>
                    <a:pt x="866" y="478"/>
                  </a:lnTo>
                  <a:lnTo>
                    <a:pt x="840" y="486"/>
                  </a:lnTo>
                  <a:lnTo>
                    <a:pt x="814" y="494"/>
                  </a:lnTo>
                  <a:lnTo>
                    <a:pt x="813" y="495"/>
                  </a:lnTo>
                  <a:lnTo>
                    <a:pt x="811" y="496"/>
                  </a:lnTo>
                  <a:lnTo>
                    <a:pt x="787" y="509"/>
                  </a:lnTo>
                  <a:lnTo>
                    <a:pt x="762" y="522"/>
                  </a:lnTo>
                  <a:lnTo>
                    <a:pt x="761" y="522"/>
                  </a:lnTo>
                  <a:lnTo>
                    <a:pt x="760" y="523"/>
                  </a:lnTo>
                  <a:lnTo>
                    <a:pt x="738" y="540"/>
                  </a:lnTo>
                  <a:lnTo>
                    <a:pt x="737" y="541"/>
                  </a:lnTo>
                  <a:lnTo>
                    <a:pt x="737" y="541"/>
                  </a:lnTo>
                  <a:lnTo>
                    <a:pt x="717" y="561"/>
                  </a:lnTo>
                  <a:lnTo>
                    <a:pt x="697" y="581"/>
                  </a:lnTo>
                  <a:lnTo>
                    <a:pt x="696" y="581"/>
                  </a:lnTo>
                  <a:lnTo>
                    <a:pt x="695" y="583"/>
                  </a:lnTo>
                  <a:lnTo>
                    <a:pt x="679" y="604"/>
                  </a:lnTo>
                  <a:lnTo>
                    <a:pt x="678" y="605"/>
                  </a:lnTo>
                  <a:lnTo>
                    <a:pt x="677" y="606"/>
                  </a:lnTo>
                  <a:lnTo>
                    <a:pt x="664" y="631"/>
                  </a:lnTo>
                  <a:lnTo>
                    <a:pt x="652" y="655"/>
                  </a:lnTo>
                  <a:lnTo>
                    <a:pt x="651" y="656"/>
                  </a:lnTo>
                  <a:lnTo>
                    <a:pt x="650" y="658"/>
                  </a:lnTo>
                  <a:lnTo>
                    <a:pt x="641" y="685"/>
                  </a:lnTo>
                  <a:lnTo>
                    <a:pt x="634" y="711"/>
                  </a:lnTo>
                  <a:lnTo>
                    <a:pt x="633" y="712"/>
                  </a:lnTo>
                  <a:lnTo>
                    <a:pt x="633" y="714"/>
                  </a:lnTo>
                  <a:lnTo>
                    <a:pt x="630" y="742"/>
                  </a:lnTo>
                  <a:lnTo>
                    <a:pt x="630" y="742"/>
                  </a:lnTo>
                  <a:lnTo>
                    <a:pt x="630" y="743"/>
                  </a:lnTo>
                  <a:lnTo>
                    <a:pt x="628" y="773"/>
                  </a:lnTo>
                  <a:lnTo>
                    <a:pt x="628" y="773"/>
                  </a:lnTo>
                  <a:lnTo>
                    <a:pt x="628" y="774"/>
                  </a:lnTo>
                  <a:lnTo>
                    <a:pt x="628" y="795"/>
                  </a:lnTo>
                  <a:lnTo>
                    <a:pt x="628" y="797"/>
                  </a:lnTo>
                  <a:lnTo>
                    <a:pt x="628" y="798"/>
                  </a:lnTo>
                  <a:lnTo>
                    <a:pt x="631" y="818"/>
                  </a:lnTo>
                  <a:lnTo>
                    <a:pt x="634" y="839"/>
                  </a:lnTo>
                  <a:lnTo>
                    <a:pt x="635" y="840"/>
                  </a:lnTo>
                  <a:lnTo>
                    <a:pt x="635" y="840"/>
                  </a:lnTo>
                  <a:lnTo>
                    <a:pt x="639" y="860"/>
                  </a:lnTo>
                  <a:lnTo>
                    <a:pt x="640" y="861"/>
                  </a:lnTo>
                  <a:lnTo>
                    <a:pt x="640" y="862"/>
                  </a:lnTo>
                  <a:lnTo>
                    <a:pt x="647" y="880"/>
                  </a:lnTo>
                  <a:lnTo>
                    <a:pt x="647" y="881"/>
                  </a:lnTo>
                  <a:lnTo>
                    <a:pt x="648" y="881"/>
                  </a:lnTo>
                  <a:lnTo>
                    <a:pt x="656" y="899"/>
                  </a:lnTo>
                  <a:lnTo>
                    <a:pt x="663" y="916"/>
                  </a:lnTo>
                  <a:lnTo>
                    <a:pt x="664" y="917"/>
                  </a:lnTo>
                  <a:lnTo>
                    <a:pt x="664" y="918"/>
                  </a:lnTo>
                  <a:lnTo>
                    <a:pt x="667" y="922"/>
                  </a:lnTo>
                  <a:lnTo>
                    <a:pt x="133" y="1401"/>
                  </a:lnTo>
                  <a:lnTo>
                    <a:pt x="133" y="133"/>
                  </a:lnTo>
                  <a:lnTo>
                    <a:pt x="4442" y="133"/>
                  </a:lnTo>
                  <a:lnTo>
                    <a:pt x="4442" y="1930"/>
                  </a:lnTo>
                  <a:lnTo>
                    <a:pt x="3433" y="1248"/>
                  </a:lnTo>
                  <a:lnTo>
                    <a:pt x="3439" y="1235"/>
                  </a:lnTo>
                  <a:close/>
                  <a:moveTo>
                    <a:pt x="759" y="1023"/>
                  </a:moveTo>
                  <a:lnTo>
                    <a:pt x="760" y="1024"/>
                  </a:lnTo>
                  <a:lnTo>
                    <a:pt x="762" y="1025"/>
                  </a:lnTo>
                  <a:lnTo>
                    <a:pt x="781" y="1037"/>
                  </a:lnTo>
                  <a:lnTo>
                    <a:pt x="782" y="1037"/>
                  </a:lnTo>
                  <a:lnTo>
                    <a:pt x="782" y="1037"/>
                  </a:lnTo>
                  <a:lnTo>
                    <a:pt x="803" y="1048"/>
                  </a:lnTo>
                  <a:lnTo>
                    <a:pt x="804" y="1048"/>
                  </a:lnTo>
                  <a:lnTo>
                    <a:pt x="806" y="1050"/>
                  </a:lnTo>
                  <a:lnTo>
                    <a:pt x="828" y="1058"/>
                  </a:lnTo>
                  <a:lnTo>
                    <a:pt x="851" y="1065"/>
                  </a:lnTo>
                  <a:lnTo>
                    <a:pt x="852" y="1066"/>
                  </a:lnTo>
                  <a:lnTo>
                    <a:pt x="854" y="1066"/>
                  </a:lnTo>
                  <a:lnTo>
                    <a:pt x="876" y="1072"/>
                  </a:lnTo>
                  <a:lnTo>
                    <a:pt x="877" y="1072"/>
                  </a:lnTo>
                  <a:lnTo>
                    <a:pt x="878" y="1072"/>
                  </a:lnTo>
                  <a:lnTo>
                    <a:pt x="902" y="1075"/>
                  </a:lnTo>
                  <a:lnTo>
                    <a:pt x="903" y="1075"/>
                  </a:lnTo>
                  <a:lnTo>
                    <a:pt x="905" y="1075"/>
                  </a:lnTo>
                  <a:lnTo>
                    <a:pt x="929" y="1075"/>
                  </a:lnTo>
                  <a:lnTo>
                    <a:pt x="952" y="1075"/>
                  </a:lnTo>
                  <a:lnTo>
                    <a:pt x="953" y="1075"/>
                  </a:lnTo>
                  <a:lnTo>
                    <a:pt x="955" y="1075"/>
                  </a:lnTo>
                  <a:lnTo>
                    <a:pt x="977" y="1072"/>
                  </a:lnTo>
                  <a:lnTo>
                    <a:pt x="998" y="1068"/>
                  </a:lnTo>
                  <a:lnTo>
                    <a:pt x="1000" y="1068"/>
                  </a:lnTo>
                  <a:lnTo>
                    <a:pt x="1001" y="1067"/>
                  </a:lnTo>
                  <a:lnTo>
                    <a:pt x="1022" y="1061"/>
                  </a:lnTo>
                  <a:lnTo>
                    <a:pt x="1023" y="1061"/>
                  </a:lnTo>
                  <a:lnTo>
                    <a:pt x="1024" y="1061"/>
                  </a:lnTo>
                  <a:lnTo>
                    <a:pt x="1045" y="1053"/>
                  </a:lnTo>
                  <a:lnTo>
                    <a:pt x="1045" y="1053"/>
                  </a:lnTo>
                  <a:lnTo>
                    <a:pt x="1045" y="1053"/>
                  </a:lnTo>
                  <a:lnTo>
                    <a:pt x="1065" y="1044"/>
                  </a:lnTo>
                  <a:lnTo>
                    <a:pt x="1067" y="1043"/>
                  </a:lnTo>
                  <a:lnTo>
                    <a:pt x="1068" y="1042"/>
                  </a:lnTo>
                  <a:lnTo>
                    <a:pt x="1086" y="1032"/>
                  </a:lnTo>
                  <a:lnTo>
                    <a:pt x="1090" y="1029"/>
                  </a:lnTo>
                  <a:lnTo>
                    <a:pt x="1952" y="1889"/>
                  </a:lnTo>
                  <a:lnTo>
                    <a:pt x="1951" y="1891"/>
                  </a:lnTo>
                  <a:lnTo>
                    <a:pt x="1950" y="1892"/>
                  </a:lnTo>
                  <a:lnTo>
                    <a:pt x="1948" y="1895"/>
                  </a:lnTo>
                  <a:lnTo>
                    <a:pt x="1942" y="1910"/>
                  </a:lnTo>
                  <a:lnTo>
                    <a:pt x="1935" y="1927"/>
                  </a:lnTo>
                  <a:lnTo>
                    <a:pt x="1934" y="1929"/>
                  </a:lnTo>
                  <a:lnTo>
                    <a:pt x="1934" y="1930"/>
                  </a:lnTo>
                  <a:lnTo>
                    <a:pt x="1929" y="1948"/>
                  </a:lnTo>
                  <a:lnTo>
                    <a:pt x="1923" y="1966"/>
                  </a:lnTo>
                  <a:lnTo>
                    <a:pt x="1923" y="1967"/>
                  </a:lnTo>
                  <a:lnTo>
                    <a:pt x="1923" y="1968"/>
                  </a:lnTo>
                  <a:lnTo>
                    <a:pt x="1920" y="1986"/>
                  </a:lnTo>
                  <a:lnTo>
                    <a:pt x="1920" y="1987"/>
                  </a:lnTo>
                  <a:lnTo>
                    <a:pt x="1920" y="1988"/>
                  </a:lnTo>
                  <a:lnTo>
                    <a:pt x="1918" y="2007"/>
                  </a:lnTo>
                  <a:lnTo>
                    <a:pt x="1918" y="2008"/>
                  </a:lnTo>
                  <a:lnTo>
                    <a:pt x="1918" y="2009"/>
                  </a:lnTo>
                  <a:lnTo>
                    <a:pt x="1918" y="2029"/>
                  </a:lnTo>
                  <a:lnTo>
                    <a:pt x="1918" y="2029"/>
                  </a:lnTo>
                  <a:lnTo>
                    <a:pt x="1918" y="2030"/>
                  </a:lnTo>
                  <a:lnTo>
                    <a:pt x="1920" y="2059"/>
                  </a:lnTo>
                  <a:lnTo>
                    <a:pt x="1920" y="2059"/>
                  </a:lnTo>
                  <a:lnTo>
                    <a:pt x="1920" y="2060"/>
                  </a:lnTo>
                  <a:lnTo>
                    <a:pt x="1923" y="2088"/>
                  </a:lnTo>
                  <a:lnTo>
                    <a:pt x="1923" y="2089"/>
                  </a:lnTo>
                  <a:lnTo>
                    <a:pt x="1923" y="2090"/>
                  </a:lnTo>
                  <a:lnTo>
                    <a:pt x="1930" y="2118"/>
                  </a:lnTo>
                  <a:lnTo>
                    <a:pt x="1931" y="2119"/>
                  </a:lnTo>
                  <a:lnTo>
                    <a:pt x="1931" y="2120"/>
                  </a:lnTo>
                  <a:lnTo>
                    <a:pt x="1940" y="2146"/>
                  </a:lnTo>
                  <a:lnTo>
                    <a:pt x="1941" y="2147"/>
                  </a:lnTo>
                  <a:lnTo>
                    <a:pt x="1941" y="2148"/>
                  </a:lnTo>
                  <a:lnTo>
                    <a:pt x="1955" y="2172"/>
                  </a:lnTo>
                  <a:lnTo>
                    <a:pt x="1955" y="2173"/>
                  </a:lnTo>
                  <a:lnTo>
                    <a:pt x="1955" y="2173"/>
                  </a:lnTo>
                  <a:lnTo>
                    <a:pt x="1968" y="2197"/>
                  </a:lnTo>
                  <a:lnTo>
                    <a:pt x="1968" y="2197"/>
                  </a:lnTo>
                  <a:lnTo>
                    <a:pt x="1969" y="2198"/>
                  </a:lnTo>
                  <a:lnTo>
                    <a:pt x="1985" y="2221"/>
                  </a:lnTo>
                  <a:lnTo>
                    <a:pt x="1986" y="2222"/>
                  </a:lnTo>
                  <a:lnTo>
                    <a:pt x="1987" y="2223"/>
                  </a:lnTo>
                  <a:lnTo>
                    <a:pt x="2005" y="2242"/>
                  </a:lnTo>
                  <a:lnTo>
                    <a:pt x="2006" y="2243"/>
                  </a:lnTo>
                  <a:lnTo>
                    <a:pt x="2007" y="2244"/>
                  </a:lnTo>
                  <a:lnTo>
                    <a:pt x="2028" y="2262"/>
                  </a:lnTo>
                  <a:lnTo>
                    <a:pt x="2028" y="2263"/>
                  </a:lnTo>
                  <a:lnTo>
                    <a:pt x="2028" y="2263"/>
                  </a:lnTo>
                  <a:lnTo>
                    <a:pt x="2050" y="2278"/>
                  </a:lnTo>
                  <a:lnTo>
                    <a:pt x="2050" y="2279"/>
                  </a:lnTo>
                  <a:lnTo>
                    <a:pt x="2051" y="2279"/>
                  </a:lnTo>
                  <a:lnTo>
                    <a:pt x="2074" y="2294"/>
                  </a:lnTo>
                  <a:lnTo>
                    <a:pt x="2075" y="2295"/>
                  </a:lnTo>
                  <a:lnTo>
                    <a:pt x="2076" y="2296"/>
                  </a:lnTo>
                  <a:lnTo>
                    <a:pt x="2102" y="2307"/>
                  </a:lnTo>
                  <a:lnTo>
                    <a:pt x="2102" y="2307"/>
                  </a:lnTo>
                  <a:lnTo>
                    <a:pt x="2103" y="2308"/>
                  </a:lnTo>
                  <a:lnTo>
                    <a:pt x="2127" y="2317"/>
                  </a:lnTo>
                  <a:lnTo>
                    <a:pt x="2128" y="2318"/>
                  </a:lnTo>
                  <a:lnTo>
                    <a:pt x="2131" y="2318"/>
                  </a:lnTo>
                  <a:lnTo>
                    <a:pt x="2158" y="2324"/>
                  </a:lnTo>
                  <a:lnTo>
                    <a:pt x="2159" y="2324"/>
                  </a:lnTo>
                  <a:lnTo>
                    <a:pt x="2159" y="2324"/>
                  </a:lnTo>
                  <a:lnTo>
                    <a:pt x="2187" y="2330"/>
                  </a:lnTo>
                  <a:lnTo>
                    <a:pt x="2188" y="2330"/>
                  </a:lnTo>
                  <a:lnTo>
                    <a:pt x="2189" y="2330"/>
                  </a:lnTo>
                  <a:lnTo>
                    <a:pt x="2218" y="2332"/>
                  </a:lnTo>
                  <a:lnTo>
                    <a:pt x="2219" y="2332"/>
                  </a:lnTo>
                  <a:lnTo>
                    <a:pt x="2221" y="2332"/>
                  </a:lnTo>
                  <a:lnTo>
                    <a:pt x="2250" y="2330"/>
                  </a:lnTo>
                  <a:lnTo>
                    <a:pt x="2251" y="2330"/>
                  </a:lnTo>
                  <a:lnTo>
                    <a:pt x="2252" y="2330"/>
                  </a:lnTo>
                  <a:lnTo>
                    <a:pt x="2280" y="2324"/>
                  </a:lnTo>
                  <a:lnTo>
                    <a:pt x="2280" y="2324"/>
                  </a:lnTo>
                  <a:lnTo>
                    <a:pt x="2281" y="2324"/>
                  </a:lnTo>
                  <a:lnTo>
                    <a:pt x="2308" y="2318"/>
                  </a:lnTo>
                  <a:lnTo>
                    <a:pt x="2311" y="2318"/>
                  </a:lnTo>
                  <a:lnTo>
                    <a:pt x="2312" y="2317"/>
                  </a:lnTo>
                  <a:lnTo>
                    <a:pt x="2336" y="2308"/>
                  </a:lnTo>
                  <a:lnTo>
                    <a:pt x="2337" y="2307"/>
                  </a:lnTo>
                  <a:lnTo>
                    <a:pt x="2337" y="2307"/>
                  </a:lnTo>
                  <a:lnTo>
                    <a:pt x="2363" y="2296"/>
                  </a:lnTo>
                  <a:lnTo>
                    <a:pt x="2364" y="2295"/>
                  </a:lnTo>
                  <a:lnTo>
                    <a:pt x="2365" y="2294"/>
                  </a:lnTo>
                  <a:lnTo>
                    <a:pt x="2388" y="2279"/>
                  </a:lnTo>
                  <a:lnTo>
                    <a:pt x="2389" y="2279"/>
                  </a:lnTo>
                  <a:lnTo>
                    <a:pt x="2389" y="2278"/>
                  </a:lnTo>
                  <a:lnTo>
                    <a:pt x="2411" y="2263"/>
                  </a:lnTo>
                  <a:lnTo>
                    <a:pt x="2411" y="2262"/>
                  </a:lnTo>
                  <a:lnTo>
                    <a:pt x="2412" y="2262"/>
                  </a:lnTo>
                  <a:lnTo>
                    <a:pt x="2432" y="2244"/>
                  </a:lnTo>
                  <a:lnTo>
                    <a:pt x="2432" y="2243"/>
                  </a:lnTo>
                  <a:lnTo>
                    <a:pt x="2432" y="2243"/>
                  </a:lnTo>
                  <a:lnTo>
                    <a:pt x="2452" y="2223"/>
                  </a:lnTo>
                  <a:lnTo>
                    <a:pt x="2453" y="2222"/>
                  </a:lnTo>
                  <a:lnTo>
                    <a:pt x="2454" y="2221"/>
                  </a:lnTo>
                  <a:lnTo>
                    <a:pt x="2470" y="2198"/>
                  </a:lnTo>
                  <a:lnTo>
                    <a:pt x="2471" y="2197"/>
                  </a:lnTo>
                  <a:lnTo>
                    <a:pt x="2472" y="2197"/>
                  </a:lnTo>
                  <a:lnTo>
                    <a:pt x="2484" y="2173"/>
                  </a:lnTo>
                  <a:lnTo>
                    <a:pt x="2484" y="2173"/>
                  </a:lnTo>
                  <a:lnTo>
                    <a:pt x="2484" y="2172"/>
                  </a:lnTo>
                  <a:lnTo>
                    <a:pt x="2497" y="2148"/>
                  </a:lnTo>
                  <a:lnTo>
                    <a:pt x="2498" y="2147"/>
                  </a:lnTo>
                  <a:lnTo>
                    <a:pt x="2499" y="2145"/>
                  </a:lnTo>
                  <a:lnTo>
                    <a:pt x="2507" y="2119"/>
                  </a:lnTo>
                  <a:lnTo>
                    <a:pt x="2507" y="2119"/>
                  </a:lnTo>
                  <a:lnTo>
                    <a:pt x="2507" y="2119"/>
                  </a:lnTo>
                  <a:lnTo>
                    <a:pt x="2516" y="2091"/>
                  </a:lnTo>
                  <a:lnTo>
                    <a:pt x="2516" y="2090"/>
                  </a:lnTo>
                  <a:lnTo>
                    <a:pt x="2516" y="2088"/>
                  </a:lnTo>
                  <a:lnTo>
                    <a:pt x="2519" y="2060"/>
                  </a:lnTo>
                  <a:lnTo>
                    <a:pt x="2519" y="2059"/>
                  </a:lnTo>
                  <a:lnTo>
                    <a:pt x="2519" y="2059"/>
                  </a:lnTo>
                  <a:lnTo>
                    <a:pt x="2521" y="2030"/>
                  </a:lnTo>
                  <a:lnTo>
                    <a:pt x="2521" y="2029"/>
                  </a:lnTo>
                  <a:lnTo>
                    <a:pt x="2521" y="2029"/>
                  </a:lnTo>
                  <a:lnTo>
                    <a:pt x="2521" y="2009"/>
                  </a:lnTo>
                  <a:lnTo>
                    <a:pt x="2521" y="2008"/>
                  </a:lnTo>
                  <a:lnTo>
                    <a:pt x="2521" y="2006"/>
                  </a:lnTo>
                  <a:lnTo>
                    <a:pt x="2518" y="1985"/>
                  </a:lnTo>
                  <a:lnTo>
                    <a:pt x="2515" y="1965"/>
                  </a:lnTo>
                  <a:lnTo>
                    <a:pt x="2514" y="1964"/>
                  </a:lnTo>
                  <a:lnTo>
                    <a:pt x="2514" y="1964"/>
                  </a:lnTo>
                  <a:lnTo>
                    <a:pt x="2509" y="1944"/>
                  </a:lnTo>
                  <a:lnTo>
                    <a:pt x="2508" y="1943"/>
                  </a:lnTo>
                  <a:lnTo>
                    <a:pt x="2508" y="1942"/>
                  </a:lnTo>
                  <a:lnTo>
                    <a:pt x="2502" y="1924"/>
                  </a:lnTo>
                  <a:lnTo>
                    <a:pt x="2496" y="1906"/>
                  </a:lnTo>
                  <a:lnTo>
                    <a:pt x="2495" y="1905"/>
                  </a:lnTo>
                  <a:lnTo>
                    <a:pt x="2494" y="1903"/>
                  </a:lnTo>
                  <a:lnTo>
                    <a:pt x="2484" y="1885"/>
                  </a:lnTo>
                  <a:lnTo>
                    <a:pt x="2484" y="1885"/>
                  </a:lnTo>
                  <a:lnTo>
                    <a:pt x="2484" y="1885"/>
                  </a:lnTo>
                  <a:lnTo>
                    <a:pt x="2482" y="1883"/>
                  </a:lnTo>
                  <a:lnTo>
                    <a:pt x="2989" y="1389"/>
                  </a:lnTo>
                  <a:lnTo>
                    <a:pt x="2992" y="1392"/>
                  </a:lnTo>
                  <a:lnTo>
                    <a:pt x="2993" y="1392"/>
                  </a:lnTo>
                  <a:lnTo>
                    <a:pt x="2994" y="1393"/>
                  </a:lnTo>
                  <a:lnTo>
                    <a:pt x="3013" y="1405"/>
                  </a:lnTo>
                  <a:lnTo>
                    <a:pt x="3015" y="1405"/>
                  </a:lnTo>
                  <a:lnTo>
                    <a:pt x="3016" y="1406"/>
                  </a:lnTo>
                  <a:lnTo>
                    <a:pt x="3035" y="1414"/>
                  </a:lnTo>
                  <a:lnTo>
                    <a:pt x="3035" y="1414"/>
                  </a:lnTo>
                  <a:lnTo>
                    <a:pt x="3036" y="1414"/>
                  </a:lnTo>
                  <a:lnTo>
                    <a:pt x="3057" y="1423"/>
                  </a:lnTo>
                  <a:lnTo>
                    <a:pt x="3058" y="1423"/>
                  </a:lnTo>
                  <a:lnTo>
                    <a:pt x="3058" y="1423"/>
                  </a:lnTo>
                  <a:lnTo>
                    <a:pt x="3080" y="1429"/>
                  </a:lnTo>
                  <a:lnTo>
                    <a:pt x="3080" y="1429"/>
                  </a:lnTo>
                  <a:lnTo>
                    <a:pt x="3081" y="1429"/>
                  </a:lnTo>
                  <a:lnTo>
                    <a:pt x="3104" y="1434"/>
                  </a:lnTo>
                  <a:lnTo>
                    <a:pt x="3104" y="1434"/>
                  </a:lnTo>
                  <a:lnTo>
                    <a:pt x="3105" y="1434"/>
                  </a:lnTo>
                  <a:lnTo>
                    <a:pt x="3128" y="1439"/>
                  </a:lnTo>
                  <a:lnTo>
                    <a:pt x="3129" y="1439"/>
                  </a:lnTo>
                  <a:lnTo>
                    <a:pt x="3131" y="1439"/>
                  </a:lnTo>
                  <a:lnTo>
                    <a:pt x="3153" y="1439"/>
                  </a:lnTo>
                  <a:lnTo>
                    <a:pt x="3154" y="1439"/>
                  </a:lnTo>
                  <a:lnTo>
                    <a:pt x="3154" y="1439"/>
                  </a:lnTo>
                  <a:lnTo>
                    <a:pt x="3183" y="1436"/>
                  </a:lnTo>
                  <a:lnTo>
                    <a:pt x="3184" y="1436"/>
                  </a:lnTo>
                  <a:lnTo>
                    <a:pt x="3185" y="1436"/>
                  </a:lnTo>
                  <a:lnTo>
                    <a:pt x="3215" y="1431"/>
                  </a:lnTo>
                  <a:lnTo>
                    <a:pt x="3216" y="1431"/>
                  </a:lnTo>
                  <a:lnTo>
                    <a:pt x="3217" y="1431"/>
                  </a:lnTo>
                  <a:lnTo>
                    <a:pt x="3244" y="1425"/>
                  </a:lnTo>
                  <a:lnTo>
                    <a:pt x="3245" y="1425"/>
                  </a:lnTo>
                  <a:lnTo>
                    <a:pt x="3246" y="1424"/>
                  </a:lnTo>
                  <a:lnTo>
                    <a:pt x="3273" y="1414"/>
                  </a:lnTo>
                  <a:lnTo>
                    <a:pt x="3275" y="1413"/>
                  </a:lnTo>
                  <a:lnTo>
                    <a:pt x="3276" y="1413"/>
                  </a:lnTo>
                  <a:lnTo>
                    <a:pt x="3300" y="1400"/>
                  </a:lnTo>
                  <a:lnTo>
                    <a:pt x="3301" y="1400"/>
                  </a:lnTo>
                  <a:lnTo>
                    <a:pt x="3303" y="1399"/>
                  </a:lnTo>
                  <a:lnTo>
                    <a:pt x="3327" y="1383"/>
                  </a:lnTo>
                  <a:lnTo>
                    <a:pt x="3328" y="1383"/>
                  </a:lnTo>
                  <a:lnTo>
                    <a:pt x="3328" y="1382"/>
                  </a:lnTo>
                  <a:lnTo>
                    <a:pt x="3349" y="1366"/>
                  </a:lnTo>
                  <a:lnTo>
                    <a:pt x="3350" y="1365"/>
                  </a:lnTo>
                  <a:lnTo>
                    <a:pt x="3351" y="1364"/>
                  </a:lnTo>
                  <a:lnTo>
                    <a:pt x="3359" y="1357"/>
                  </a:lnTo>
                  <a:lnTo>
                    <a:pt x="4442" y="2090"/>
                  </a:lnTo>
                  <a:lnTo>
                    <a:pt x="4442" y="2852"/>
                  </a:lnTo>
                  <a:lnTo>
                    <a:pt x="133" y="2852"/>
                  </a:lnTo>
                  <a:lnTo>
                    <a:pt x="133" y="1579"/>
                  </a:lnTo>
                  <a:lnTo>
                    <a:pt x="754" y="1020"/>
                  </a:lnTo>
                  <a:lnTo>
                    <a:pt x="759" y="1023"/>
                  </a:ln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0" name="Rectangle 39"/>
            <p:cNvSpPr/>
            <p:nvPr/>
          </p:nvSpPr>
          <p:spPr>
            <a:xfrm>
              <a:off x="6085969" y="4452303"/>
              <a:ext cx="2745291" cy="13716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0" rIns="137160" bIns="137160" numCol="1" spcCol="0" rtlCol="0" fromWordArt="0" anchor="t" anchorCtr="0" forceAA="0" compatLnSpc="1">
              <a:prstTxWarp prst="textNoShape">
                <a:avLst/>
              </a:prstTxWarp>
              <a:noAutofit/>
            </a:bodyPr>
            <a:lstStyle/>
            <a:p>
              <a:pPr algn="ctr"/>
              <a:endParaRPr lang="en-US" sz="2000" dirty="0">
                <a:solidFill>
                  <a:schemeClr val="accent5"/>
                </a:solidFill>
                <a:latin typeface="+mj-lt"/>
              </a:endParaRPr>
            </a:p>
          </p:txBody>
        </p:sp>
      </p:grpSp>
      <p:grpSp>
        <p:nvGrpSpPr>
          <p:cNvPr id="5" name="Group 4"/>
          <p:cNvGrpSpPr/>
          <p:nvPr/>
        </p:nvGrpSpPr>
        <p:grpSpPr>
          <a:xfrm>
            <a:off x="3198559" y="4452303"/>
            <a:ext cx="2745291" cy="1770697"/>
            <a:chOff x="3198559" y="4452303"/>
            <a:chExt cx="2745291" cy="1770697"/>
          </a:xfrm>
        </p:grpSpPr>
        <p:sp>
          <p:nvSpPr>
            <p:cNvPr id="44" name="Rectangle 43"/>
            <p:cNvSpPr/>
            <p:nvPr/>
          </p:nvSpPr>
          <p:spPr>
            <a:xfrm>
              <a:off x="3198559" y="4589463"/>
              <a:ext cx="2745291" cy="1633537"/>
            </a:xfrm>
            <a:prstGeom prst="rect">
              <a:avLst/>
            </a:prstGeom>
            <a:solidFill>
              <a:schemeClr val="accent4">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0" rIns="137160" bIns="137160" numCol="1" spcCol="0" rtlCol="0" fromWordArt="0" anchor="t" anchorCtr="0" forceAA="0" compatLnSpc="1">
              <a:prstTxWarp prst="textNoShape">
                <a:avLst/>
              </a:prstTxWarp>
              <a:noAutofit/>
            </a:bodyPr>
            <a:lstStyle/>
            <a:p>
              <a:pPr algn="ctr"/>
              <a:r>
                <a:rPr lang="en-US" sz="1600" i="1" dirty="0">
                  <a:solidFill>
                    <a:schemeClr val="tx1"/>
                  </a:solidFill>
                </a:rPr>
                <a:t>An accessible and always-on</a:t>
              </a:r>
              <a:br>
                <a:rPr lang="en-US" sz="1600" i="1" dirty="0">
                  <a:solidFill>
                    <a:schemeClr val="tx1"/>
                  </a:solidFill>
                </a:rPr>
              </a:br>
              <a:r>
                <a:rPr lang="en-US" sz="2000" dirty="0">
                  <a:solidFill>
                    <a:schemeClr val="accent4"/>
                  </a:solidFill>
                  <a:latin typeface="+mj-lt"/>
                </a:rPr>
                <a:t>environment</a:t>
              </a:r>
            </a:p>
          </p:txBody>
        </p:sp>
        <p:grpSp>
          <p:nvGrpSpPr>
            <p:cNvPr id="66" name="Group 65"/>
            <p:cNvGrpSpPr>
              <a:grpSpLocks noChangeAspect="1"/>
            </p:cNvGrpSpPr>
            <p:nvPr/>
          </p:nvGrpSpPr>
          <p:grpSpPr>
            <a:xfrm>
              <a:off x="4332541" y="4848593"/>
              <a:ext cx="477326" cy="548640"/>
              <a:chOff x="13639800" y="2855913"/>
              <a:chExt cx="935038" cy="1074738"/>
            </a:xfrm>
            <a:solidFill>
              <a:schemeClr val="bg1"/>
            </a:solidFill>
          </p:grpSpPr>
          <p:sp>
            <p:nvSpPr>
              <p:cNvPr id="67" name="Freeform 103"/>
              <p:cNvSpPr>
                <a:spLocks noEditPoints="1"/>
              </p:cNvSpPr>
              <p:nvPr/>
            </p:nvSpPr>
            <p:spPr bwMode="auto">
              <a:xfrm>
                <a:off x="13681075" y="2855913"/>
                <a:ext cx="874713" cy="617538"/>
              </a:xfrm>
              <a:custGeom>
                <a:avLst/>
                <a:gdLst>
                  <a:gd name="T0" fmla="*/ 218 w 551"/>
                  <a:gd name="T1" fmla="*/ 35 h 389"/>
                  <a:gd name="T2" fmla="*/ 161 w 551"/>
                  <a:gd name="T3" fmla="*/ 67 h 389"/>
                  <a:gd name="T4" fmla="*/ 128 w 551"/>
                  <a:gd name="T5" fmla="*/ 123 h 389"/>
                  <a:gd name="T6" fmla="*/ 124 w 551"/>
                  <a:gd name="T7" fmla="*/ 169 h 389"/>
                  <a:gd name="T8" fmla="*/ 126 w 551"/>
                  <a:gd name="T9" fmla="*/ 185 h 389"/>
                  <a:gd name="T10" fmla="*/ 123 w 551"/>
                  <a:gd name="T11" fmla="*/ 192 h 389"/>
                  <a:gd name="T12" fmla="*/ 116 w 551"/>
                  <a:gd name="T13" fmla="*/ 197 h 389"/>
                  <a:gd name="T14" fmla="*/ 111 w 551"/>
                  <a:gd name="T15" fmla="*/ 197 h 389"/>
                  <a:gd name="T16" fmla="*/ 62 w 551"/>
                  <a:gd name="T17" fmla="*/ 213 h 389"/>
                  <a:gd name="T18" fmla="*/ 33 w 551"/>
                  <a:gd name="T19" fmla="*/ 254 h 389"/>
                  <a:gd name="T20" fmla="*/ 33 w 551"/>
                  <a:gd name="T21" fmla="*/ 304 h 389"/>
                  <a:gd name="T22" fmla="*/ 62 w 551"/>
                  <a:gd name="T23" fmla="*/ 345 h 389"/>
                  <a:gd name="T24" fmla="*/ 111 w 551"/>
                  <a:gd name="T25" fmla="*/ 359 h 389"/>
                  <a:gd name="T26" fmla="*/ 456 w 551"/>
                  <a:gd name="T27" fmla="*/ 356 h 389"/>
                  <a:gd name="T28" fmla="*/ 503 w 551"/>
                  <a:gd name="T29" fmla="*/ 321 h 389"/>
                  <a:gd name="T30" fmla="*/ 522 w 551"/>
                  <a:gd name="T31" fmla="*/ 264 h 389"/>
                  <a:gd name="T32" fmla="*/ 503 w 551"/>
                  <a:gd name="T33" fmla="*/ 206 h 389"/>
                  <a:gd name="T34" fmla="*/ 456 w 551"/>
                  <a:gd name="T35" fmla="*/ 171 h 389"/>
                  <a:gd name="T36" fmla="*/ 397 w 551"/>
                  <a:gd name="T37" fmla="*/ 171 h 389"/>
                  <a:gd name="T38" fmla="*/ 389 w 551"/>
                  <a:gd name="T39" fmla="*/ 171 h 389"/>
                  <a:gd name="T40" fmla="*/ 382 w 551"/>
                  <a:gd name="T41" fmla="*/ 166 h 389"/>
                  <a:gd name="T42" fmla="*/ 378 w 551"/>
                  <a:gd name="T43" fmla="*/ 157 h 389"/>
                  <a:gd name="T44" fmla="*/ 373 w 551"/>
                  <a:gd name="T45" fmla="*/ 123 h 389"/>
                  <a:gd name="T46" fmla="*/ 340 w 551"/>
                  <a:gd name="T47" fmla="*/ 67 h 389"/>
                  <a:gd name="T48" fmla="*/ 285 w 551"/>
                  <a:gd name="T49" fmla="*/ 35 h 389"/>
                  <a:gd name="T50" fmla="*/ 250 w 551"/>
                  <a:gd name="T51" fmla="*/ 0 h 389"/>
                  <a:gd name="T52" fmla="*/ 325 w 551"/>
                  <a:gd name="T53" fmla="*/ 19 h 389"/>
                  <a:gd name="T54" fmla="*/ 380 w 551"/>
                  <a:gd name="T55" fmla="*/ 69 h 389"/>
                  <a:gd name="T56" fmla="*/ 406 w 551"/>
                  <a:gd name="T57" fmla="*/ 140 h 389"/>
                  <a:gd name="T58" fmla="*/ 458 w 551"/>
                  <a:gd name="T59" fmla="*/ 143 h 389"/>
                  <a:gd name="T60" fmla="*/ 513 w 551"/>
                  <a:gd name="T61" fmla="*/ 175 h 389"/>
                  <a:gd name="T62" fmla="*/ 546 w 551"/>
                  <a:gd name="T63" fmla="*/ 230 h 389"/>
                  <a:gd name="T64" fmla="*/ 546 w 551"/>
                  <a:gd name="T65" fmla="*/ 297 h 389"/>
                  <a:gd name="T66" fmla="*/ 513 w 551"/>
                  <a:gd name="T67" fmla="*/ 352 h 389"/>
                  <a:gd name="T68" fmla="*/ 458 w 551"/>
                  <a:gd name="T69" fmla="*/ 385 h 389"/>
                  <a:gd name="T70" fmla="*/ 111 w 551"/>
                  <a:gd name="T71" fmla="*/ 389 h 389"/>
                  <a:gd name="T72" fmla="*/ 55 w 551"/>
                  <a:gd name="T73" fmla="*/ 375 h 389"/>
                  <a:gd name="T74" fmla="*/ 16 w 551"/>
                  <a:gd name="T75" fmla="*/ 335 h 389"/>
                  <a:gd name="T76" fmla="*/ 0 w 551"/>
                  <a:gd name="T77" fmla="*/ 278 h 389"/>
                  <a:gd name="T78" fmla="*/ 19 w 551"/>
                  <a:gd name="T79" fmla="*/ 219 h 389"/>
                  <a:gd name="T80" fmla="*/ 64 w 551"/>
                  <a:gd name="T81" fmla="*/ 178 h 389"/>
                  <a:gd name="T82" fmla="*/ 95 w 551"/>
                  <a:gd name="T83" fmla="*/ 157 h 389"/>
                  <a:gd name="T84" fmla="*/ 111 w 551"/>
                  <a:gd name="T85" fmla="*/ 88 h 389"/>
                  <a:gd name="T86" fmla="*/ 154 w 551"/>
                  <a:gd name="T87" fmla="*/ 35 h 389"/>
                  <a:gd name="T88" fmla="*/ 216 w 551"/>
                  <a:gd name="T89" fmla="*/ 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1" h="389">
                    <a:moveTo>
                      <a:pt x="250" y="29"/>
                    </a:moveTo>
                    <a:lnTo>
                      <a:pt x="218" y="35"/>
                    </a:lnTo>
                    <a:lnTo>
                      <a:pt x="187" y="47"/>
                    </a:lnTo>
                    <a:lnTo>
                      <a:pt x="161" y="67"/>
                    </a:lnTo>
                    <a:lnTo>
                      <a:pt x="140" y="93"/>
                    </a:lnTo>
                    <a:lnTo>
                      <a:pt x="128" y="123"/>
                    </a:lnTo>
                    <a:lnTo>
                      <a:pt x="123" y="157"/>
                    </a:lnTo>
                    <a:lnTo>
                      <a:pt x="124" y="169"/>
                    </a:lnTo>
                    <a:lnTo>
                      <a:pt x="126" y="180"/>
                    </a:lnTo>
                    <a:lnTo>
                      <a:pt x="126" y="185"/>
                    </a:lnTo>
                    <a:lnTo>
                      <a:pt x="124" y="188"/>
                    </a:lnTo>
                    <a:lnTo>
                      <a:pt x="123" y="192"/>
                    </a:lnTo>
                    <a:lnTo>
                      <a:pt x="119" y="195"/>
                    </a:lnTo>
                    <a:lnTo>
                      <a:pt x="116" y="197"/>
                    </a:lnTo>
                    <a:lnTo>
                      <a:pt x="111" y="197"/>
                    </a:lnTo>
                    <a:lnTo>
                      <a:pt x="111" y="197"/>
                    </a:lnTo>
                    <a:lnTo>
                      <a:pt x="85" y="202"/>
                    </a:lnTo>
                    <a:lnTo>
                      <a:pt x="62" y="213"/>
                    </a:lnTo>
                    <a:lnTo>
                      <a:pt x="45" y="232"/>
                    </a:lnTo>
                    <a:lnTo>
                      <a:pt x="33" y="254"/>
                    </a:lnTo>
                    <a:lnTo>
                      <a:pt x="29" y="278"/>
                    </a:lnTo>
                    <a:lnTo>
                      <a:pt x="33" y="304"/>
                    </a:lnTo>
                    <a:lnTo>
                      <a:pt x="45" y="326"/>
                    </a:lnTo>
                    <a:lnTo>
                      <a:pt x="62" y="345"/>
                    </a:lnTo>
                    <a:lnTo>
                      <a:pt x="85" y="356"/>
                    </a:lnTo>
                    <a:lnTo>
                      <a:pt x="111" y="359"/>
                    </a:lnTo>
                    <a:lnTo>
                      <a:pt x="425" y="359"/>
                    </a:lnTo>
                    <a:lnTo>
                      <a:pt x="456" y="356"/>
                    </a:lnTo>
                    <a:lnTo>
                      <a:pt x="482" y="342"/>
                    </a:lnTo>
                    <a:lnTo>
                      <a:pt x="503" y="321"/>
                    </a:lnTo>
                    <a:lnTo>
                      <a:pt x="516" y="294"/>
                    </a:lnTo>
                    <a:lnTo>
                      <a:pt x="522" y="264"/>
                    </a:lnTo>
                    <a:lnTo>
                      <a:pt x="516" y="233"/>
                    </a:lnTo>
                    <a:lnTo>
                      <a:pt x="503" y="206"/>
                    </a:lnTo>
                    <a:lnTo>
                      <a:pt x="482" y="185"/>
                    </a:lnTo>
                    <a:lnTo>
                      <a:pt x="456" y="171"/>
                    </a:lnTo>
                    <a:lnTo>
                      <a:pt x="425" y="166"/>
                    </a:lnTo>
                    <a:lnTo>
                      <a:pt x="397" y="171"/>
                    </a:lnTo>
                    <a:lnTo>
                      <a:pt x="392" y="171"/>
                    </a:lnTo>
                    <a:lnTo>
                      <a:pt x="389" y="171"/>
                    </a:lnTo>
                    <a:lnTo>
                      <a:pt x="383" y="169"/>
                    </a:lnTo>
                    <a:lnTo>
                      <a:pt x="382" y="166"/>
                    </a:lnTo>
                    <a:lnTo>
                      <a:pt x="380" y="161"/>
                    </a:lnTo>
                    <a:lnTo>
                      <a:pt x="378" y="157"/>
                    </a:lnTo>
                    <a:lnTo>
                      <a:pt x="378" y="157"/>
                    </a:lnTo>
                    <a:lnTo>
                      <a:pt x="373" y="123"/>
                    </a:lnTo>
                    <a:lnTo>
                      <a:pt x="361" y="92"/>
                    </a:lnTo>
                    <a:lnTo>
                      <a:pt x="340" y="67"/>
                    </a:lnTo>
                    <a:lnTo>
                      <a:pt x="314" y="47"/>
                    </a:lnTo>
                    <a:lnTo>
                      <a:pt x="285" y="35"/>
                    </a:lnTo>
                    <a:lnTo>
                      <a:pt x="250" y="29"/>
                    </a:lnTo>
                    <a:close/>
                    <a:moveTo>
                      <a:pt x="250" y="0"/>
                    </a:moveTo>
                    <a:lnTo>
                      <a:pt x="290" y="5"/>
                    </a:lnTo>
                    <a:lnTo>
                      <a:pt x="325" y="19"/>
                    </a:lnTo>
                    <a:lnTo>
                      <a:pt x="356" y="42"/>
                    </a:lnTo>
                    <a:lnTo>
                      <a:pt x="380" y="69"/>
                    </a:lnTo>
                    <a:lnTo>
                      <a:pt x="397" y="102"/>
                    </a:lnTo>
                    <a:lnTo>
                      <a:pt x="406" y="140"/>
                    </a:lnTo>
                    <a:lnTo>
                      <a:pt x="425" y="138"/>
                    </a:lnTo>
                    <a:lnTo>
                      <a:pt x="458" y="143"/>
                    </a:lnTo>
                    <a:lnTo>
                      <a:pt x="489" y="156"/>
                    </a:lnTo>
                    <a:lnTo>
                      <a:pt x="513" y="175"/>
                    </a:lnTo>
                    <a:lnTo>
                      <a:pt x="534" y="200"/>
                    </a:lnTo>
                    <a:lnTo>
                      <a:pt x="546" y="230"/>
                    </a:lnTo>
                    <a:lnTo>
                      <a:pt x="551" y="264"/>
                    </a:lnTo>
                    <a:lnTo>
                      <a:pt x="546" y="297"/>
                    </a:lnTo>
                    <a:lnTo>
                      <a:pt x="534" y="326"/>
                    </a:lnTo>
                    <a:lnTo>
                      <a:pt x="513" y="352"/>
                    </a:lnTo>
                    <a:lnTo>
                      <a:pt x="489" y="371"/>
                    </a:lnTo>
                    <a:lnTo>
                      <a:pt x="458" y="385"/>
                    </a:lnTo>
                    <a:lnTo>
                      <a:pt x="425" y="389"/>
                    </a:lnTo>
                    <a:lnTo>
                      <a:pt x="111" y="389"/>
                    </a:lnTo>
                    <a:lnTo>
                      <a:pt x="81" y="385"/>
                    </a:lnTo>
                    <a:lnTo>
                      <a:pt x="55" y="375"/>
                    </a:lnTo>
                    <a:lnTo>
                      <a:pt x="33" y="358"/>
                    </a:lnTo>
                    <a:lnTo>
                      <a:pt x="16" y="335"/>
                    </a:lnTo>
                    <a:lnTo>
                      <a:pt x="4" y="307"/>
                    </a:lnTo>
                    <a:lnTo>
                      <a:pt x="0" y="278"/>
                    </a:lnTo>
                    <a:lnTo>
                      <a:pt x="5" y="247"/>
                    </a:lnTo>
                    <a:lnTo>
                      <a:pt x="19" y="219"/>
                    </a:lnTo>
                    <a:lnTo>
                      <a:pt x="38" y="195"/>
                    </a:lnTo>
                    <a:lnTo>
                      <a:pt x="64" y="178"/>
                    </a:lnTo>
                    <a:lnTo>
                      <a:pt x="95" y="169"/>
                    </a:lnTo>
                    <a:lnTo>
                      <a:pt x="95" y="157"/>
                    </a:lnTo>
                    <a:lnTo>
                      <a:pt x="98" y="121"/>
                    </a:lnTo>
                    <a:lnTo>
                      <a:pt x="111" y="88"/>
                    </a:lnTo>
                    <a:lnTo>
                      <a:pt x="130" y="59"/>
                    </a:lnTo>
                    <a:lnTo>
                      <a:pt x="154" y="35"/>
                    </a:lnTo>
                    <a:lnTo>
                      <a:pt x="183" y="17"/>
                    </a:lnTo>
                    <a:lnTo>
                      <a:pt x="216" y="5"/>
                    </a:lnTo>
                    <a:lnTo>
                      <a:pt x="250" y="0"/>
                    </a:lnTo>
                    <a:close/>
                  </a:path>
                </a:pathLst>
              </a:custGeom>
              <a:solidFill>
                <a:schemeClr val="accent4"/>
              </a:solidFill>
              <a:ln w="0">
                <a:noFill/>
                <a:prstDash val="solid"/>
                <a:round/>
                <a:headEnd/>
                <a:tailEnd/>
              </a:ln>
            </p:spPr>
            <p:txBody>
              <a:bodyPr vert="horz" wrap="square" lIns="137160" tIns="137160" rIns="137160" bIns="137160" numCol="1" anchor="t" anchorCtr="0" compatLnSpc="1">
                <a:prstTxWarp prst="textNoShape">
                  <a:avLst/>
                </a:prstTxWarp>
              </a:bodyPr>
              <a:lstStyle/>
              <a:p>
                <a:endParaRPr lang="en-US">
                  <a:latin typeface="+mj-lt"/>
                </a:endParaRPr>
              </a:p>
            </p:txBody>
          </p:sp>
          <p:sp>
            <p:nvSpPr>
              <p:cNvPr id="68" name="Freeform 104"/>
              <p:cNvSpPr>
                <a:spLocks noEditPoints="1"/>
              </p:cNvSpPr>
              <p:nvPr/>
            </p:nvSpPr>
            <p:spPr bwMode="auto">
              <a:xfrm>
                <a:off x="13895388" y="3598863"/>
                <a:ext cx="433388" cy="331788"/>
              </a:xfrm>
              <a:custGeom>
                <a:avLst/>
                <a:gdLst>
                  <a:gd name="T0" fmla="*/ 105 w 273"/>
                  <a:gd name="T1" fmla="*/ 29 h 209"/>
                  <a:gd name="T2" fmla="*/ 102 w 273"/>
                  <a:gd name="T3" fmla="*/ 29 h 209"/>
                  <a:gd name="T4" fmla="*/ 100 w 273"/>
                  <a:gd name="T5" fmla="*/ 31 h 209"/>
                  <a:gd name="T6" fmla="*/ 100 w 273"/>
                  <a:gd name="T7" fmla="*/ 35 h 209"/>
                  <a:gd name="T8" fmla="*/ 100 w 273"/>
                  <a:gd name="T9" fmla="*/ 92 h 209"/>
                  <a:gd name="T10" fmla="*/ 98 w 273"/>
                  <a:gd name="T11" fmla="*/ 98 h 209"/>
                  <a:gd name="T12" fmla="*/ 96 w 273"/>
                  <a:gd name="T13" fmla="*/ 102 h 209"/>
                  <a:gd name="T14" fmla="*/ 91 w 273"/>
                  <a:gd name="T15" fmla="*/ 105 h 209"/>
                  <a:gd name="T16" fmla="*/ 86 w 273"/>
                  <a:gd name="T17" fmla="*/ 107 h 209"/>
                  <a:gd name="T18" fmla="*/ 34 w 273"/>
                  <a:gd name="T19" fmla="*/ 107 h 209"/>
                  <a:gd name="T20" fmla="*/ 31 w 273"/>
                  <a:gd name="T21" fmla="*/ 107 h 209"/>
                  <a:gd name="T22" fmla="*/ 29 w 273"/>
                  <a:gd name="T23" fmla="*/ 109 h 209"/>
                  <a:gd name="T24" fmla="*/ 29 w 273"/>
                  <a:gd name="T25" fmla="*/ 111 h 209"/>
                  <a:gd name="T26" fmla="*/ 29 w 273"/>
                  <a:gd name="T27" fmla="*/ 176 h 209"/>
                  <a:gd name="T28" fmla="*/ 29 w 273"/>
                  <a:gd name="T29" fmla="*/ 178 h 209"/>
                  <a:gd name="T30" fmla="*/ 31 w 273"/>
                  <a:gd name="T31" fmla="*/ 180 h 209"/>
                  <a:gd name="T32" fmla="*/ 34 w 273"/>
                  <a:gd name="T33" fmla="*/ 180 h 209"/>
                  <a:gd name="T34" fmla="*/ 240 w 273"/>
                  <a:gd name="T35" fmla="*/ 180 h 209"/>
                  <a:gd name="T36" fmla="*/ 243 w 273"/>
                  <a:gd name="T37" fmla="*/ 180 h 209"/>
                  <a:gd name="T38" fmla="*/ 245 w 273"/>
                  <a:gd name="T39" fmla="*/ 178 h 209"/>
                  <a:gd name="T40" fmla="*/ 245 w 273"/>
                  <a:gd name="T41" fmla="*/ 176 h 209"/>
                  <a:gd name="T42" fmla="*/ 245 w 273"/>
                  <a:gd name="T43" fmla="*/ 111 h 209"/>
                  <a:gd name="T44" fmla="*/ 245 w 273"/>
                  <a:gd name="T45" fmla="*/ 109 h 209"/>
                  <a:gd name="T46" fmla="*/ 243 w 273"/>
                  <a:gd name="T47" fmla="*/ 107 h 209"/>
                  <a:gd name="T48" fmla="*/ 240 w 273"/>
                  <a:gd name="T49" fmla="*/ 107 h 209"/>
                  <a:gd name="T50" fmla="*/ 188 w 273"/>
                  <a:gd name="T51" fmla="*/ 107 h 209"/>
                  <a:gd name="T52" fmla="*/ 183 w 273"/>
                  <a:gd name="T53" fmla="*/ 105 h 209"/>
                  <a:gd name="T54" fmla="*/ 178 w 273"/>
                  <a:gd name="T55" fmla="*/ 102 h 209"/>
                  <a:gd name="T56" fmla="*/ 174 w 273"/>
                  <a:gd name="T57" fmla="*/ 98 h 209"/>
                  <a:gd name="T58" fmla="*/ 174 w 273"/>
                  <a:gd name="T59" fmla="*/ 92 h 209"/>
                  <a:gd name="T60" fmla="*/ 174 w 273"/>
                  <a:gd name="T61" fmla="*/ 35 h 209"/>
                  <a:gd name="T62" fmla="*/ 172 w 273"/>
                  <a:gd name="T63" fmla="*/ 31 h 209"/>
                  <a:gd name="T64" fmla="*/ 171 w 273"/>
                  <a:gd name="T65" fmla="*/ 29 h 209"/>
                  <a:gd name="T66" fmla="*/ 169 w 273"/>
                  <a:gd name="T67" fmla="*/ 29 h 209"/>
                  <a:gd name="T68" fmla="*/ 105 w 273"/>
                  <a:gd name="T69" fmla="*/ 29 h 209"/>
                  <a:gd name="T70" fmla="*/ 105 w 273"/>
                  <a:gd name="T71" fmla="*/ 0 h 209"/>
                  <a:gd name="T72" fmla="*/ 169 w 273"/>
                  <a:gd name="T73" fmla="*/ 0 h 209"/>
                  <a:gd name="T74" fmla="*/ 186 w 273"/>
                  <a:gd name="T75" fmla="*/ 5 h 209"/>
                  <a:gd name="T76" fmla="*/ 198 w 273"/>
                  <a:gd name="T77" fmla="*/ 17 h 209"/>
                  <a:gd name="T78" fmla="*/ 202 w 273"/>
                  <a:gd name="T79" fmla="*/ 35 h 209"/>
                  <a:gd name="T80" fmla="*/ 202 w 273"/>
                  <a:gd name="T81" fmla="*/ 78 h 209"/>
                  <a:gd name="T82" fmla="*/ 240 w 273"/>
                  <a:gd name="T83" fmla="*/ 78 h 209"/>
                  <a:gd name="T84" fmla="*/ 257 w 273"/>
                  <a:gd name="T85" fmla="*/ 83 h 209"/>
                  <a:gd name="T86" fmla="*/ 269 w 273"/>
                  <a:gd name="T87" fmla="*/ 95 h 209"/>
                  <a:gd name="T88" fmla="*/ 273 w 273"/>
                  <a:gd name="T89" fmla="*/ 111 h 209"/>
                  <a:gd name="T90" fmla="*/ 273 w 273"/>
                  <a:gd name="T91" fmla="*/ 176 h 209"/>
                  <a:gd name="T92" fmla="*/ 269 w 273"/>
                  <a:gd name="T93" fmla="*/ 192 h 209"/>
                  <a:gd name="T94" fmla="*/ 257 w 273"/>
                  <a:gd name="T95" fmla="*/ 204 h 209"/>
                  <a:gd name="T96" fmla="*/ 240 w 273"/>
                  <a:gd name="T97" fmla="*/ 209 h 209"/>
                  <a:gd name="T98" fmla="*/ 34 w 273"/>
                  <a:gd name="T99" fmla="*/ 209 h 209"/>
                  <a:gd name="T100" fmla="*/ 17 w 273"/>
                  <a:gd name="T101" fmla="*/ 204 h 209"/>
                  <a:gd name="T102" fmla="*/ 5 w 273"/>
                  <a:gd name="T103" fmla="*/ 192 h 209"/>
                  <a:gd name="T104" fmla="*/ 0 w 273"/>
                  <a:gd name="T105" fmla="*/ 176 h 209"/>
                  <a:gd name="T106" fmla="*/ 0 w 273"/>
                  <a:gd name="T107" fmla="*/ 111 h 209"/>
                  <a:gd name="T108" fmla="*/ 5 w 273"/>
                  <a:gd name="T109" fmla="*/ 95 h 209"/>
                  <a:gd name="T110" fmla="*/ 17 w 273"/>
                  <a:gd name="T111" fmla="*/ 83 h 209"/>
                  <a:gd name="T112" fmla="*/ 34 w 273"/>
                  <a:gd name="T113" fmla="*/ 78 h 209"/>
                  <a:gd name="T114" fmla="*/ 72 w 273"/>
                  <a:gd name="T115" fmla="*/ 78 h 209"/>
                  <a:gd name="T116" fmla="*/ 72 w 273"/>
                  <a:gd name="T117" fmla="*/ 35 h 209"/>
                  <a:gd name="T118" fmla="*/ 76 w 273"/>
                  <a:gd name="T119" fmla="*/ 17 h 209"/>
                  <a:gd name="T120" fmla="*/ 88 w 273"/>
                  <a:gd name="T121" fmla="*/ 5 h 209"/>
                  <a:gd name="T122" fmla="*/ 105 w 273"/>
                  <a:gd name="T123"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3" h="209">
                    <a:moveTo>
                      <a:pt x="105" y="29"/>
                    </a:moveTo>
                    <a:lnTo>
                      <a:pt x="102" y="29"/>
                    </a:lnTo>
                    <a:lnTo>
                      <a:pt x="100" y="31"/>
                    </a:lnTo>
                    <a:lnTo>
                      <a:pt x="100" y="35"/>
                    </a:lnTo>
                    <a:lnTo>
                      <a:pt x="100" y="92"/>
                    </a:lnTo>
                    <a:lnTo>
                      <a:pt x="98" y="98"/>
                    </a:lnTo>
                    <a:lnTo>
                      <a:pt x="96" y="102"/>
                    </a:lnTo>
                    <a:lnTo>
                      <a:pt x="91" y="105"/>
                    </a:lnTo>
                    <a:lnTo>
                      <a:pt x="86" y="107"/>
                    </a:lnTo>
                    <a:lnTo>
                      <a:pt x="34" y="107"/>
                    </a:lnTo>
                    <a:lnTo>
                      <a:pt x="31" y="107"/>
                    </a:lnTo>
                    <a:lnTo>
                      <a:pt x="29" y="109"/>
                    </a:lnTo>
                    <a:lnTo>
                      <a:pt x="29" y="111"/>
                    </a:lnTo>
                    <a:lnTo>
                      <a:pt x="29" y="176"/>
                    </a:lnTo>
                    <a:lnTo>
                      <a:pt x="29" y="178"/>
                    </a:lnTo>
                    <a:lnTo>
                      <a:pt x="31" y="180"/>
                    </a:lnTo>
                    <a:lnTo>
                      <a:pt x="34" y="180"/>
                    </a:lnTo>
                    <a:lnTo>
                      <a:pt x="240" y="180"/>
                    </a:lnTo>
                    <a:lnTo>
                      <a:pt x="243" y="180"/>
                    </a:lnTo>
                    <a:lnTo>
                      <a:pt x="245" y="178"/>
                    </a:lnTo>
                    <a:lnTo>
                      <a:pt x="245" y="176"/>
                    </a:lnTo>
                    <a:lnTo>
                      <a:pt x="245" y="111"/>
                    </a:lnTo>
                    <a:lnTo>
                      <a:pt x="245" y="109"/>
                    </a:lnTo>
                    <a:lnTo>
                      <a:pt x="243" y="107"/>
                    </a:lnTo>
                    <a:lnTo>
                      <a:pt x="240" y="107"/>
                    </a:lnTo>
                    <a:lnTo>
                      <a:pt x="188" y="107"/>
                    </a:lnTo>
                    <a:lnTo>
                      <a:pt x="183" y="105"/>
                    </a:lnTo>
                    <a:lnTo>
                      <a:pt x="178" y="102"/>
                    </a:lnTo>
                    <a:lnTo>
                      <a:pt x="174" y="98"/>
                    </a:lnTo>
                    <a:lnTo>
                      <a:pt x="174" y="92"/>
                    </a:lnTo>
                    <a:lnTo>
                      <a:pt x="174" y="35"/>
                    </a:lnTo>
                    <a:lnTo>
                      <a:pt x="172" y="31"/>
                    </a:lnTo>
                    <a:lnTo>
                      <a:pt x="171" y="29"/>
                    </a:lnTo>
                    <a:lnTo>
                      <a:pt x="169" y="29"/>
                    </a:lnTo>
                    <a:lnTo>
                      <a:pt x="105" y="29"/>
                    </a:lnTo>
                    <a:close/>
                    <a:moveTo>
                      <a:pt x="105" y="0"/>
                    </a:moveTo>
                    <a:lnTo>
                      <a:pt x="169" y="0"/>
                    </a:lnTo>
                    <a:lnTo>
                      <a:pt x="186" y="5"/>
                    </a:lnTo>
                    <a:lnTo>
                      <a:pt x="198" y="17"/>
                    </a:lnTo>
                    <a:lnTo>
                      <a:pt x="202" y="35"/>
                    </a:lnTo>
                    <a:lnTo>
                      <a:pt x="202" y="78"/>
                    </a:lnTo>
                    <a:lnTo>
                      <a:pt x="240" y="78"/>
                    </a:lnTo>
                    <a:lnTo>
                      <a:pt x="257" y="83"/>
                    </a:lnTo>
                    <a:lnTo>
                      <a:pt x="269" y="95"/>
                    </a:lnTo>
                    <a:lnTo>
                      <a:pt x="273" y="111"/>
                    </a:lnTo>
                    <a:lnTo>
                      <a:pt x="273" y="176"/>
                    </a:lnTo>
                    <a:lnTo>
                      <a:pt x="269" y="192"/>
                    </a:lnTo>
                    <a:lnTo>
                      <a:pt x="257" y="204"/>
                    </a:lnTo>
                    <a:lnTo>
                      <a:pt x="240" y="209"/>
                    </a:lnTo>
                    <a:lnTo>
                      <a:pt x="34" y="209"/>
                    </a:lnTo>
                    <a:lnTo>
                      <a:pt x="17" y="204"/>
                    </a:lnTo>
                    <a:lnTo>
                      <a:pt x="5" y="192"/>
                    </a:lnTo>
                    <a:lnTo>
                      <a:pt x="0" y="176"/>
                    </a:lnTo>
                    <a:lnTo>
                      <a:pt x="0" y="111"/>
                    </a:lnTo>
                    <a:lnTo>
                      <a:pt x="5" y="95"/>
                    </a:lnTo>
                    <a:lnTo>
                      <a:pt x="17" y="83"/>
                    </a:lnTo>
                    <a:lnTo>
                      <a:pt x="34" y="78"/>
                    </a:lnTo>
                    <a:lnTo>
                      <a:pt x="72" y="78"/>
                    </a:lnTo>
                    <a:lnTo>
                      <a:pt x="72" y="35"/>
                    </a:lnTo>
                    <a:lnTo>
                      <a:pt x="76" y="17"/>
                    </a:lnTo>
                    <a:lnTo>
                      <a:pt x="88" y="5"/>
                    </a:lnTo>
                    <a:lnTo>
                      <a:pt x="105" y="0"/>
                    </a:lnTo>
                    <a:close/>
                  </a:path>
                </a:pathLst>
              </a:custGeom>
              <a:solidFill>
                <a:schemeClr val="accent4"/>
              </a:solidFill>
              <a:ln w="0">
                <a:noFill/>
                <a:prstDash val="solid"/>
                <a:round/>
                <a:headEnd/>
                <a:tailEnd/>
              </a:ln>
            </p:spPr>
            <p:txBody>
              <a:bodyPr vert="horz" wrap="square" lIns="137160" tIns="137160" rIns="137160" bIns="137160" numCol="1" anchor="t" anchorCtr="0" compatLnSpc="1">
                <a:prstTxWarp prst="textNoShape">
                  <a:avLst/>
                </a:prstTxWarp>
              </a:bodyPr>
              <a:lstStyle/>
              <a:p>
                <a:endParaRPr lang="en-US">
                  <a:latin typeface="+mj-lt"/>
                </a:endParaRPr>
              </a:p>
            </p:txBody>
          </p:sp>
          <p:sp>
            <p:nvSpPr>
              <p:cNvPr id="69" name="Freeform 105"/>
              <p:cNvSpPr>
                <a:spLocks/>
              </p:cNvSpPr>
              <p:nvPr/>
            </p:nvSpPr>
            <p:spPr bwMode="auto">
              <a:xfrm>
                <a:off x="13639800" y="3810000"/>
                <a:ext cx="293688" cy="44450"/>
              </a:xfrm>
              <a:custGeom>
                <a:avLst/>
                <a:gdLst>
                  <a:gd name="T0" fmla="*/ 14 w 185"/>
                  <a:gd name="T1" fmla="*/ 0 h 28"/>
                  <a:gd name="T2" fmla="*/ 171 w 185"/>
                  <a:gd name="T3" fmla="*/ 0 h 28"/>
                  <a:gd name="T4" fmla="*/ 176 w 185"/>
                  <a:gd name="T5" fmla="*/ 0 h 28"/>
                  <a:gd name="T6" fmla="*/ 181 w 185"/>
                  <a:gd name="T7" fmla="*/ 3 h 28"/>
                  <a:gd name="T8" fmla="*/ 185 w 185"/>
                  <a:gd name="T9" fmla="*/ 9 h 28"/>
                  <a:gd name="T10" fmla="*/ 185 w 185"/>
                  <a:gd name="T11" fmla="*/ 14 h 28"/>
                  <a:gd name="T12" fmla="*/ 185 w 185"/>
                  <a:gd name="T13" fmla="*/ 19 h 28"/>
                  <a:gd name="T14" fmla="*/ 181 w 185"/>
                  <a:gd name="T15" fmla="*/ 24 h 28"/>
                  <a:gd name="T16" fmla="*/ 176 w 185"/>
                  <a:gd name="T17" fmla="*/ 28 h 28"/>
                  <a:gd name="T18" fmla="*/ 171 w 185"/>
                  <a:gd name="T19" fmla="*/ 28 h 28"/>
                  <a:gd name="T20" fmla="*/ 14 w 185"/>
                  <a:gd name="T21" fmla="*/ 28 h 28"/>
                  <a:gd name="T22" fmla="*/ 9 w 185"/>
                  <a:gd name="T23" fmla="*/ 28 h 28"/>
                  <a:gd name="T24" fmla="*/ 5 w 185"/>
                  <a:gd name="T25" fmla="*/ 24 h 28"/>
                  <a:gd name="T26" fmla="*/ 2 w 185"/>
                  <a:gd name="T27" fmla="*/ 19 h 28"/>
                  <a:gd name="T28" fmla="*/ 0 w 185"/>
                  <a:gd name="T29" fmla="*/ 14 h 28"/>
                  <a:gd name="T30" fmla="*/ 2 w 185"/>
                  <a:gd name="T31" fmla="*/ 9 h 28"/>
                  <a:gd name="T32" fmla="*/ 5 w 185"/>
                  <a:gd name="T33" fmla="*/ 3 h 28"/>
                  <a:gd name="T34" fmla="*/ 9 w 185"/>
                  <a:gd name="T35" fmla="*/ 0 h 28"/>
                  <a:gd name="T36" fmla="*/ 14 w 185"/>
                  <a:gd name="T3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 h="28">
                    <a:moveTo>
                      <a:pt x="14" y="0"/>
                    </a:moveTo>
                    <a:lnTo>
                      <a:pt x="171" y="0"/>
                    </a:lnTo>
                    <a:lnTo>
                      <a:pt x="176" y="0"/>
                    </a:lnTo>
                    <a:lnTo>
                      <a:pt x="181" y="3"/>
                    </a:lnTo>
                    <a:lnTo>
                      <a:pt x="185" y="9"/>
                    </a:lnTo>
                    <a:lnTo>
                      <a:pt x="185" y="14"/>
                    </a:lnTo>
                    <a:lnTo>
                      <a:pt x="185" y="19"/>
                    </a:lnTo>
                    <a:lnTo>
                      <a:pt x="181" y="24"/>
                    </a:lnTo>
                    <a:lnTo>
                      <a:pt x="176" y="28"/>
                    </a:lnTo>
                    <a:lnTo>
                      <a:pt x="171" y="28"/>
                    </a:lnTo>
                    <a:lnTo>
                      <a:pt x="14" y="28"/>
                    </a:lnTo>
                    <a:lnTo>
                      <a:pt x="9" y="28"/>
                    </a:lnTo>
                    <a:lnTo>
                      <a:pt x="5" y="24"/>
                    </a:lnTo>
                    <a:lnTo>
                      <a:pt x="2" y="19"/>
                    </a:lnTo>
                    <a:lnTo>
                      <a:pt x="0" y="14"/>
                    </a:lnTo>
                    <a:lnTo>
                      <a:pt x="2" y="9"/>
                    </a:lnTo>
                    <a:lnTo>
                      <a:pt x="5" y="3"/>
                    </a:lnTo>
                    <a:lnTo>
                      <a:pt x="9" y="0"/>
                    </a:lnTo>
                    <a:lnTo>
                      <a:pt x="14" y="0"/>
                    </a:lnTo>
                    <a:close/>
                  </a:path>
                </a:pathLst>
              </a:custGeom>
              <a:solidFill>
                <a:schemeClr val="accent4"/>
              </a:solidFill>
              <a:ln w="0">
                <a:noFill/>
                <a:prstDash val="solid"/>
                <a:round/>
                <a:headEnd/>
                <a:tailEnd/>
              </a:ln>
            </p:spPr>
            <p:txBody>
              <a:bodyPr vert="horz" wrap="square" lIns="137160" tIns="137160" rIns="137160" bIns="137160" numCol="1" anchor="t" anchorCtr="0" compatLnSpc="1">
                <a:prstTxWarp prst="textNoShape">
                  <a:avLst/>
                </a:prstTxWarp>
              </a:bodyPr>
              <a:lstStyle/>
              <a:p>
                <a:endParaRPr lang="en-US">
                  <a:latin typeface="+mj-lt"/>
                </a:endParaRPr>
              </a:p>
            </p:txBody>
          </p:sp>
          <p:sp>
            <p:nvSpPr>
              <p:cNvPr id="70" name="Freeform 106"/>
              <p:cNvSpPr>
                <a:spLocks/>
              </p:cNvSpPr>
              <p:nvPr/>
            </p:nvSpPr>
            <p:spPr bwMode="auto">
              <a:xfrm>
                <a:off x="14295438" y="3810000"/>
                <a:ext cx="279400" cy="44450"/>
              </a:xfrm>
              <a:custGeom>
                <a:avLst/>
                <a:gdLst>
                  <a:gd name="T0" fmla="*/ 15 w 176"/>
                  <a:gd name="T1" fmla="*/ 0 h 28"/>
                  <a:gd name="T2" fmla="*/ 162 w 176"/>
                  <a:gd name="T3" fmla="*/ 0 h 28"/>
                  <a:gd name="T4" fmla="*/ 167 w 176"/>
                  <a:gd name="T5" fmla="*/ 0 h 28"/>
                  <a:gd name="T6" fmla="*/ 173 w 176"/>
                  <a:gd name="T7" fmla="*/ 3 h 28"/>
                  <a:gd name="T8" fmla="*/ 176 w 176"/>
                  <a:gd name="T9" fmla="*/ 9 h 28"/>
                  <a:gd name="T10" fmla="*/ 176 w 176"/>
                  <a:gd name="T11" fmla="*/ 14 h 28"/>
                  <a:gd name="T12" fmla="*/ 176 w 176"/>
                  <a:gd name="T13" fmla="*/ 19 h 28"/>
                  <a:gd name="T14" fmla="*/ 173 w 176"/>
                  <a:gd name="T15" fmla="*/ 24 h 28"/>
                  <a:gd name="T16" fmla="*/ 167 w 176"/>
                  <a:gd name="T17" fmla="*/ 28 h 28"/>
                  <a:gd name="T18" fmla="*/ 162 w 176"/>
                  <a:gd name="T19" fmla="*/ 28 h 28"/>
                  <a:gd name="T20" fmla="*/ 15 w 176"/>
                  <a:gd name="T21" fmla="*/ 28 h 28"/>
                  <a:gd name="T22" fmla="*/ 8 w 176"/>
                  <a:gd name="T23" fmla="*/ 28 h 28"/>
                  <a:gd name="T24" fmla="*/ 5 w 176"/>
                  <a:gd name="T25" fmla="*/ 24 h 28"/>
                  <a:gd name="T26" fmla="*/ 2 w 176"/>
                  <a:gd name="T27" fmla="*/ 19 h 28"/>
                  <a:gd name="T28" fmla="*/ 0 w 176"/>
                  <a:gd name="T29" fmla="*/ 14 h 28"/>
                  <a:gd name="T30" fmla="*/ 2 w 176"/>
                  <a:gd name="T31" fmla="*/ 9 h 28"/>
                  <a:gd name="T32" fmla="*/ 5 w 176"/>
                  <a:gd name="T33" fmla="*/ 3 h 28"/>
                  <a:gd name="T34" fmla="*/ 8 w 176"/>
                  <a:gd name="T35" fmla="*/ 0 h 28"/>
                  <a:gd name="T36" fmla="*/ 15 w 176"/>
                  <a:gd name="T3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8">
                    <a:moveTo>
                      <a:pt x="15" y="0"/>
                    </a:moveTo>
                    <a:lnTo>
                      <a:pt x="162" y="0"/>
                    </a:lnTo>
                    <a:lnTo>
                      <a:pt x="167" y="0"/>
                    </a:lnTo>
                    <a:lnTo>
                      <a:pt x="173" y="3"/>
                    </a:lnTo>
                    <a:lnTo>
                      <a:pt x="176" y="9"/>
                    </a:lnTo>
                    <a:lnTo>
                      <a:pt x="176" y="14"/>
                    </a:lnTo>
                    <a:lnTo>
                      <a:pt x="176" y="19"/>
                    </a:lnTo>
                    <a:lnTo>
                      <a:pt x="173" y="24"/>
                    </a:lnTo>
                    <a:lnTo>
                      <a:pt x="167" y="28"/>
                    </a:lnTo>
                    <a:lnTo>
                      <a:pt x="162" y="28"/>
                    </a:lnTo>
                    <a:lnTo>
                      <a:pt x="15" y="28"/>
                    </a:lnTo>
                    <a:lnTo>
                      <a:pt x="8" y="28"/>
                    </a:lnTo>
                    <a:lnTo>
                      <a:pt x="5" y="24"/>
                    </a:lnTo>
                    <a:lnTo>
                      <a:pt x="2" y="19"/>
                    </a:lnTo>
                    <a:lnTo>
                      <a:pt x="0" y="14"/>
                    </a:lnTo>
                    <a:lnTo>
                      <a:pt x="2" y="9"/>
                    </a:lnTo>
                    <a:lnTo>
                      <a:pt x="5" y="3"/>
                    </a:lnTo>
                    <a:lnTo>
                      <a:pt x="8" y="0"/>
                    </a:lnTo>
                    <a:lnTo>
                      <a:pt x="15" y="0"/>
                    </a:lnTo>
                    <a:close/>
                  </a:path>
                </a:pathLst>
              </a:custGeom>
              <a:solidFill>
                <a:schemeClr val="accent4"/>
              </a:solidFill>
              <a:ln w="0">
                <a:noFill/>
                <a:prstDash val="solid"/>
                <a:round/>
                <a:headEnd/>
                <a:tailEnd/>
              </a:ln>
            </p:spPr>
            <p:txBody>
              <a:bodyPr vert="horz" wrap="square" lIns="137160" tIns="137160" rIns="137160" bIns="137160" numCol="1" anchor="t" anchorCtr="0" compatLnSpc="1">
                <a:prstTxWarp prst="textNoShape">
                  <a:avLst/>
                </a:prstTxWarp>
              </a:bodyPr>
              <a:lstStyle/>
              <a:p>
                <a:endParaRPr lang="en-US">
                  <a:latin typeface="+mj-lt"/>
                </a:endParaRPr>
              </a:p>
            </p:txBody>
          </p:sp>
          <p:sp>
            <p:nvSpPr>
              <p:cNvPr id="71" name="Freeform 107"/>
              <p:cNvSpPr>
                <a:spLocks/>
              </p:cNvSpPr>
              <p:nvPr/>
            </p:nvSpPr>
            <p:spPr bwMode="auto">
              <a:xfrm>
                <a:off x="14092238" y="3436938"/>
                <a:ext cx="46038" cy="200025"/>
              </a:xfrm>
              <a:custGeom>
                <a:avLst/>
                <a:gdLst>
                  <a:gd name="T0" fmla="*/ 14 w 29"/>
                  <a:gd name="T1" fmla="*/ 0 h 126"/>
                  <a:gd name="T2" fmla="*/ 21 w 29"/>
                  <a:gd name="T3" fmla="*/ 0 h 126"/>
                  <a:gd name="T4" fmla="*/ 24 w 29"/>
                  <a:gd name="T5" fmla="*/ 4 h 126"/>
                  <a:gd name="T6" fmla="*/ 28 w 29"/>
                  <a:gd name="T7" fmla="*/ 9 h 126"/>
                  <a:gd name="T8" fmla="*/ 29 w 29"/>
                  <a:gd name="T9" fmla="*/ 14 h 126"/>
                  <a:gd name="T10" fmla="*/ 29 w 29"/>
                  <a:gd name="T11" fmla="*/ 111 h 126"/>
                  <a:gd name="T12" fmla="*/ 28 w 29"/>
                  <a:gd name="T13" fmla="*/ 116 h 126"/>
                  <a:gd name="T14" fmla="*/ 24 w 29"/>
                  <a:gd name="T15" fmla="*/ 121 h 126"/>
                  <a:gd name="T16" fmla="*/ 21 w 29"/>
                  <a:gd name="T17" fmla="*/ 124 h 126"/>
                  <a:gd name="T18" fmla="*/ 14 w 29"/>
                  <a:gd name="T19" fmla="*/ 126 h 126"/>
                  <a:gd name="T20" fmla="*/ 9 w 29"/>
                  <a:gd name="T21" fmla="*/ 124 h 126"/>
                  <a:gd name="T22" fmla="*/ 5 w 29"/>
                  <a:gd name="T23" fmla="*/ 121 h 126"/>
                  <a:gd name="T24" fmla="*/ 2 w 29"/>
                  <a:gd name="T25" fmla="*/ 116 h 126"/>
                  <a:gd name="T26" fmla="*/ 0 w 29"/>
                  <a:gd name="T27" fmla="*/ 111 h 126"/>
                  <a:gd name="T28" fmla="*/ 0 w 29"/>
                  <a:gd name="T29" fmla="*/ 14 h 126"/>
                  <a:gd name="T30" fmla="*/ 2 w 29"/>
                  <a:gd name="T31" fmla="*/ 9 h 126"/>
                  <a:gd name="T32" fmla="*/ 5 w 29"/>
                  <a:gd name="T33" fmla="*/ 4 h 126"/>
                  <a:gd name="T34" fmla="*/ 9 w 29"/>
                  <a:gd name="T35" fmla="*/ 0 h 126"/>
                  <a:gd name="T36" fmla="*/ 14 w 29"/>
                  <a:gd name="T3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26">
                    <a:moveTo>
                      <a:pt x="14" y="0"/>
                    </a:moveTo>
                    <a:lnTo>
                      <a:pt x="21" y="0"/>
                    </a:lnTo>
                    <a:lnTo>
                      <a:pt x="24" y="4"/>
                    </a:lnTo>
                    <a:lnTo>
                      <a:pt x="28" y="9"/>
                    </a:lnTo>
                    <a:lnTo>
                      <a:pt x="29" y="14"/>
                    </a:lnTo>
                    <a:lnTo>
                      <a:pt x="29" y="111"/>
                    </a:lnTo>
                    <a:lnTo>
                      <a:pt x="28" y="116"/>
                    </a:lnTo>
                    <a:lnTo>
                      <a:pt x="24" y="121"/>
                    </a:lnTo>
                    <a:lnTo>
                      <a:pt x="21" y="124"/>
                    </a:lnTo>
                    <a:lnTo>
                      <a:pt x="14" y="126"/>
                    </a:lnTo>
                    <a:lnTo>
                      <a:pt x="9" y="124"/>
                    </a:lnTo>
                    <a:lnTo>
                      <a:pt x="5" y="121"/>
                    </a:lnTo>
                    <a:lnTo>
                      <a:pt x="2" y="116"/>
                    </a:lnTo>
                    <a:lnTo>
                      <a:pt x="0" y="111"/>
                    </a:lnTo>
                    <a:lnTo>
                      <a:pt x="0" y="14"/>
                    </a:lnTo>
                    <a:lnTo>
                      <a:pt x="2" y="9"/>
                    </a:lnTo>
                    <a:lnTo>
                      <a:pt x="5" y="4"/>
                    </a:lnTo>
                    <a:lnTo>
                      <a:pt x="9" y="0"/>
                    </a:lnTo>
                    <a:lnTo>
                      <a:pt x="14" y="0"/>
                    </a:lnTo>
                    <a:close/>
                  </a:path>
                </a:pathLst>
              </a:custGeom>
              <a:solidFill>
                <a:schemeClr val="accent4"/>
              </a:solidFill>
              <a:ln w="0">
                <a:noFill/>
                <a:prstDash val="solid"/>
                <a:round/>
                <a:headEnd/>
                <a:tailEnd/>
              </a:ln>
            </p:spPr>
            <p:txBody>
              <a:bodyPr vert="horz" wrap="square" lIns="137160" tIns="137160" rIns="137160" bIns="137160" numCol="1" anchor="t" anchorCtr="0" compatLnSpc="1">
                <a:prstTxWarp prst="textNoShape">
                  <a:avLst/>
                </a:prstTxWarp>
              </a:bodyPr>
              <a:lstStyle/>
              <a:p>
                <a:endParaRPr lang="en-US">
                  <a:latin typeface="+mj-lt"/>
                </a:endParaRPr>
              </a:p>
            </p:txBody>
          </p:sp>
        </p:grpSp>
        <p:sp>
          <p:nvSpPr>
            <p:cNvPr id="48" name="Rectangle 47"/>
            <p:cNvSpPr/>
            <p:nvPr/>
          </p:nvSpPr>
          <p:spPr>
            <a:xfrm>
              <a:off x="3198559" y="4452303"/>
              <a:ext cx="2745291" cy="13716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0" rIns="137160" bIns="137160" numCol="1" spcCol="0" rtlCol="0" fromWordArt="0" anchor="t" anchorCtr="0" forceAA="0" compatLnSpc="1">
              <a:prstTxWarp prst="textNoShape">
                <a:avLst/>
              </a:prstTxWarp>
              <a:noAutofit/>
            </a:bodyPr>
            <a:lstStyle/>
            <a:p>
              <a:pPr algn="ctr"/>
              <a:endParaRPr lang="en-US" sz="2000" dirty="0">
                <a:solidFill>
                  <a:schemeClr val="accent4"/>
                </a:solidFill>
                <a:latin typeface="+mj-lt"/>
              </a:endParaRPr>
            </a:p>
          </p:txBody>
        </p:sp>
      </p:grpSp>
      <p:sp>
        <p:nvSpPr>
          <p:cNvPr id="46" name="Rectangle 45"/>
          <p:cNvSpPr/>
          <p:nvPr/>
        </p:nvSpPr>
        <p:spPr>
          <a:xfrm>
            <a:off x="311150" y="2544445"/>
            <a:ext cx="8520110" cy="1770697"/>
          </a:xfrm>
          <a:prstGeom prst="rect">
            <a:avLst/>
          </a:prstGeom>
          <a:solidFill>
            <a:srgbClr val="47494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3600" dirty="0">
                <a:solidFill>
                  <a:schemeClr val="tx1"/>
                </a:solidFill>
                <a:latin typeface="+mj-lt"/>
              </a:rPr>
              <a:t>The New Learning Experience</a:t>
            </a:r>
          </a:p>
        </p:txBody>
      </p:sp>
    </p:spTree>
    <p:extLst>
      <p:ext uri="{BB962C8B-B14F-4D97-AF65-F5344CB8AC3E}">
        <p14:creationId xmlns:p14="http://schemas.microsoft.com/office/powerpoint/2010/main" val="305531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3" presetClass="path" presetSubtype="0" accel="50000" decel="50000" fill="hold" nodeType="withEffect">
                                  <p:stCondLst>
                                    <p:cond delay="0"/>
                                  </p:stCondLst>
                                  <p:childTnLst>
                                    <p:animMotion origin="layout" path="M 0.23663 0.27824 L 1.94444E-6 7.40741E-7 " pathEditMode="relative" rAng="0" ptsTypes="AA">
                                      <p:cBhvr>
                                        <p:cTn id="9" dur="750" fill="hold"/>
                                        <p:tgtEl>
                                          <p:spTgt spid="3"/>
                                        </p:tgtEl>
                                        <p:attrNameLst>
                                          <p:attrName>ppt_x</p:attrName>
                                          <p:attrName>ppt_y</p:attrName>
                                        </p:attrNameLst>
                                      </p:cBhvr>
                                      <p:rCtr x="-11840" y="-13912"/>
                                    </p:animMotion>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63" presetClass="path" presetSubtype="0" accel="50000" decel="50000" fill="hold" nodeType="withEffect">
                                  <p:stCondLst>
                                    <p:cond delay="0"/>
                                  </p:stCondLst>
                                  <p:childTnLst>
                                    <p:animMotion origin="layout" path="M -0.23646 0.27804 L 1.66667E-6 4.63336E-6 " pathEditMode="relative" rAng="0" ptsTypes="AA">
                                      <p:cBhvr>
                                        <p:cTn id="14" dur="750" fill="hold"/>
                                        <p:tgtEl>
                                          <p:spTgt spid="4"/>
                                        </p:tgtEl>
                                        <p:attrNameLst>
                                          <p:attrName>ppt_x</p:attrName>
                                          <p:attrName>ppt_y</p:attrName>
                                        </p:attrNameLst>
                                      </p:cBhvr>
                                      <p:rCtr x="11823" y="-13902"/>
                                    </p:animMotion>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63" presetClass="path" presetSubtype="0" accel="50000" decel="50000" fill="hold" nodeType="withEffect">
                                  <p:stCondLst>
                                    <p:cond delay="0"/>
                                  </p:stCondLst>
                                  <p:childTnLst>
                                    <p:animMotion origin="layout" path="M 0.31597 -0.27805 L 2.22222E-6 -6.7083E-7 " pathEditMode="relative" rAng="0" ptsTypes="AA">
                                      <p:cBhvr>
                                        <p:cTn id="19" dur="750" fill="hold"/>
                                        <p:tgtEl>
                                          <p:spTgt spid="2"/>
                                        </p:tgtEl>
                                        <p:attrNameLst>
                                          <p:attrName>ppt_x</p:attrName>
                                          <p:attrName>ppt_y</p:attrName>
                                        </p:attrNameLst>
                                      </p:cBhvr>
                                      <p:rCtr x="-15799" y="13902"/>
                                    </p:animMotion>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63" presetClass="path" presetSubtype="0" accel="50000" decel="50000" fill="hold" nodeType="withEffect">
                                  <p:stCondLst>
                                    <p:cond delay="0"/>
                                  </p:stCondLst>
                                  <p:childTnLst>
                                    <p:animMotion origin="layout" path="M 0.00017 -0.27805 L 3.61111E-6 -6.7083E-7 " pathEditMode="relative" rAng="0" ptsTypes="AA">
                                      <p:cBhvr>
                                        <p:cTn id="24" dur="750" fill="hold"/>
                                        <p:tgtEl>
                                          <p:spTgt spid="5"/>
                                        </p:tgtEl>
                                        <p:attrNameLst>
                                          <p:attrName>ppt_x</p:attrName>
                                          <p:attrName>ppt_y</p:attrName>
                                        </p:attrNameLst>
                                      </p:cBhvr>
                                      <p:rCtr x="-17" y="13902"/>
                                    </p:animMotion>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63" presetClass="path" presetSubtype="0" accel="50000" decel="50000" fill="hold" nodeType="withEffect">
                                  <p:stCondLst>
                                    <p:cond delay="0"/>
                                  </p:stCondLst>
                                  <p:childTnLst>
                                    <p:animMotion origin="layout" path="M -0.31563 -0.27805 L 5E-6 -6.7083E-7 " pathEditMode="relative" rAng="0" ptsTypes="AA">
                                      <p:cBhvr>
                                        <p:cTn id="29" dur="750" fill="hold"/>
                                        <p:tgtEl>
                                          <p:spTgt spid="6"/>
                                        </p:tgtEl>
                                        <p:attrNameLst>
                                          <p:attrName>ppt_x</p:attrName>
                                          <p:attrName>ppt_y</p:attrName>
                                        </p:attrNameLst>
                                      </p:cBhvr>
                                      <p:rCtr x="15781" y="139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Transition to the Ultra Experience</a:t>
            </a:r>
            <a:br>
              <a:rPr lang="en-US" dirty="0"/>
            </a:br>
            <a:r>
              <a:rPr lang="en-US" sz="1800" i="1" dirty="0">
                <a:latin typeface="+mn-lt"/>
              </a:rPr>
              <a:t>Two milestones</a:t>
            </a:r>
          </a:p>
        </p:txBody>
      </p:sp>
      <p:sp>
        <p:nvSpPr>
          <p:cNvPr id="78" name="Oval 77"/>
          <p:cNvSpPr>
            <a:spLocks noChangeAspect="1"/>
          </p:cNvSpPr>
          <p:nvPr/>
        </p:nvSpPr>
        <p:spPr>
          <a:xfrm>
            <a:off x="2179924" y="2321876"/>
            <a:ext cx="274320" cy="274320"/>
          </a:xfrm>
          <a:prstGeom prst="ellipse">
            <a:avLst/>
          </a:prstGeom>
          <a:solidFill>
            <a:schemeClr val="bg1"/>
          </a:solidFill>
          <a:ln w="635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1"/>
              </a:solidFill>
            </a:endParaRPr>
          </a:p>
        </p:txBody>
      </p:sp>
      <p:cxnSp>
        <p:nvCxnSpPr>
          <p:cNvPr id="79" name="Straight Connector 78"/>
          <p:cNvCxnSpPr>
            <a:endCxn id="78" idx="2"/>
          </p:cNvCxnSpPr>
          <p:nvPr/>
        </p:nvCxnSpPr>
        <p:spPr>
          <a:xfrm>
            <a:off x="304800" y="2459036"/>
            <a:ext cx="1875124" cy="0"/>
          </a:xfrm>
          <a:prstGeom prst="line">
            <a:avLst/>
          </a:prstGeom>
          <a:ln w="50800" cap="rnd">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81" name="Title 3"/>
          <p:cNvSpPr txBox="1">
            <a:spLocks/>
          </p:cNvSpPr>
          <p:nvPr/>
        </p:nvSpPr>
        <p:spPr>
          <a:xfrm>
            <a:off x="311150" y="2459036"/>
            <a:ext cx="4194749" cy="548640"/>
          </a:xfrm>
          <a:prstGeom prst="rect">
            <a:avLst/>
          </a:prstGeom>
          <a:noFill/>
        </p:spPr>
        <p:txBody>
          <a:bodyPr vert="horz" lIns="137160" tIns="274320" rIns="137160" bIns="13716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algn="ctr"/>
            <a:endParaRPr lang="en-US" sz="1600" b="1" i="1" dirty="0">
              <a:latin typeface="Calibri"/>
              <a:cs typeface="Gotham Bold" pitchFamily="50" charset="0"/>
            </a:endParaRPr>
          </a:p>
        </p:txBody>
      </p:sp>
      <p:sp>
        <p:nvSpPr>
          <p:cNvPr id="9" name="Title 3"/>
          <p:cNvSpPr txBox="1">
            <a:spLocks/>
          </p:cNvSpPr>
          <p:nvPr/>
        </p:nvSpPr>
        <p:spPr>
          <a:xfrm>
            <a:off x="311150" y="1544636"/>
            <a:ext cx="4194749" cy="777240"/>
          </a:xfrm>
          <a:prstGeom prst="rect">
            <a:avLst/>
          </a:prstGeom>
          <a:noFill/>
        </p:spPr>
        <p:txBody>
          <a:bodyPr vert="horz" lIns="0" tIns="137160" rIns="0" bIns="137160" rtlCol="0" anchor="b">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algn="ctr"/>
            <a:r>
              <a:rPr lang="en-US" sz="1600" i="1" dirty="0">
                <a:solidFill>
                  <a:schemeClr val="accent4"/>
                </a:solidFill>
                <a:cs typeface="Gotham Bold" pitchFamily="50" charset="0"/>
              </a:rPr>
              <a:t>1. Transition to SaaS deployment </a:t>
            </a:r>
            <a:br>
              <a:rPr lang="en-US" sz="1600" i="1" dirty="0">
                <a:solidFill>
                  <a:schemeClr val="accent4"/>
                </a:solidFill>
                <a:cs typeface="Gotham Bold" pitchFamily="50" charset="0"/>
              </a:rPr>
            </a:br>
            <a:r>
              <a:rPr lang="en-US" sz="1600" i="1" dirty="0">
                <a:solidFill>
                  <a:schemeClr val="accent4"/>
                </a:solidFill>
                <a:cs typeface="Gotham Bold" pitchFamily="50" charset="0"/>
              </a:rPr>
              <a:t>with the Original experience</a:t>
            </a:r>
          </a:p>
        </p:txBody>
      </p:sp>
    </p:spTree>
    <p:extLst>
      <p:ext uri="{BB962C8B-B14F-4D97-AF65-F5344CB8AC3E}">
        <p14:creationId xmlns:p14="http://schemas.microsoft.com/office/powerpoint/2010/main" val="202874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Transition to the Ultra Experience</a:t>
            </a:r>
            <a:br>
              <a:rPr lang="en-US" dirty="0">
                <a:solidFill>
                  <a:srgbClr val="FFFFFF"/>
                </a:solidFill>
              </a:rPr>
            </a:br>
            <a:r>
              <a:rPr lang="en-US" sz="1800" i="1" dirty="0">
                <a:solidFill>
                  <a:srgbClr val="FFFFFF"/>
                </a:solidFill>
                <a:latin typeface="Calibri"/>
              </a:rPr>
              <a:t>Two milestones</a:t>
            </a:r>
            <a:endParaRPr lang="en-US" dirty="0"/>
          </a:p>
        </p:txBody>
      </p:sp>
      <p:sp>
        <p:nvSpPr>
          <p:cNvPr id="78" name="Oval 77"/>
          <p:cNvSpPr>
            <a:spLocks noChangeAspect="1"/>
          </p:cNvSpPr>
          <p:nvPr/>
        </p:nvSpPr>
        <p:spPr>
          <a:xfrm>
            <a:off x="2179924" y="2321876"/>
            <a:ext cx="274320" cy="274320"/>
          </a:xfrm>
          <a:prstGeom prst="ellipse">
            <a:avLst/>
          </a:prstGeom>
          <a:solidFill>
            <a:schemeClr val="bg1"/>
          </a:solidFill>
          <a:ln w="635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1"/>
              </a:solidFill>
            </a:endParaRPr>
          </a:p>
        </p:txBody>
      </p:sp>
      <p:cxnSp>
        <p:nvCxnSpPr>
          <p:cNvPr id="79" name="Straight Connector 78"/>
          <p:cNvCxnSpPr>
            <a:endCxn id="78" idx="2"/>
          </p:cNvCxnSpPr>
          <p:nvPr/>
        </p:nvCxnSpPr>
        <p:spPr>
          <a:xfrm>
            <a:off x="304800" y="2459036"/>
            <a:ext cx="1875124" cy="0"/>
          </a:xfrm>
          <a:prstGeom prst="line">
            <a:avLst/>
          </a:prstGeom>
          <a:ln w="50800" cap="rnd">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82" name="Picture 8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1234" y="3109276"/>
            <a:ext cx="2171700" cy="2171700"/>
          </a:xfrm>
          <a:prstGeom prst="rect">
            <a:avLst/>
          </a:prstGeom>
          <a:ln>
            <a:noFill/>
          </a:ln>
        </p:spPr>
      </p:pic>
      <p:sp>
        <p:nvSpPr>
          <p:cNvPr id="86" name="Title 3"/>
          <p:cNvSpPr txBox="1">
            <a:spLocks/>
          </p:cNvSpPr>
          <p:nvPr/>
        </p:nvSpPr>
        <p:spPr>
          <a:xfrm>
            <a:off x="311150" y="5522914"/>
            <a:ext cx="4194749" cy="801686"/>
          </a:xfrm>
          <a:prstGeom prst="rect">
            <a:avLst/>
          </a:prstGeom>
          <a:noFill/>
        </p:spPr>
        <p:txBody>
          <a:bodyPr vert="horz" lIns="0" tIns="137160" rIns="0" bIns="13716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algn="ctr"/>
            <a:r>
              <a:rPr lang="en-US" sz="1600" dirty="0">
                <a:latin typeface="Calibri"/>
                <a:cs typeface="Gotham Bold" pitchFamily="50" charset="0"/>
              </a:rPr>
              <a:t>No change </a:t>
            </a:r>
            <a:br>
              <a:rPr lang="en-US" sz="1600" dirty="0">
                <a:latin typeface="Calibri"/>
                <a:cs typeface="Gotham Bold" pitchFamily="50" charset="0"/>
              </a:rPr>
            </a:br>
            <a:r>
              <a:rPr lang="en-US" sz="1600" dirty="0">
                <a:latin typeface="Calibri"/>
                <a:cs typeface="Gotham Bold" pitchFamily="50" charset="0"/>
              </a:rPr>
              <a:t>to the user interface</a:t>
            </a:r>
          </a:p>
        </p:txBody>
      </p:sp>
      <p:pic>
        <p:nvPicPr>
          <p:cNvPr id="87" name="Picture 8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54244" y="4190507"/>
            <a:ext cx="1918521" cy="1337025"/>
          </a:xfrm>
          <a:prstGeom prst="rect">
            <a:avLst/>
          </a:prstGeom>
          <a:ln>
            <a:noFill/>
          </a:ln>
        </p:spPr>
      </p:pic>
      <p:sp>
        <p:nvSpPr>
          <p:cNvPr id="11" name="Title 3"/>
          <p:cNvSpPr txBox="1">
            <a:spLocks/>
          </p:cNvSpPr>
          <p:nvPr/>
        </p:nvSpPr>
        <p:spPr>
          <a:xfrm>
            <a:off x="311150" y="1544636"/>
            <a:ext cx="4194749" cy="777240"/>
          </a:xfrm>
          <a:prstGeom prst="rect">
            <a:avLst/>
          </a:prstGeom>
          <a:noFill/>
        </p:spPr>
        <p:txBody>
          <a:bodyPr vert="horz" lIns="0" tIns="137160" rIns="0" bIns="137160" rtlCol="0" anchor="b">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algn="ctr"/>
            <a:r>
              <a:rPr lang="en-US" sz="1600" i="1" dirty="0">
                <a:solidFill>
                  <a:schemeClr val="accent4"/>
                </a:solidFill>
                <a:cs typeface="Gotham Bold" pitchFamily="50" charset="0"/>
              </a:rPr>
              <a:t>1. Transition to SaaS deployment </a:t>
            </a:r>
            <a:br>
              <a:rPr lang="en-US" sz="1600" i="1" dirty="0">
                <a:solidFill>
                  <a:schemeClr val="accent4"/>
                </a:solidFill>
                <a:cs typeface="Gotham Bold" pitchFamily="50" charset="0"/>
              </a:rPr>
            </a:br>
            <a:r>
              <a:rPr lang="en-US" sz="1600" i="1" dirty="0">
                <a:solidFill>
                  <a:schemeClr val="accent4"/>
                </a:solidFill>
                <a:cs typeface="Gotham Bold" pitchFamily="50" charset="0"/>
              </a:rPr>
              <a:t>with the Original experience</a:t>
            </a:r>
          </a:p>
        </p:txBody>
      </p:sp>
    </p:spTree>
    <p:extLst>
      <p:ext uri="{BB962C8B-B14F-4D97-AF65-F5344CB8AC3E}">
        <p14:creationId xmlns:p14="http://schemas.microsoft.com/office/powerpoint/2010/main" val="233861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Transition to the Ultra Experience</a:t>
            </a:r>
            <a:br>
              <a:rPr lang="en-US" dirty="0">
                <a:solidFill>
                  <a:srgbClr val="FFFFFF"/>
                </a:solidFill>
              </a:rPr>
            </a:br>
            <a:r>
              <a:rPr lang="en-US" sz="1800" i="1" dirty="0">
                <a:solidFill>
                  <a:srgbClr val="FFFFFF"/>
                </a:solidFill>
                <a:latin typeface="Calibri"/>
              </a:rPr>
              <a:t>Two milestones</a:t>
            </a:r>
            <a:endParaRPr lang="en-US" dirty="0"/>
          </a:p>
        </p:txBody>
      </p:sp>
      <p:sp>
        <p:nvSpPr>
          <p:cNvPr id="73" name="Title 3"/>
          <p:cNvSpPr txBox="1">
            <a:spLocks/>
          </p:cNvSpPr>
          <p:nvPr/>
        </p:nvSpPr>
        <p:spPr>
          <a:xfrm>
            <a:off x="4638102" y="1544636"/>
            <a:ext cx="4193283" cy="777240"/>
          </a:xfrm>
          <a:prstGeom prst="rect">
            <a:avLst/>
          </a:prstGeom>
          <a:noFill/>
        </p:spPr>
        <p:txBody>
          <a:bodyPr vert="horz" lIns="0" tIns="137160" rIns="0" bIns="137160" rtlCol="0" anchor="b">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algn="ctr"/>
            <a:r>
              <a:rPr lang="en-US" sz="1600" i="1" dirty="0">
                <a:solidFill>
                  <a:schemeClr val="accent3"/>
                </a:solidFill>
                <a:cs typeface="Gotham Bold" pitchFamily="50" charset="0"/>
              </a:rPr>
              <a:t>2. Enable the Ultra experience</a:t>
            </a:r>
          </a:p>
        </p:txBody>
      </p:sp>
      <p:sp>
        <p:nvSpPr>
          <p:cNvPr id="74" name="Title 3"/>
          <p:cNvSpPr txBox="1">
            <a:spLocks/>
          </p:cNvSpPr>
          <p:nvPr/>
        </p:nvSpPr>
        <p:spPr>
          <a:xfrm>
            <a:off x="311150" y="1544636"/>
            <a:ext cx="4194749" cy="777240"/>
          </a:xfrm>
          <a:prstGeom prst="rect">
            <a:avLst/>
          </a:prstGeom>
          <a:noFill/>
        </p:spPr>
        <p:txBody>
          <a:bodyPr vert="horz" lIns="0" tIns="137160" rIns="0" bIns="137160" rtlCol="0" anchor="b">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algn="ctr"/>
            <a:r>
              <a:rPr lang="en-US" sz="1600" i="1" dirty="0">
                <a:solidFill>
                  <a:schemeClr val="accent4"/>
                </a:solidFill>
                <a:cs typeface="Gotham Bold" pitchFamily="50" charset="0"/>
              </a:rPr>
              <a:t>1. Transition to SaaS deployment</a:t>
            </a:r>
            <a:br>
              <a:rPr lang="en-US" sz="1600" i="1" dirty="0">
                <a:solidFill>
                  <a:schemeClr val="accent4"/>
                </a:solidFill>
                <a:cs typeface="Gotham Bold" pitchFamily="50" charset="0"/>
              </a:rPr>
            </a:br>
            <a:r>
              <a:rPr lang="en-US" sz="1600" i="1" dirty="0">
                <a:solidFill>
                  <a:schemeClr val="accent4"/>
                </a:solidFill>
                <a:cs typeface="Gotham Bold" pitchFamily="50" charset="0"/>
              </a:rPr>
              <a:t>with the Original experience</a:t>
            </a:r>
          </a:p>
        </p:txBody>
      </p:sp>
      <p:cxnSp>
        <p:nvCxnSpPr>
          <p:cNvPr id="75" name="Straight Connector 74"/>
          <p:cNvCxnSpPr/>
          <p:nvPr/>
        </p:nvCxnSpPr>
        <p:spPr>
          <a:xfrm>
            <a:off x="6871903" y="2459036"/>
            <a:ext cx="1959360" cy="0"/>
          </a:xfrm>
          <a:prstGeom prst="line">
            <a:avLst/>
          </a:prstGeom>
          <a:ln w="50800" cap="rnd">
            <a:solidFill>
              <a:schemeClr val="tx1">
                <a:lumMod val="50000"/>
                <a:lumOff val="50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6" name="Oval 75"/>
          <p:cNvSpPr>
            <a:spLocks noChangeAspect="1"/>
          </p:cNvSpPr>
          <p:nvPr/>
        </p:nvSpPr>
        <p:spPr>
          <a:xfrm>
            <a:off x="6597583" y="2321876"/>
            <a:ext cx="274320" cy="274320"/>
          </a:xfrm>
          <a:prstGeom prst="ellipse">
            <a:avLst/>
          </a:prstGeom>
          <a:solidFill>
            <a:schemeClr val="bg1"/>
          </a:solidFill>
          <a:ln w="635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1"/>
              </a:solidFill>
            </a:endParaRPr>
          </a:p>
        </p:txBody>
      </p:sp>
      <p:cxnSp>
        <p:nvCxnSpPr>
          <p:cNvPr id="77" name="Straight Connector 76"/>
          <p:cNvCxnSpPr/>
          <p:nvPr/>
        </p:nvCxnSpPr>
        <p:spPr>
          <a:xfrm>
            <a:off x="2454244" y="2459036"/>
            <a:ext cx="4143339" cy="0"/>
          </a:xfrm>
          <a:prstGeom prst="line">
            <a:avLst/>
          </a:prstGeom>
          <a:ln w="50800" cap="rnd">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Oval 77"/>
          <p:cNvSpPr>
            <a:spLocks noChangeAspect="1"/>
          </p:cNvSpPr>
          <p:nvPr/>
        </p:nvSpPr>
        <p:spPr>
          <a:xfrm>
            <a:off x="2179924" y="2321876"/>
            <a:ext cx="274320" cy="274320"/>
          </a:xfrm>
          <a:prstGeom prst="ellipse">
            <a:avLst/>
          </a:prstGeom>
          <a:solidFill>
            <a:schemeClr val="bg1"/>
          </a:solidFill>
          <a:ln w="635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1"/>
              </a:solidFill>
            </a:endParaRPr>
          </a:p>
        </p:txBody>
      </p:sp>
      <p:cxnSp>
        <p:nvCxnSpPr>
          <p:cNvPr id="79" name="Straight Connector 78"/>
          <p:cNvCxnSpPr>
            <a:endCxn id="78" idx="2"/>
          </p:cNvCxnSpPr>
          <p:nvPr/>
        </p:nvCxnSpPr>
        <p:spPr>
          <a:xfrm>
            <a:off x="304800" y="2459036"/>
            <a:ext cx="1875124" cy="0"/>
          </a:xfrm>
          <a:prstGeom prst="line">
            <a:avLst/>
          </a:prstGeom>
          <a:ln w="50800" cap="rnd">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82" name="Picture 8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1234" y="3109276"/>
            <a:ext cx="2171700" cy="2171700"/>
          </a:xfrm>
          <a:prstGeom prst="rect">
            <a:avLst/>
          </a:prstGeom>
          <a:ln>
            <a:noFill/>
          </a:ln>
        </p:spPr>
      </p:pic>
      <p:sp>
        <p:nvSpPr>
          <p:cNvPr id="86" name="Title 3"/>
          <p:cNvSpPr txBox="1">
            <a:spLocks/>
          </p:cNvSpPr>
          <p:nvPr/>
        </p:nvSpPr>
        <p:spPr>
          <a:xfrm>
            <a:off x="311150" y="5522914"/>
            <a:ext cx="4194749" cy="801686"/>
          </a:xfrm>
          <a:prstGeom prst="rect">
            <a:avLst/>
          </a:prstGeom>
          <a:noFill/>
        </p:spPr>
        <p:txBody>
          <a:bodyPr vert="horz" lIns="0" tIns="137160" rIns="0" bIns="13716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algn="ctr"/>
            <a:r>
              <a:rPr lang="en-US" sz="1600" dirty="0">
                <a:latin typeface="Calibri"/>
                <a:cs typeface="Gotham Bold" pitchFamily="50" charset="0"/>
              </a:rPr>
              <a:t>No change </a:t>
            </a:r>
            <a:br>
              <a:rPr lang="en-US" sz="1600" dirty="0">
                <a:latin typeface="Calibri"/>
                <a:cs typeface="Gotham Bold" pitchFamily="50" charset="0"/>
              </a:rPr>
            </a:br>
            <a:r>
              <a:rPr lang="en-US" sz="1600" dirty="0">
                <a:latin typeface="Calibri"/>
                <a:cs typeface="Gotham Bold" pitchFamily="50" charset="0"/>
              </a:rPr>
              <a:t>to the user interface</a:t>
            </a:r>
          </a:p>
        </p:txBody>
      </p:sp>
      <p:pic>
        <p:nvPicPr>
          <p:cNvPr id="87" name="Picture 8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54244" y="4190507"/>
            <a:ext cx="1918521" cy="1337025"/>
          </a:xfrm>
          <a:prstGeom prst="rect">
            <a:avLst/>
          </a:prstGeom>
          <a:ln>
            <a:noFill/>
          </a:ln>
        </p:spPr>
      </p:pic>
    </p:spTree>
    <p:extLst>
      <p:ext uri="{BB962C8B-B14F-4D97-AF65-F5344CB8AC3E}">
        <p14:creationId xmlns:p14="http://schemas.microsoft.com/office/powerpoint/2010/main" val="151948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Transition to the Ultra Experience</a:t>
            </a:r>
            <a:br>
              <a:rPr lang="en-US" dirty="0">
                <a:solidFill>
                  <a:srgbClr val="FFFFFF"/>
                </a:solidFill>
              </a:rPr>
            </a:br>
            <a:r>
              <a:rPr lang="en-US" sz="1800" i="1" dirty="0">
                <a:solidFill>
                  <a:srgbClr val="FFFFFF"/>
                </a:solidFill>
                <a:latin typeface="Calibri"/>
              </a:rPr>
              <a:t>Two milestones</a:t>
            </a:r>
            <a:endParaRPr lang="en-US" dirty="0"/>
          </a:p>
        </p:txBody>
      </p:sp>
      <p:cxnSp>
        <p:nvCxnSpPr>
          <p:cNvPr id="75" name="Straight Connector 74"/>
          <p:cNvCxnSpPr/>
          <p:nvPr/>
        </p:nvCxnSpPr>
        <p:spPr>
          <a:xfrm>
            <a:off x="6871903" y="2459036"/>
            <a:ext cx="1959360" cy="0"/>
          </a:xfrm>
          <a:prstGeom prst="line">
            <a:avLst/>
          </a:prstGeom>
          <a:ln w="50800" cap="rnd">
            <a:solidFill>
              <a:schemeClr val="tx1">
                <a:lumMod val="50000"/>
                <a:lumOff val="50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6" name="Oval 75"/>
          <p:cNvSpPr>
            <a:spLocks noChangeAspect="1"/>
          </p:cNvSpPr>
          <p:nvPr/>
        </p:nvSpPr>
        <p:spPr>
          <a:xfrm>
            <a:off x="6597583" y="2321876"/>
            <a:ext cx="274320" cy="274320"/>
          </a:xfrm>
          <a:prstGeom prst="ellipse">
            <a:avLst/>
          </a:prstGeom>
          <a:solidFill>
            <a:schemeClr val="bg1"/>
          </a:solidFill>
          <a:ln w="635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1"/>
              </a:solidFill>
            </a:endParaRPr>
          </a:p>
        </p:txBody>
      </p:sp>
      <p:cxnSp>
        <p:nvCxnSpPr>
          <p:cNvPr id="77" name="Straight Connector 76"/>
          <p:cNvCxnSpPr/>
          <p:nvPr/>
        </p:nvCxnSpPr>
        <p:spPr>
          <a:xfrm>
            <a:off x="2454244" y="2459036"/>
            <a:ext cx="4143339" cy="0"/>
          </a:xfrm>
          <a:prstGeom prst="line">
            <a:avLst/>
          </a:prstGeom>
          <a:ln w="50800" cap="rnd">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Oval 77"/>
          <p:cNvSpPr>
            <a:spLocks noChangeAspect="1"/>
          </p:cNvSpPr>
          <p:nvPr/>
        </p:nvSpPr>
        <p:spPr>
          <a:xfrm>
            <a:off x="2179924" y="2321876"/>
            <a:ext cx="274320" cy="274320"/>
          </a:xfrm>
          <a:prstGeom prst="ellipse">
            <a:avLst/>
          </a:prstGeom>
          <a:solidFill>
            <a:schemeClr val="bg1"/>
          </a:solidFill>
          <a:ln w="635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1"/>
              </a:solidFill>
            </a:endParaRPr>
          </a:p>
        </p:txBody>
      </p:sp>
      <p:cxnSp>
        <p:nvCxnSpPr>
          <p:cNvPr id="79" name="Straight Connector 78"/>
          <p:cNvCxnSpPr>
            <a:endCxn id="78" idx="2"/>
          </p:cNvCxnSpPr>
          <p:nvPr/>
        </p:nvCxnSpPr>
        <p:spPr>
          <a:xfrm>
            <a:off x="304800" y="2459036"/>
            <a:ext cx="1875124" cy="0"/>
          </a:xfrm>
          <a:prstGeom prst="line">
            <a:avLst/>
          </a:prstGeom>
          <a:ln w="50800" cap="rnd">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82" name="Picture 8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1234" y="3109276"/>
            <a:ext cx="2171700" cy="2171700"/>
          </a:xfrm>
          <a:prstGeom prst="rect">
            <a:avLst/>
          </a:prstGeom>
          <a:ln>
            <a:noFill/>
          </a:ln>
        </p:spPr>
      </p:pic>
      <p:pic>
        <p:nvPicPr>
          <p:cNvPr id="83" name="Picture 8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48893" y="3109276"/>
            <a:ext cx="2171700" cy="2171700"/>
          </a:xfrm>
          <a:prstGeom prst="rect">
            <a:avLst/>
          </a:prstGeom>
          <a:ln>
            <a:noFill/>
          </a:ln>
        </p:spPr>
      </p:pic>
      <p:pic>
        <p:nvPicPr>
          <p:cNvPr id="84" name="Picture 83" descr="C:\Users\fgoneconti\Documents\Dropbox\Screenshots for Web Team\33 Course View (Ultra).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871903" y="4195125"/>
            <a:ext cx="1811439" cy="1337025"/>
          </a:xfrm>
          <a:prstGeom prst="rect">
            <a:avLst/>
          </a:prstGeom>
          <a:ln w="3175">
            <a:noFill/>
          </a:ln>
          <a:effectLst/>
          <a:extLst>
            <a:ext uri="{909E8E84-426E-40DD-AFC4-6F175D3DCCD1}">
              <a14:hiddenFill xmlns:a14="http://schemas.microsoft.com/office/drawing/2010/main">
                <a:solidFill>
                  <a:srgbClr val="FFFFFF"/>
                </a:solidFill>
              </a14:hiddenFill>
            </a:ext>
          </a:extLst>
        </p:spPr>
      </p:pic>
      <p:sp>
        <p:nvSpPr>
          <p:cNvPr id="85" name="Title 3"/>
          <p:cNvSpPr txBox="1">
            <a:spLocks/>
          </p:cNvSpPr>
          <p:nvPr/>
        </p:nvSpPr>
        <p:spPr>
          <a:xfrm>
            <a:off x="4638102" y="5522914"/>
            <a:ext cx="4193283" cy="801686"/>
          </a:xfrm>
          <a:prstGeom prst="rect">
            <a:avLst/>
          </a:prstGeom>
          <a:noFill/>
        </p:spPr>
        <p:txBody>
          <a:bodyPr vert="horz" lIns="0" tIns="137160" rIns="0" bIns="13716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algn="ctr"/>
            <a:r>
              <a:rPr lang="en-US" sz="1600" dirty="0">
                <a:latin typeface="Calibri"/>
                <a:cs typeface="Gotham Bold" pitchFamily="50" charset="0"/>
              </a:rPr>
              <a:t>New navigation, same Original Course View, </a:t>
            </a:r>
            <a:br>
              <a:rPr lang="en-US" sz="1600" dirty="0">
                <a:latin typeface="Calibri"/>
                <a:cs typeface="Gotham Bold" pitchFamily="50" charset="0"/>
              </a:rPr>
            </a:br>
            <a:r>
              <a:rPr lang="en-US" sz="1600" dirty="0">
                <a:latin typeface="Calibri"/>
                <a:cs typeface="Gotham Bold" pitchFamily="50" charset="0"/>
              </a:rPr>
              <a:t>and optional Ultra Course View</a:t>
            </a:r>
          </a:p>
        </p:txBody>
      </p:sp>
      <p:sp>
        <p:nvSpPr>
          <p:cNvPr id="86" name="Title 3"/>
          <p:cNvSpPr txBox="1">
            <a:spLocks/>
          </p:cNvSpPr>
          <p:nvPr/>
        </p:nvSpPr>
        <p:spPr>
          <a:xfrm>
            <a:off x="311150" y="5522914"/>
            <a:ext cx="4194749" cy="801686"/>
          </a:xfrm>
          <a:prstGeom prst="rect">
            <a:avLst/>
          </a:prstGeom>
          <a:noFill/>
        </p:spPr>
        <p:txBody>
          <a:bodyPr vert="horz" lIns="0" tIns="137160" rIns="0" bIns="13716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algn="ctr"/>
            <a:r>
              <a:rPr lang="en-US" sz="1600" dirty="0">
                <a:latin typeface="Calibri"/>
                <a:cs typeface="Gotham Bold" pitchFamily="50" charset="0"/>
              </a:rPr>
              <a:t>No change </a:t>
            </a:r>
            <a:br>
              <a:rPr lang="en-US" sz="1600" dirty="0">
                <a:latin typeface="Calibri"/>
                <a:cs typeface="Gotham Bold" pitchFamily="50" charset="0"/>
              </a:rPr>
            </a:br>
            <a:r>
              <a:rPr lang="en-US" sz="1600" dirty="0">
                <a:latin typeface="Calibri"/>
                <a:cs typeface="Gotham Bold" pitchFamily="50" charset="0"/>
              </a:rPr>
              <a:t>to the user interface</a:t>
            </a:r>
          </a:p>
        </p:txBody>
      </p:sp>
      <p:pic>
        <p:nvPicPr>
          <p:cNvPr id="87" name="Picture 8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54244" y="4190507"/>
            <a:ext cx="1918521" cy="1337025"/>
          </a:xfrm>
          <a:prstGeom prst="rect">
            <a:avLst/>
          </a:prstGeom>
          <a:ln>
            <a:noFill/>
          </a:ln>
        </p:spPr>
      </p:pic>
      <p:pic>
        <p:nvPicPr>
          <p:cNvPr id="88" name="Picture 8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79062" y="4195126"/>
            <a:ext cx="1918521" cy="1337025"/>
          </a:xfrm>
          <a:prstGeom prst="rect">
            <a:avLst/>
          </a:prstGeom>
          <a:ln>
            <a:noFill/>
          </a:ln>
        </p:spPr>
      </p:pic>
      <p:sp>
        <p:nvSpPr>
          <p:cNvPr id="18" name="Title 3"/>
          <p:cNvSpPr txBox="1">
            <a:spLocks/>
          </p:cNvSpPr>
          <p:nvPr/>
        </p:nvSpPr>
        <p:spPr>
          <a:xfrm>
            <a:off x="4638102" y="1544636"/>
            <a:ext cx="4193283" cy="777240"/>
          </a:xfrm>
          <a:prstGeom prst="rect">
            <a:avLst/>
          </a:prstGeom>
          <a:noFill/>
        </p:spPr>
        <p:txBody>
          <a:bodyPr vert="horz" lIns="0" tIns="137160" rIns="0" bIns="137160" rtlCol="0" anchor="b">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algn="ctr"/>
            <a:r>
              <a:rPr lang="en-US" sz="1600" i="1" dirty="0">
                <a:solidFill>
                  <a:schemeClr val="accent3"/>
                </a:solidFill>
                <a:cs typeface="Gotham Bold" pitchFamily="50" charset="0"/>
              </a:rPr>
              <a:t>2. Enable the Ultra experience</a:t>
            </a:r>
          </a:p>
        </p:txBody>
      </p:sp>
      <p:sp>
        <p:nvSpPr>
          <p:cNvPr id="19" name="Title 3"/>
          <p:cNvSpPr txBox="1">
            <a:spLocks/>
          </p:cNvSpPr>
          <p:nvPr/>
        </p:nvSpPr>
        <p:spPr>
          <a:xfrm>
            <a:off x="311150" y="1544636"/>
            <a:ext cx="4194749" cy="777240"/>
          </a:xfrm>
          <a:prstGeom prst="rect">
            <a:avLst/>
          </a:prstGeom>
          <a:noFill/>
        </p:spPr>
        <p:txBody>
          <a:bodyPr vert="horz" lIns="0" tIns="137160" rIns="0" bIns="137160" rtlCol="0" anchor="b">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algn="ctr"/>
            <a:r>
              <a:rPr lang="en-US" sz="1600" i="1" dirty="0">
                <a:solidFill>
                  <a:schemeClr val="accent4"/>
                </a:solidFill>
                <a:cs typeface="Gotham Bold" pitchFamily="50" charset="0"/>
              </a:rPr>
              <a:t>1. Transition to SaaS deployment </a:t>
            </a:r>
            <a:br>
              <a:rPr lang="en-US" sz="1600" i="1" dirty="0">
                <a:solidFill>
                  <a:schemeClr val="accent4"/>
                </a:solidFill>
                <a:cs typeface="Gotham Bold" pitchFamily="50" charset="0"/>
              </a:rPr>
            </a:br>
            <a:r>
              <a:rPr lang="en-US" sz="1600" i="1" dirty="0">
                <a:solidFill>
                  <a:schemeClr val="accent4"/>
                </a:solidFill>
                <a:cs typeface="Gotham Bold" pitchFamily="50" charset="0"/>
              </a:rPr>
              <a:t>with the Original experience</a:t>
            </a:r>
          </a:p>
        </p:txBody>
      </p:sp>
    </p:spTree>
    <p:extLst>
      <p:ext uri="{BB962C8B-B14F-4D97-AF65-F5344CB8AC3E}">
        <p14:creationId xmlns:p14="http://schemas.microsoft.com/office/powerpoint/2010/main" val="379421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Blackboard Learn Ultra Experience quick summary</a:t>
            </a:r>
          </a:p>
        </p:txBody>
      </p:sp>
      <p:grpSp>
        <p:nvGrpSpPr>
          <p:cNvPr id="29" name="Group 28"/>
          <p:cNvGrpSpPr/>
          <p:nvPr/>
        </p:nvGrpSpPr>
        <p:grpSpPr>
          <a:xfrm>
            <a:off x="311150" y="1544638"/>
            <a:ext cx="8520113" cy="4678363"/>
            <a:chOff x="2463283" y="1544639"/>
            <a:chExt cx="2066767" cy="4177706"/>
          </a:xfrm>
        </p:grpSpPr>
        <p:sp>
          <p:nvSpPr>
            <p:cNvPr id="30" name="Rectangle 29"/>
            <p:cNvSpPr/>
            <p:nvPr/>
          </p:nvSpPr>
          <p:spPr>
            <a:xfrm>
              <a:off x="2463283" y="1544639"/>
              <a:ext cx="2066767" cy="12248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b" anchorCtr="0" forceAA="0" compatLnSpc="1">
              <a:prstTxWarp prst="textNoShape">
                <a:avLst/>
              </a:prstTxWarp>
              <a:noAutofit/>
            </a:bodyPr>
            <a:lstStyle/>
            <a:p>
              <a:pPr defTabSz="914130">
                <a:spcAft>
                  <a:spcPts val="800"/>
                </a:spcAft>
                <a:defRPr/>
              </a:pPr>
              <a:endParaRPr lang="en-US" sz="1600" b="1" dirty="0">
                <a:solidFill>
                  <a:prstClr val="black"/>
                </a:solidFill>
                <a:latin typeface="Cambria"/>
              </a:endParaRPr>
            </a:p>
          </p:txBody>
        </p:sp>
        <p:sp>
          <p:nvSpPr>
            <p:cNvPr id="31" name="Rectangle 30"/>
            <p:cNvSpPr/>
            <p:nvPr/>
          </p:nvSpPr>
          <p:spPr>
            <a:xfrm>
              <a:off x="2463283" y="1667122"/>
              <a:ext cx="2066767" cy="4055223"/>
            </a:xfrm>
            <a:prstGeom prst="rect">
              <a:avLst/>
            </a:pr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pPr marL="114300" defTabSz="456902">
                <a:spcAft>
                  <a:spcPts val="800"/>
                </a:spcAft>
                <a:buClr>
                  <a:schemeClr val="accent1"/>
                </a:buClr>
              </a:pPr>
              <a:r>
                <a:rPr lang="en-US" sz="2400" dirty="0">
                  <a:solidFill>
                    <a:schemeClr val="accent1"/>
                  </a:solidFill>
                  <a:latin typeface="+mj-lt"/>
                  <a:cs typeface="Arial"/>
                </a:rPr>
                <a:t>Available Now (Technical Preview)</a:t>
              </a:r>
            </a:p>
            <a:p>
              <a:pPr marL="344488" indent="-230188" defTabSz="456902">
                <a:spcAft>
                  <a:spcPts val="800"/>
                </a:spcAft>
                <a:buClr>
                  <a:schemeClr val="accent1"/>
                </a:buClr>
                <a:buFont typeface="Arial" panose="020B0604020202020204" pitchFamily="34" charset="0"/>
                <a:buChar char="•"/>
              </a:pPr>
              <a:r>
                <a:rPr lang="en-US" dirty="0">
                  <a:solidFill>
                    <a:schemeClr val="tx1"/>
                  </a:solidFill>
                  <a:cs typeface="Arial"/>
                </a:rPr>
                <a:t>Announcements</a:t>
              </a:r>
            </a:p>
            <a:p>
              <a:pPr marL="344488" indent="-230188" defTabSz="456902">
                <a:spcAft>
                  <a:spcPts val="800"/>
                </a:spcAft>
                <a:buClr>
                  <a:schemeClr val="accent1"/>
                </a:buClr>
                <a:buFont typeface="Arial" panose="020B0604020202020204" pitchFamily="34" charset="0"/>
                <a:buChar char="•"/>
              </a:pPr>
              <a:r>
                <a:rPr lang="en-US" dirty="0">
                  <a:solidFill>
                    <a:schemeClr val="tx1"/>
                  </a:solidFill>
                  <a:cs typeface="Arial"/>
                </a:rPr>
                <a:t>Notifications / Stream</a:t>
              </a:r>
            </a:p>
            <a:p>
              <a:pPr marL="344488" indent="-230188" defTabSz="456902">
                <a:spcAft>
                  <a:spcPts val="800"/>
                </a:spcAft>
                <a:buClr>
                  <a:schemeClr val="accent1"/>
                </a:buClr>
                <a:buFont typeface="Arial" panose="020B0604020202020204" pitchFamily="34" charset="0"/>
                <a:buChar char="•"/>
              </a:pPr>
              <a:r>
                <a:rPr lang="en-US" dirty="0">
                  <a:solidFill>
                    <a:schemeClr val="tx1"/>
                  </a:solidFill>
                  <a:cs typeface="Arial"/>
                </a:rPr>
                <a:t>Roster</a:t>
              </a:r>
            </a:p>
            <a:p>
              <a:pPr marL="344488" indent="-230188" defTabSz="456902">
                <a:spcAft>
                  <a:spcPts val="800"/>
                </a:spcAft>
                <a:buClr>
                  <a:schemeClr val="accent1"/>
                </a:buClr>
                <a:buFont typeface="Arial" panose="020B0604020202020204" pitchFamily="34" charset="0"/>
                <a:buChar char="•"/>
              </a:pPr>
              <a:r>
                <a:rPr lang="en-US" dirty="0">
                  <a:solidFill>
                    <a:schemeClr val="tx1"/>
                  </a:solidFill>
                  <a:cs typeface="Arial"/>
                </a:rPr>
                <a:t>Course Content</a:t>
              </a:r>
            </a:p>
            <a:p>
              <a:pPr marL="344488" indent="-230188" defTabSz="456902">
                <a:spcAft>
                  <a:spcPts val="800"/>
                </a:spcAft>
                <a:buClr>
                  <a:schemeClr val="accent1"/>
                </a:buClr>
                <a:buFont typeface="Arial" panose="020B0604020202020204" pitchFamily="34" charset="0"/>
                <a:buChar char="•"/>
              </a:pPr>
              <a:r>
                <a:rPr lang="en-US" dirty="0" err="1">
                  <a:solidFill>
                    <a:schemeClr val="tx1"/>
                  </a:solidFill>
                  <a:cs typeface="Arial"/>
                </a:rPr>
                <a:t>OneDrive</a:t>
              </a:r>
              <a:r>
                <a:rPr lang="en-US" dirty="0">
                  <a:solidFill>
                    <a:schemeClr val="tx1"/>
                  </a:solidFill>
                  <a:cs typeface="Arial"/>
                </a:rPr>
                <a:t> Integration</a:t>
              </a:r>
            </a:p>
            <a:p>
              <a:pPr marL="344488" indent="-230188" defTabSz="456902">
                <a:spcAft>
                  <a:spcPts val="800"/>
                </a:spcAft>
                <a:buClr>
                  <a:schemeClr val="accent1"/>
                </a:buClr>
                <a:buFont typeface="Arial" panose="020B0604020202020204" pitchFamily="34" charset="0"/>
                <a:buChar char="•"/>
              </a:pPr>
              <a:r>
                <a:rPr lang="en-US" dirty="0">
                  <a:solidFill>
                    <a:schemeClr val="tx1"/>
                  </a:solidFill>
                  <a:cs typeface="Arial"/>
                </a:rPr>
                <a:t>Calendar</a:t>
              </a:r>
            </a:p>
            <a:p>
              <a:pPr marL="344488" indent="-230188" defTabSz="456902">
                <a:spcAft>
                  <a:spcPts val="800"/>
                </a:spcAft>
                <a:buClr>
                  <a:schemeClr val="accent1"/>
                </a:buClr>
                <a:buFont typeface="Arial" panose="020B0604020202020204" pitchFamily="34" charset="0"/>
                <a:buChar char="•"/>
              </a:pPr>
              <a:r>
                <a:rPr lang="en-US" dirty="0">
                  <a:solidFill>
                    <a:schemeClr val="tx1"/>
                  </a:solidFill>
                  <a:cs typeface="Arial"/>
                </a:rPr>
                <a:t>Discussions</a:t>
              </a:r>
            </a:p>
            <a:p>
              <a:pPr marL="344488" indent="-230188" defTabSz="456902">
                <a:spcAft>
                  <a:spcPts val="800"/>
                </a:spcAft>
                <a:buClr>
                  <a:schemeClr val="accent1"/>
                </a:buClr>
                <a:buFont typeface="Arial" panose="020B0604020202020204" pitchFamily="34" charset="0"/>
                <a:buChar char="•"/>
              </a:pPr>
              <a:r>
                <a:rPr lang="en-US" dirty="0">
                  <a:solidFill>
                    <a:schemeClr val="tx1"/>
                  </a:solidFill>
                  <a:cs typeface="Arial"/>
                </a:rPr>
                <a:t>Messages</a:t>
              </a:r>
            </a:p>
            <a:p>
              <a:pPr marL="344488" indent="-230188" defTabSz="456902">
                <a:spcAft>
                  <a:spcPts val="800"/>
                </a:spcAft>
                <a:buClr>
                  <a:schemeClr val="accent1"/>
                </a:buClr>
                <a:buFont typeface="Arial" panose="020B0604020202020204" pitchFamily="34" charset="0"/>
                <a:buChar char="•"/>
              </a:pPr>
              <a:r>
                <a:rPr lang="en-US" dirty="0">
                  <a:solidFill>
                    <a:schemeClr val="tx1"/>
                  </a:solidFill>
                  <a:cs typeface="Arial"/>
                </a:rPr>
                <a:t>Assignments</a:t>
              </a:r>
            </a:p>
          </p:txBody>
        </p:sp>
      </p:grpSp>
      <p:sp>
        <p:nvSpPr>
          <p:cNvPr id="9" name="Rectangle 8"/>
          <p:cNvSpPr/>
          <p:nvPr/>
        </p:nvSpPr>
        <p:spPr>
          <a:xfrm>
            <a:off x="4571328" y="1681800"/>
            <a:ext cx="4259935" cy="45412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pPr marL="114300" defTabSz="456902">
              <a:spcAft>
                <a:spcPts val="800"/>
              </a:spcAft>
              <a:buClr>
                <a:schemeClr val="accent1"/>
              </a:buClr>
            </a:pPr>
            <a:endParaRPr lang="en-US" sz="2400" dirty="0">
              <a:solidFill>
                <a:schemeClr val="accent1"/>
              </a:solidFill>
              <a:latin typeface="+mj-lt"/>
              <a:cs typeface="Arial"/>
            </a:endParaRPr>
          </a:p>
          <a:p>
            <a:pPr marL="344488" indent="-230188" defTabSz="456902">
              <a:spcAft>
                <a:spcPts val="800"/>
              </a:spcAft>
              <a:buClr>
                <a:schemeClr val="accent1"/>
              </a:buClr>
              <a:buFont typeface="Arial" panose="020B0604020202020204" pitchFamily="34" charset="0"/>
              <a:buChar char="•"/>
            </a:pPr>
            <a:r>
              <a:rPr lang="en-US" dirty="0">
                <a:solidFill>
                  <a:schemeClr val="tx1"/>
                </a:solidFill>
                <a:cs typeface="Arial"/>
              </a:rPr>
              <a:t>Grades</a:t>
            </a:r>
          </a:p>
          <a:p>
            <a:pPr marL="344488" indent="-230188" defTabSz="456902">
              <a:spcAft>
                <a:spcPts val="800"/>
              </a:spcAft>
              <a:buClr>
                <a:schemeClr val="accent1"/>
              </a:buClr>
              <a:buFont typeface="Arial" panose="020B0604020202020204" pitchFamily="34" charset="0"/>
              <a:buChar char="•"/>
            </a:pPr>
            <a:r>
              <a:rPr lang="en-US" dirty="0">
                <a:solidFill>
                  <a:schemeClr val="tx1"/>
                </a:solidFill>
                <a:cs typeface="Arial"/>
              </a:rPr>
              <a:t>Basic Profile</a:t>
            </a:r>
          </a:p>
          <a:p>
            <a:pPr marL="344488" indent="-230188" defTabSz="456902">
              <a:spcAft>
                <a:spcPts val="800"/>
              </a:spcAft>
              <a:buClr>
                <a:schemeClr val="accent1"/>
              </a:buClr>
              <a:buFont typeface="Arial" panose="020B0604020202020204" pitchFamily="34" charset="0"/>
              <a:buChar char="•"/>
            </a:pPr>
            <a:r>
              <a:rPr lang="en-US" dirty="0">
                <a:solidFill>
                  <a:schemeClr val="tx1"/>
                </a:solidFill>
                <a:cs typeface="Arial"/>
              </a:rPr>
              <a:t>Analytics &amp; Action</a:t>
            </a:r>
          </a:p>
          <a:p>
            <a:pPr marL="344488" indent="-230188" defTabSz="456902">
              <a:spcAft>
                <a:spcPts val="800"/>
              </a:spcAft>
              <a:buClr>
                <a:schemeClr val="accent1"/>
              </a:buClr>
              <a:buFont typeface="Arial" panose="020B0604020202020204" pitchFamily="34" charset="0"/>
              <a:buChar char="•"/>
            </a:pPr>
            <a:r>
              <a:rPr lang="en-US" dirty="0">
                <a:solidFill>
                  <a:schemeClr val="tx1"/>
                </a:solidFill>
                <a:cs typeface="Arial"/>
              </a:rPr>
              <a:t>Course Copy &amp; Diagnostics</a:t>
            </a:r>
          </a:p>
          <a:p>
            <a:pPr marL="344488" indent="-230188" defTabSz="456902">
              <a:spcAft>
                <a:spcPts val="800"/>
              </a:spcAft>
              <a:buClr>
                <a:schemeClr val="accent1"/>
              </a:buClr>
              <a:buFont typeface="Arial" panose="020B0604020202020204" pitchFamily="34" charset="0"/>
              <a:buChar char="•"/>
            </a:pPr>
            <a:r>
              <a:rPr lang="en-US" dirty="0">
                <a:solidFill>
                  <a:schemeClr val="tx1"/>
                </a:solidFill>
                <a:cs typeface="Arial"/>
              </a:rPr>
              <a:t>Export/Archive Course</a:t>
            </a:r>
          </a:p>
        </p:txBody>
      </p:sp>
    </p:spTree>
    <p:extLst>
      <p:ext uri="{BB962C8B-B14F-4D97-AF65-F5344CB8AC3E}">
        <p14:creationId xmlns:p14="http://schemas.microsoft.com/office/powerpoint/2010/main" val="168427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Blackboard Learn</a:t>
            </a:r>
            <a:br>
              <a:rPr lang="en-US" dirty="0"/>
            </a:br>
            <a:r>
              <a:rPr lang="en-US" sz="2400" i="1" dirty="0">
                <a:solidFill>
                  <a:schemeClr val="accent1"/>
                </a:solidFill>
                <a:latin typeface="+mn-lt"/>
              </a:rPr>
              <a:t>Ultra Experience: What’s next</a:t>
            </a:r>
          </a:p>
        </p:txBody>
      </p:sp>
    </p:spTree>
    <p:extLst>
      <p:ext uri="{BB962C8B-B14F-4D97-AF65-F5344CB8AC3E}">
        <p14:creationId xmlns:p14="http://schemas.microsoft.com/office/powerpoint/2010/main" val="162735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a:t>Assessment and communication (discussion grading)</a:t>
            </a:r>
            <a:r>
              <a:rPr lang="en-US" dirty="0"/>
              <a:t/>
            </a:r>
            <a:br>
              <a:rPr lang="en-US" dirty="0"/>
            </a:br>
            <a:r>
              <a:rPr lang="en-US" sz="1800" i="1" dirty="0">
                <a:latin typeface="+mn-lt"/>
              </a:rPr>
              <a:t>In development</a:t>
            </a:r>
          </a:p>
        </p:txBody>
      </p:sp>
      <p:sp>
        <p:nvSpPr>
          <p:cNvPr id="6" name="Rectangle 5"/>
          <p:cNvSpPr/>
          <p:nvPr/>
        </p:nvSpPr>
        <p:spPr>
          <a:xfrm>
            <a:off x="3001618" y="6556195"/>
            <a:ext cx="3140765" cy="301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900" i="1" dirty="0">
                <a:solidFill>
                  <a:schemeClr val="tx1"/>
                </a:solidFill>
              </a:rPr>
              <a:t>Conceptual mock-up subject to change without notice</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639" y="1544638"/>
            <a:ext cx="7050723" cy="4678362"/>
          </a:xfrm>
          <a:prstGeom prst="rect">
            <a:avLst/>
          </a:prstGeom>
          <a:ln>
            <a:noFill/>
          </a:ln>
        </p:spPr>
      </p:pic>
    </p:spTree>
    <p:extLst>
      <p:ext uri="{BB962C8B-B14F-4D97-AF65-F5344CB8AC3E}">
        <p14:creationId xmlns:p14="http://schemas.microsoft.com/office/powerpoint/2010/main" val="324981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 student learning (tests)</a:t>
            </a:r>
            <a:br>
              <a:rPr lang="en-US" dirty="0"/>
            </a:br>
            <a:r>
              <a:rPr lang="en-US" sz="1800" i="1" dirty="0">
                <a:latin typeface="+mn-lt"/>
              </a:rPr>
              <a:t>In development</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6980" y="1544638"/>
            <a:ext cx="6610040" cy="4678362"/>
          </a:xfrm>
          <a:prstGeom prst="rect">
            <a:avLst/>
          </a:prstGeom>
          <a:noFill/>
          <a:ln>
            <a:noFill/>
          </a:ln>
        </p:spPr>
      </p:pic>
      <p:sp>
        <p:nvSpPr>
          <p:cNvPr id="6" name="Rectangle 5"/>
          <p:cNvSpPr/>
          <p:nvPr/>
        </p:nvSpPr>
        <p:spPr>
          <a:xfrm>
            <a:off x="3001618" y="6556195"/>
            <a:ext cx="3140765" cy="301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900" i="1" dirty="0">
                <a:solidFill>
                  <a:schemeClr val="tx1"/>
                </a:solidFill>
              </a:rPr>
              <a:t>Conceptual mock-up subject to change without notice</a:t>
            </a:r>
          </a:p>
        </p:txBody>
      </p:sp>
    </p:spTree>
    <p:extLst>
      <p:ext uri="{BB962C8B-B14F-4D97-AF65-F5344CB8AC3E}">
        <p14:creationId xmlns:p14="http://schemas.microsoft.com/office/powerpoint/2010/main" val="117624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organization (groups)</a:t>
            </a:r>
            <a:br>
              <a:rPr lang="en-US" dirty="0"/>
            </a:br>
            <a:r>
              <a:rPr lang="en-US" sz="1800" i="1" dirty="0">
                <a:latin typeface="+mn-lt"/>
              </a:rPr>
              <a:t>In development</a:t>
            </a:r>
          </a:p>
        </p:txBody>
      </p:sp>
      <p:pic>
        <p:nvPicPr>
          <p:cNvPr id="3" name="Picture 2" descr="Screen Shot 2015-03-23 at 10.30.08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3514" y="1544638"/>
            <a:ext cx="5356972" cy="4678362"/>
          </a:xfrm>
          <a:prstGeom prst="rect">
            <a:avLst/>
          </a:prstGeom>
          <a:noFill/>
          <a:ln>
            <a:noFill/>
          </a:ln>
        </p:spPr>
      </p:pic>
      <p:sp>
        <p:nvSpPr>
          <p:cNvPr id="5" name="Rectangle 4"/>
          <p:cNvSpPr/>
          <p:nvPr/>
        </p:nvSpPr>
        <p:spPr>
          <a:xfrm>
            <a:off x="3001618" y="6556195"/>
            <a:ext cx="3140765" cy="301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900" i="1" dirty="0">
                <a:solidFill>
                  <a:schemeClr val="tx1"/>
                </a:solidFill>
              </a:rPr>
              <a:t>Conceptual mock-up subject to change without notice</a:t>
            </a:r>
          </a:p>
        </p:txBody>
      </p:sp>
    </p:spTree>
    <p:extLst>
      <p:ext uri="{BB962C8B-B14F-4D97-AF65-F5344CB8AC3E}">
        <p14:creationId xmlns:p14="http://schemas.microsoft.com/office/powerpoint/2010/main" val="1586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 and engagement (rubrics)</a:t>
            </a:r>
            <a:br>
              <a:rPr lang="en-US" dirty="0"/>
            </a:br>
            <a:r>
              <a:rPr lang="en-US" sz="1800" i="1" dirty="0">
                <a:latin typeface="+mn-lt"/>
              </a:rPr>
              <a:t>In development</a:t>
            </a:r>
          </a:p>
        </p:txBody>
      </p:sp>
      <p:pic>
        <p:nvPicPr>
          <p:cNvPr id="4" name="Picture 3" descr="Screen Shot 2015-03-23 at 10.33.22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7504" y="1544638"/>
            <a:ext cx="6448992" cy="4678362"/>
          </a:xfrm>
          <a:prstGeom prst="rect">
            <a:avLst/>
          </a:prstGeom>
          <a:noFill/>
          <a:ln>
            <a:noFill/>
          </a:ln>
        </p:spPr>
      </p:pic>
      <p:sp>
        <p:nvSpPr>
          <p:cNvPr id="6" name="Rectangle 5"/>
          <p:cNvSpPr/>
          <p:nvPr/>
        </p:nvSpPr>
        <p:spPr>
          <a:xfrm>
            <a:off x="3001618" y="6556195"/>
            <a:ext cx="3140765" cy="301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900" i="1" dirty="0">
                <a:solidFill>
                  <a:schemeClr val="tx1"/>
                </a:solidFill>
              </a:rPr>
              <a:t>Conceptual mock-up subject to change without notice</a:t>
            </a:r>
          </a:p>
        </p:txBody>
      </p:sp>
    </p:spTree>
    <p:extLst>
      <p:ext uri="{BB962C8B-B14F-4D97-AF65-F5344CB8AC3E}">
        <p14:creationId xmlns:p14="http://schemas.microsoft.com/office/powerpoint/2010/main" val="354770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Today’s session</a:t>
            </a:r>
          </a:p>
        </p:txBody>
      </p:sp>
      <p:grpSp>
        <p:nvGrpSpPr>
          <p:cNvPr id="13" name="Group 12"/>
          <p:cNvGrpSpPr/>
          <p:nvPr/>
        </p:nvGrpSpPr>
        <p:grpSpPr>
          <a:xfrm>
            <a:off x="312615" y="1541966"/>
            <a:ext cx="8518647" cy="1470685"/>
            <a:chOff x="312614" y="1544637"/>
            <a:chExt cx="2746753" cy="1470685"/>
          </a:xfrm>
          <a:solidFill>
            <a:schemeClr val="accent1"/>
          </a:solidFill>
        </p:grpSpPr>
        <p:sp>
          <p:nvSpPr>
            <p:cNvPr id="14" name="Rectangle 13"/>
            <p:cNvSpPr/>
            <p:nvPr/>
          </p:nvSpPr>
          <p:spPr>
            <a:xfrm>
              <a:off x="312614" y="1681797"/>
              <a:ext cx="2746753" cy="1333525"/>
            </a:xfrm>
            <a:prstGeom prst="rect">
              <a:avLst/>
            </a:prstGeom>
            <a:solidFill>
              <a:schemeClr val="accent1">
                <a:alpha val="20000"/>
              </a:schemeClr>
            </a:solidFill>
            <a:ln w="12700" cap="sq">
              <a:noFill/>
              <a:miter lim="800000"/>
            </a:ln>
          </p:spPr>
          <p:txBody>
            <a:bodyPr wrap="square" lIns="137160" tIns="137160" rIns="137160" bIns="137160" rtlCol="0" anchor="ctr">
              <a:noAutofit/>
            </a:bodyPr>
            <a:lstStyle/>
            <a:p>
              <a:r>
                <a:rPr lang="en-US" sz="2400" dirty="0">
                  <a:solidFill>
                    <a:srgbClr val="FFFFFF"/>
                  </a:solidFill>
                </a:rPr>
                <a:t>Blackboard Learn: </a:t>
              </a:r>
              <a:r>
                <a:rPr lang="en-US" sz="2400" dirty="0" smtClean="0">
                  <a:solidFill>
                    <a:srgbClr val="FFFFFF"/>
                  </a:solidFill>
                </a:rPr>
                <a:t>9.1 </a:t>
              </a:r>
              <a:r>
                <a:rPr lang="en-US" sz="2400" dirty="0">
                  <a:solidFill>
                    <a:srgbClr val="FFFFFF"/>
                  </a:solidFill>
                </a:rPr>
                <a:t>&amp; The Ultra Experience</a:t>
              </a:r>
            </a:p>
          </p:txBody>
        </p:sp>
        <p:sp>
          <p:nvSpPr>
            <p:cNvPr id="15" name="Rectangle 14"/>
            <p:cNvSpPr/>
            <p:nvPr/>
          </p:nvSpPr>
          <p:spPr>
            <a:xfrm>
              <a:off x="312614" y="1544637"/>
              <a:ext cx="2746753" cy="137160"/>
            </a:xfrm>
            <a:prstGeom prst="rect">
              <a:avLst/>
            </a:prstGeom>
            <a:grpFill/>
            <a:ln w="12700" cap="sq">
              <a:noFill/>
              <a:miter lim="800000"/>
            </a:ln>
          </p:spPr>
          <p:txBody>
            <a:bodyPr wrap="square" lIns="137160" tIns="137160" rIns="137160" bIns="137160" rtlCol="0" anchor="ctr">
              <a:noAutofit/>
            </a:bodyPr>
            <a:lstStyle/>
            <a:p>
              <a:endParaRPr lang="en-US" sz="2400" dirty="0">
                <a:solidFill>
                  <a:srgbClr val="FFFFFF"/>
                </a:solidFill>
              </a:endParaRPr>
            </a:p>
          </p:txBody>
        </p:sp>
      </p:grpSp>
      <p:grpSp>
        <p:nvGrpSpPr>
          <p:cNvPr id="17" name="Group 16"/>
          <p:cNvGrpSpPr/>
          <p:nvPr/>
        </p:nvGrpSpPr>
        <p:grpSpPr>
          <a:xfrm>
            <a:off x="312615" y="3149812"/>
            <a:ext cx="8518647" cy="1468013"/>
            <a:chOff x="312614" y="1544637"/>
            <a:chExt cx="2746753" cy="1468013"/>
          </a:xfrm>
          <a:solidFill>
            <a:schemeClr val="accent2"/>
          </a:solidFill>
        </p:grpSpPr>
        <p:sp>
          <p:nvSpPr>
            <p:cNvPr id="18" name="Rectangle 17"/>
            <p:cNvSpPr/>
            <p:nvPr/>
          </p:nvSpPr>
          <p:spPr>
            <a:xfrm>
              <a:off x="312614" y="1681797"/>
              <a:ext cx="2746753" cy="1330853"/>
            </a:xfrm>
            <a:prstGeom prst="rect">
              <a:avLst/>
            </a:prstGeom>
            <a:solidFill>
              <a:schemeClr val="accent2">
                <a:alpha val="20000"/>
              </a:schemeClr>
            </a:solidFill>
            <a:ln w="12700" cap="sq">
              <a:noFill/>
              <a:miter lim="800000"/>
            </a:ln>
          </p:spPr>
          <p:txBody>
            <a:bodyPr wrap="square" lIns="137160" tIns="137160" rIns="137160" bIns="137160" rtlCol="0" anchor="ctr">
              <a:noAutofit/>
            </a:bodyPr>
            <a:lstStyle/>
            <a:p>
              <a:r>
                <a:rPr lang="en-US" sz="2400" dirty="0">
                  <a:solidFill>
                    <a:srgbClr val="FFFFFF"/>
                  </a:solidFill>
                </a:rPr>
                <a:t>Blackboard Collaborate</a:t>
              </a:r>
            </a:p>
          </p:txBody>
        </p:sp>
        <p:sp>
          <p:nvSpPr>
            <p:cNvPr id="19" name="Rectangle 18"/>
            <p:cNvSpPr/>
            <p:nvPr/>
          </p:nvSpPr>
          <p:spPr>
            <a:xfrm>
              <a:off x="312614" y="1544637"/>
              <a:ext cx="2746753" cy="137160"/>
            </a:xfrm>
            <a:prstGeom prst="rect">
              <a:avLst/>
            </a:prstGeom>
            <a:grpFill/>
            <a:ln w="12700" cap="sq">
              <a:noFill/>
              <a:miter lim="800000"/>
            </a:ln>
          </p:spPr>
          <p:txBody>
            <a:bodyPr wrap="square" lIns="137160" tIns="137160" rIns="137160" bIns="137160" rtlCol="0" anchor="ctr">
              <a:noAutofit/>
            </a:bodyPr>
            <a:lstStyle/>
            <a:p>
              <a:endParaRPr lang="en-US" sz="2400" dirty="0">
                <a:solidFill>
                  <a:srgbClr val="FFFFFF"/>
                </a:solidFill>
              </a:endParaRPr>
            </a:p>
          </p:txBody>
        </p:sp>
      </p:grpSp>
      <p:grpSp>
        <p:nvGrpSpPr>
          <p:cNvPr id="20" name="Group 19"/>
          <p:cNvGrpSpPr/>
          <p:nvPr/>
        </p:nvGrpSpPr>
        <p:grpSpPr>
          <a:xfrm>
            <a:off x="312615" y="4754986"/>
            <a:ext cx="8518647" cy="1468013"/>
            <a:chOff x="312614" y="1544637"/>
            <a:chExt cx="2746753" cy="1468013"/>
          </a:xfrm>
          <a:solidFill>
            <a:schemeClr val="accent3"/>
          </a:solidFill>
        </p:grpSpPr>
        <p:sp>
          <p:nvSpPr>
            <p:cNvPr id="21" name="Rectangle 20"/>
            <p:cNvSpPr/>
            <p:nvPr/>
          </p:nvSpPr>
          <p:spPr>
            <a:xfrm>
              <a:off x="312614" y="1681797"/>
              <a:ext cx="2746753" cy="1330853"/>
            </a:xfrm>
            <a:prstGeom prst="rect">
              <a:avLst/>
            </a:prstGeom>
            <a:solidFill>
              <a:schemeClr val="accent3">
                <a:alpha val="20000"/>
              </a:schemeClr>
            </a:solidFill>
            <a:ln w="12700" cap="sq">
              <a:noFill/>
              <a:miter lim="800000"/>
            </a:ln>
          </p:spPr>
          <p:txBody>
            <a:bodyPr wrap="square" lIns="137160" tIns="137160" rIns="137160" bIns="137160" rtlCol="0" anchor="ctr">
              <a:noAutofit/>
            </a:bodyPr>
            <a:lstStyle/>
            <a:p>
              <a:r>
                <a:rPr lang="en-US" sz="2400" dirty="0">
                  <a:solidFill>
                    <a:srgbClr val="FFFFFF"/>
                  </a:solidFill>
                </a:rPr>
                <a:t>Bb Student &amp; Blackboard’s Mobile App Strategy </a:t>
              </a:r>
            </a:p>
          </p:txBody>
        </p:sp>
        <p:sp>
          <p:nvSpPr>
            <p:cNvPr id="22" name="Rectangle 21"/>
            <p:cNvSpPr/>
            <p:nvPr/>
          </p:nvSpPr>
          <p:spPr>
            <a:xfrm>
              <a:off x="312614" y="1544637"/>
              <a:ext cx="2746753" cy="137160"/>
            </a:xfrm>
            <a:prstGeom prst="rect">
              <a:avLst/>
            </a:prstGeom>
            <a:grpFill/>
            <a:ln w="12700" cap="sq">
              <a:noFill/>
              <a:miter lim="800000"/>
            </a:ln>
          </p:spPr>
          <p:txBody>
            <a:bodyPr wrap="square" lIns="137160" tIns="137160" rIns="137160" bIns="137160" rtlCol="0" anchor="ctr">
              <a:noAutofit/>
            </a:bodyPr>
            <a:lstStyle/>
            <a:p>
              <a:endParaRPr lang="en-US" sz="2400" dirty="0">
                <a:solidFill>
                  <a:srgbClr val="FFFFFF"/>
                </a:solidFill>
              </a:endParaRPr>
            </a:p>
          </p:txBody>
        </p:sp>
      </p:grpSp>
    </p:spTree>
    <p:extLst>
      <p:ext uri="{BB962C8B-B14F-4D97-AF65-F5344CB8AC3E}">
        <p14:creationId xmlns:p14="http://schemas.microsoft.com/office/powerpoint/2010/main" val="288963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and engagement (learning outcomes)</a:t>
            </a:r>
            <a:br>
              <a:rPr lang="en-US" dirty="0"/>
            </a:br>
            <a:r>
              <a:rPr lang="en-US" sz="1800" i="1" dirty="0">
                <a:latin typeface="+mn-lt"/>
              </a:rPr>
              <a:t>In research</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5529" y="1526995"/>
            <a:ext cx="5592942" cy="4696005"/>
          </a:xfrm>
          <a:prstGeom prst="rect">
            <a:avLst/>
          </a:prstGeom>
          <a:noFill/>
          <a:ln>
            <a:noFill/>
          </a:ln>
        </p:spPr>
      </p:pic>
      <p:sp>
        <p:nvSpPr>
          <p:cNvPr id="6" name="Rectangle 5"/>
          <p:cNvSpPr/>
          <p:nvPr/>
        </p:nvSpPr>
        <p:spPr>
          <a:xfrm>
            <a:off x="3001618" y="6556195"/>
            <a:ext cx="3140765" cy="301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900" i="1" dirty="0">
                <a:solidFill>
                  <a:schemeClr val="tx1"/>
                </a:solidFill>
              </a:rPr>
              <a:t>Conceptual mock-up subject to change without notice</a:t>
            </a:r>
          </a:p>
        </p:txBody>
      </p:sp>
    </p:spTree>
    <p:extLst>
      <p:ext uri="{BB962C8B-B14F-4D97-AF65-F5344CB8AC3E}">
        <p14:creationId xmlns:p14="http://schemas.microsoft.com/office/powerpoint/2010/main" val="114349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662" y="1544638"/>
            <a:ext cx="6099738" cy="4301038"/>
          </a:xfrm>
          <a:prstGeom prst="rect">
            <a:avLst/>
          </a:prstGeom>
          <a:ln>
            <a:noFill/>
          </a:ln>
        </p:spPr>
      </p:pic>
      <p:sp>
        <p:nvSpPr>
          <p:cNvPr id="2" name="Title 1"/>
          <p:cNvSpPr>
            <a:spLocks noGrp="1"/>
          </p:cNvSpPr>
          <p:nvPr>
            <p:ph type="title"/>
          </p:nvPr>
        </p:nvSpPr>
        <p:spPr/>
        <p:txBody>
          <a:bodyPr/>
          <a:lstStyle/>
          <a:p>
            <a:r>
              <a:rPr lang="en-US" dirty="0"/>
              <a:t>Learner risk &amp; activity analytics</a:t>
            </a:r>
            <a:br>
              <a:rPr lang="en-US" dirty="0"/>
            </a:br>
            <a:r>
              <a:rPr lang="en-US" sz="1800" i="1" dirty="0">
                <a:latin typeface="+mn-lt"/>
              </a:rPr>
              <a:t>Available now &amp; In development</a:t>
            </a:r>
          </a:p>
        </p:txBody>
      </p:sp>
      <p:sp>
        <p:nvSpPr>
          <p:cNvPr id="6" name="Rectangle 5"/>
          <p:cNvSpPr/>
          <p:nvPr/>
        </p:nvSpPr>
        <p:spPr>
          <a:xfrm>
            <a:off x="3001618" y="6556195"/>
            <a:ext cx="3140765" cy="301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defTabSz="457200"/>
            <a:r>
              <a:rPr lang="en-US" sz="900" i="1" dirty="0">
                <a:solidFill>
                  <a:schemeClr val="tx1"/>
                </a:solidFill>
              </a:rPr>
              <a:t>Conceptual mock-up subject to change without notice</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88229" y="1781742"/>
            <a:ext cx="5056528" cy="4441258"/>
          </a:xfrm>
          <a:prstGeom prst="rect">
            <a:avLst/>
          </a:prstGeom>
          <a:ln>
            <a:noFill/>
          </a:ln>
        </p:spPr>
      </p:pic>
    </p:spTree>
    <p:extLst>
      <p:ext uri="{BB962C8B-B14F-4D97-AF65-F5344CB8AC3E}">
        <p14:creationId xmlns:p14="http://schemas.microsoft.com/office/powerpoint/2010/main" val="101045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01618" y="6556195"/>
            <a:ext cx="3140765" cy="301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900" i="1" dirty="0">
                <a:solidFill>
                  <a:schemeClr val="tx1"/>
                </a:solidFill>
              </a:rPr>
              <a:t>Conceptual mock-up subject to change without notice</a:t>
            </a:r>
          </a:p>
        </p:txBody>
      </p:sp>
      <p:pic>
        <p:nvPicPr>
          <p:cNvPr id="4" name="Picture 3"/>
          <p:cNvPicPr>
            <a:picLocks noChangeAspect="1"/>
          </p:cNvPicPr>
          <p:nvPr/>
        </p:nvPicPr>
        <p:blipFill>
          <a:blip r:embed="rId3"/>
          <a:stretch>
            <a:fillRect/>
          </a:stretch>
        </p:blipFill>
        <p:spPr>
          <a:xfrm>
            <a:off x="810158" y="1544637"/>
            <a:ext cx="7523685" cy="4678363"/>
          </a:xfrm>
          <a:prstGeom prst="rect">
            <a:avLst/>
          </a:prstGeom>
          <a:ln>
            <a:noFill/>
          </a:ln>
        </p:spPr>
      </p:pic>
      <p:sp>
        <p:nvSpPr>
          <p:cNvPr id="2" name="Title 1"/>
          <p:cNvSpPr>
            <a:spLocks noGrp="1"/>
          </p:cNvSpPr>
          <p:nvPr>
            <p:ph type="title"/>
          </p:nvPr>
        </p:nvSpPr>
        <p:spPr/>
        <p:txBody>
          <a:bodyPr/>
          <a:lstStyle/>
          <a:p>
            <a:r>
              <a:rPr lang="en-US" dirty="0"/>
              <a:t>Course design (rich pages &amp; media)</a:t>
            </a:r>
            <a:br>
              <a:rPr lang="en-US" dirty="0"/>
            </a:br>
            <a:r>
              <a:rPr lang="en-US" sz="1800" i="1" dirty="0">
                <a:latin typeface="+mn-lt"/>
              </a:rPr>
              <a:t>In development</a:t>
            </a:r>
          </a:p>
        </p:txBody>
      </p:sp>
    </p:spTree>
    <p:extLst>
      <p:ext uri="{BB962C8B-B14F-4D97-AF65-F5344CB8AC3E}">
        <p14:creationId xmlns:p14="http://schemas.microsoft.com/office/powerpoint/2010/main" val="32092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Integration framework (publishers, </a:t>
            </a:r>
            <a:r>
              <a:rPr lang="en-US" dirty="0" err="1"/>
              <a:t>LTI</a:t>
            </a:r>
            <a:r>
              <a:rPr lang="en-US" dirty="0"/>
              <a:t>, REST APIs)</a:t>
            </a:r>
            <a:br>
              <a:rPr lang="en-US" dirty="0"/>
            </a:br>
            <a:r>
              <a:rPr lang="en-US" sz="1800" i="1" dirty="0">
                <a:latin typeface="+mn-lt"/>
              </a:rPr>
              <a:t>In development</a:t>
            </a:r>
          </a:p>
        </p:txBody>
      </p:sp>
      <p:sp>
        <p:nvSpPr>
          <p:cNvPr id="6" name="Rectangle 5"/>
          <p:cNvSpPr/>
          <p:nvPr/>
        </p:nvSpPr>
        <p:spPr>
          <a:xfrm>
            <a:off x="3001618" y="6556195"/>
            <a:ext cx="3140765" cy="301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900" i="1" dirty="0">
                <a:solidFill>
                  <a:schemeClr val="tx1"/>
                </a:solidFill>
              </a:rPr>
              <a:t>Conceptual mock-up subject to change without notice</a:t>
            </a:r>
          </a:p>
        </p:txBody>
      </p:sp>
      <p:pic>
        <p:nvPicPr>
          <p:cNvPr id="5" name="Picture 4" descr="Publisher Integratio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4722" y="1544638"/>
            <a:ext cx="7534557" cy="4678362"/>
          </a:xfrm>
          <a:prstGeom prst="rect">
            <a:avLst/>
          </a:prstGeom>
          <a:ln>
            <a:noFill/>
          </a:ln>
        </p:spPr>
      </p:pic>
    </p:spTree>
    <p:extLst>
      <p:ext uri="{BB962C8B-B14F-4D97-AF65-F5344CB8AC3E}">
        <p14:creationId xmlns:p14="http://schemas.microsoft.com/office/powerpoint/2010/main" val="105909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Institution page (new tabs &amp; modules)</a:t>
            </a:r>
            <a:br>
              <a:rPr lang="en-US" dirty="0"/>
            </a:br>
            <a:r>
              <a:rPr lang="en-US" sz="1800" i="1" dirty="0">
                <a:latin typeface="+mn-lt"/>
              </a:rPr>
              <a:t>In research</a:t>
            </a:r>
          </a:p>
        </p:txBody>
      </p:sp>
      <p:sp>
        <p:nvSpPr>
          <p:cNvPr id="6" name="Rectangle 5"/>
          <p:cNvSpPr/>
          <p:nvPr/>
        </p:nvSpPr>
        <p:spPr>
          <a:xfrm>
            <a:off x="3001618" y="6556195"/>
            <a:ext cx="3140765" cy="301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900" i="1" dirty="0">
                <a:solidFill>
                  <a:schemeClr val="tx1"/>
                </a:solidFill>
              </a:rPr>
              <a:t>Conceptual mock-up subject to change without notice</a:t>
            </a:r>
          </a:p>
        </p:txBody>
      </p:sp>
      <p:pic>
        <p:nvPicPr>
          <p:cNvPr id="3" name="Picture 2" descr="Tabs &amp; Module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8529" y="1526995"/>
            <a:ext cx="6286942" cy="4696005"/>
          </a:xfrm>
          <a:prstGeom prst="rect">
            <a:avLst/>
          </a:prstGeom>
          <a:ln>
            <a:noFill/>
          </a:ln>
        </p:spPr>
      </p:pic>
    </p:spTree>
    <p:extLst>
      <p:ext uri="{BB962C8B-B14F-4D97-AF65-F5344CB8AC3E}">
        <p14:creationId xmlns:p14="http://schemas.microsoft.com/office/powerpoint/2010/main" val="158784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Worldwide use (locale &amp; language selection)</a:t>
            </a:r>
            <a:br>
              <a:rPr lang="en-US" dirty="0"/>
            </a:br>
            <a:r>
              <a:rPr lang="en-US" sz="1800" i="1" dirty="0">
                <a:latin typeface="+mn-lt"/>
              </a:rPr>
              <a:t>In research</a:t>
            </a:r>
          </a:p>
        </p:txBody>
      </p:sp>
      <p:sp>
        <p:nvSpPr>
          <p:cNvPr id="6" name="Rectangle 5"/>
          <p:cNvSpPr/>
          <p:nvPr/>
        </p:nvSpPr>
        <p:spPr>
          <a:xfrm>
            <a:off x="3001618" y="6556195"/>
            <a:ext cx="3140765" cy="301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900" i="1" dirty="0">
                <a:solidFill>
                  <a:schemeClr val="tx1"/>
                </a:solidFill>
              </a:rPr>
              <a:t>Conceptual mock-up subject to change without notice</a:t>
            </a:r>
          </a:p>
        </p:txBody>
      </p:sp>
      <p:pic>
        <p:nvPicPr>
          <p:cNvPr id="5" name="Picture 4" descr="Localizatio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6713" y="1544638"/>
            <a:ext cx="7030574" cy="4678362"/>
          </a:xfrm>
          <a:prstGeom prst="rect">
            <a:avLst/>
          </a:prstGeom>
          <a:ln>
            <a:noFill/>
          </a:ln>
        </p:spPr>
      </p:pic>
    </p:spTree>
    <p:extLst>
      <p:ext uri="{BB962C8B-B14F-4D97-AF65-F5344CB8AC3E}">
        <p14:creationId xmlns:p14="http://schemas.microsoft.com/office/powerpoint/2010/main" val="110507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Educator preview</a:t>
            </a:r>
            <a:br>
              <a:rPr lang="en-US" dirty="0"/>
            </a:br>
            <a:r>
              <a:rPr lang="en-US" sz="1800" i="1" dirty="0">
                <a:latin typeface="+mn-lt"/>
              </a:rPr>
              <a:t>In development</a:t>
            </a:r>
          </a:p>
        </p:txBody>
      </p:sp>
      <p:sp>
        <p:nvSpPr>
          <p:cNvPr id="6" name="Rectangle 5"/>
          <p:cNvSpPr/>
          <p:nvPr/>
        </p:nvSpPr>
        <p:spPr>
          <a:xfrm>
            <a:off x="3001618" y="6556195"/>
            <a:ext cx="3140765" cy="301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900" i="1" dirty="0">
                <a:solidFill>
                  <a:schemeClr val="tx1"/>
                </a:solidFill>
              </a:rPr>
              <a:t>Conceptual mock-up subject to change without notice</a:t>
            </a:r>
          </a:p>
        </p:txBody>
      </p:sp>
      <p:pic>
        <p:nvPicPr>
          <p:cNvPr id="7" name="Picture 6"/>
          <p:cNvPicPr>
            <a:picLocks noChangeAspect="1"/>
          </p:cNvPicPr>
          <p:nvPr/>
        </p:nvPicPr>
        <p:blipFill>
          <a:blip r:embed="rId3"/>
          <a:stretch>
            <a:fillRect/>
          </a:stretch>
        </p:blipFill>
        <p:spPr>
          <a:xfrm>
            <a:off x="768622" y="1541423"/>
            <a:ext cx="7606757" cy="4681578"/>
          </a:xfrm>
          <a:prstGeom prst="rect">
            <a:avLst/>
          </a:prstGeom>
          <a:noFill/>
          <a:ln>
            <a:noFill/>
          </a:ln>
        </p:spPr>
      </p:pic>
    </p:spTree>
    <p:extLst>
      <p:ext uri="{BB962C8B-B14F-4D97-AF65-F5344CB8AC3E}">
        <p14:creationId xmlns:p14="http://schemas.microsoft.com/office/powerpoint/2010/main" val="213314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Blackboard Learn Ultra Experience Roadmap</a:t>
            </a:r>
            <a:br>
              <a:rPr lang="en-US" dirty="0"/>
            </a:br>
            <a:r>
              <a:rPr lang="en-US" sz="1800" i="1" dirty="0">
                <a:latin typeface="+mn-lt"/>
              </a:rPr>
              <a:t>Selected highlights</a:t>
            </a:r>
          </a:p>
        </p:txBody>
      </p:sp>
      <p:sp>
        <p:nvSpPr>
          <p:cNvPr id="21" name="Rectangle 20"/>
          <p:cNvSpPr/>
          <p:nvPr/>
        </p:nvSpPr>
        <p:spPr>
          <a:xfrm>
            <a:off x="6082098" y="1544839"/>
            <a:ext cx="2749287" cy="1371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23" name="Rectangle 22"/>
          <p:cNvSpPr/>
          <p:nvPr/>
        </p:nvSpPr>
        <p:spPr>
          <a:xfrm>
            <a:off x="6082098" y="1681999"/>
            <a:ext cx="2749287" cy="4541001"/>
          </a:xfrm>
          <a:prstGeom prst="rect">
            <a:avLst/>
          </a:prstGeom>
          <a:solidFill>
            <a:schemeClr val="accent3">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14130">
              <a:spcAft>
                <a:spcPts val="400"/>
              </a:spcAft>
              <a:defRPr/>
            </a:pPr>
            <a:r>
              <a:rPr lang="en-US" sz="1600" dirty="0">
                <a:solidFill>
                  <a:schemeClr val="accent3"/>
                </a:solidFill>
                <a:latin typeface="+mj-lt"/>
              </a:rPr>
              <a:t>In Research</a:t>
            </a:r>
            <a:endParaRPr lang="en-US" sz="1600" dirty="0">
              <a:solidFill>
                <a:schemeClr val="accent3"/>
              </a:solidFill>
              <a:latin typeface="+mj-lt"/>
              <a:cs typeface="Arial"/>
            </a:endParaRPr>
          </a:p>
          <a:p>
            <a:pPr marL="285750" indent="-171450" defTabSz="456902">
              <a:spcAft>
                <a:spcPts val="400"/>
              </a:spcAft>
              <a:buClr>
                <a:schemeClr val="accent3"/>
              </a:buClr>
              <a:buFont typeface="Arial" panose="020B0604020202020204" pitchFamily="34" charset="0"/>
              <a:buChar char="•"/>
            </a:pPr>
            <a:r>
              <a:rPr lang="en-US" sz="1400" dirty="0">
                <a:solidFill>
                  <a:schemeClr val="tx1"/>
                </a:solidFill>
                <a:cs typeface="Arial"/>
              </a:rPr>
              <a:t>Institution Page</a:t>
            </a:r>
          </a:p>
          <a:p>
            <a:pPr marL="285750" indent="-171450" defTabSz="456902">
              <a:spcAft>
                <a:spcPts val="400"/>
              </a:spcAft>
              <a:buClr>
                <a:schemeClr val="accent3"/>
              </a:buClr>
              <a:buFont typeface="Arial" panose="020B0604020202020204" pitchFamily="34" charset="0"/>
              <a:buChar char="•"/>
            </a:pPr>
            <a:r>
              <a:rPr lang="en-US" sz="1400" dirty="0">
                <a:solidFill>
                  <a:schemeClr val="tx1"/>
                </a:solidFill>
                <a:cs typeface="Arial"/>
              </a:rPr>
              <a:t>Learning Outcomes</a:t>
            </a:r>
          </a:p>
          <a:p>
            <a:pPr marL="285750" indent="-171450" defTabSz="456902">
              <a:spcAft>
                <a:spcPts val="400"/>
              </a:spcAft>
              <a:buClr>
                <a:schemeClr val="accent3"/>
              </a:buClr>
              <a:buFont typeface="Arial" panose="020B0604020202020204" pitchFamily="34" charset="0"/>
              <a:buChar char="•"/>
            </a:pPr>
            <a:r>
              <a:rPr lang="en-US" sz="1400" dirty="0">
                <a:solidFill>
                  <a:schemeClr val="tx1"/>
                </a:solidFill>
                <a:cs typeface="Arial"/>
              </a:rPr>
              <a:t>Locale and Language Selection</a:t>
            </a:r>
          </a:p>
        </p:txBody>
      </p:sp>
      <p:sp>
        <p:nvSpPr>
          <p:cNvPr id="25" name="Rectangle 24"/>
          <p:cNvSpPr/>
          <p:nvPr/>
        </p:nvSpPr>
        <p:spPr>
          <a:xfrm>
            <a:off x="3197357" y="1544839"/>
            <a:ext cx="2749287" cy="1371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28" name="Rectangle 27"/>
          <p:cNvSpPr/>
          <p:nvPr/>
        </p:nvSpPr>
        <p:spPr>
          <a:xfrm>
            <a:off x="3197357" y="1681999"/>
            <a:ext cx="2749287" cy="4541002"/>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14130">
              <a:spcAft>
                <a:spcPts val="400"/>
              </a:spcAft>
              <a:defRPr/>
            </a:pPr>
            <a:r>
              <a:rPr lang="en-US" sz="1600" dirty="0">
                <a:solidFill>
                  <a:schemeClr val="accent2"/>
                </a:solidFill>
                <a:latin typeface="+mj-lt"/>
              </a:rPr>
              <a:t>In Development</a:t>
            </a:r>
            <a:endParaRPr lang="en-US" sz="1400" dirty="0">
              <a:solidFill>
                <a:schemeClr val="tx1"/>
              </a:solidFill>
              <a:cs typeface="Arial"/>
            </a:endParaRPr>
          </a:p>
          <a:p>
            <a:pPr marL="285750" indent="-171450" defTabSz="456902">
              <a:spcAft>
                <a:spcPts val="400"/>
              </a:spcAft>
              <a:buClr>
                <a:schemeClr val="accent2"/>
              </a:buClr>
              <a:buFont typeface="Arial" panose="020B0604020202020204" pitchFamily="34" charset="0"/>
              <a:buChar char="•"/>
            </a:pPr>
            <a:r>
              <a:rPr lang="en-US" sz="1400" dirty="0">
                <a:solidFill>
                  <a:schemeClr val="tx1"/>
                </a:solidFill>
                <a:cs typeface="Arial"/>
              </a:rPr>
              <a:t>Graded Discussions</a:t>
            </a:r>
          </a:p>
          <a:p>
            <a:pPr marL="285750" indent="-171450" defTabSz="456902">
              <a:spcAft>
                <a:spcPts val="400"/>
              </a:spcAft>
              <a:buClr>
                <a:schemeClr val="accent2"/>
              </a:buClr>
              <a:buFont typeface="Arial" panose="020B0604020202020204" pitchFamily="34" charset="0"/>
              <a:buChar char="•"/>
            </a:pPr>
            <a:r>
              <a:rPr lang="en-US" sz="1400" dirty="0">
                <a:solidFill>
                  <a:schemeClr val="tx1"/>
                </a:solidFill>
                <a:cs typeface="Arial"/>
              </a:rPr>
              <a:t>Tests</a:t>
            </a:r>
          </a:p>
          <a:p>
            <a:pPr marL="285750" indent="-171450" defTabSz="456902">
              <a:spcAft>
                <a:spcPts val="400"/>
              </a:spcAft>
              <a:buClr>
                <a:schemeClr val="accent2"/>
              </a:buClr>
              <a:buFont typeface="Arial" panose="020B0604020202020204" pitchFamily="34" charset="0"/>
              <a:buChar char="•"/>
            </a:pPr>
            <a:r>
              <a:rPr lang="en-US" sz="1400" dirty="0">
                <a:solidFill>
                  <a:schemeClr val="tx1"/>
                </a:solidFill>
                <a:cs typeface="Arial"/>
              </a:rPr>
              <a:t>Rubrics</a:t>
            </a:r>
          </a:p>
          <a:p>
            <a:pPr marL="285750" indent="-171450" defTabSz="456902">
              <a:spcAft>
                <a:spcPts val="400"/>
              </a:spcAft>
              <a:buClr>
                <a:schemeClr val="accent2"/>
              </a:buClr>
              <a:buFont typeface="Arial" panose="020B0604020202020204" pitchFamily="34" charset="0"/>
              <a:buChar char="•"/>
            </a:pPr>
            <a:r>
              <a:rPr lang="en-US" sz="1400" dirty="0">
                <a:solidFill>
                  <a:schemeClr val="tx1"/>
                </a:solidFill>
                <a:cs typeface="Arial"/>
              </a:rPr>
              <a:t>Group Management</a:t>
            </a:r>
          </a:p>
          <a:p>
            <a:pPr marL="285750" indent="-171450" defTabSz="456902">
              <a:spcAft>
                <a:spcPts val="400"/>
              </a:spcAft>
              <a:buClr>
                <a:schemeClr val="accent2"/>
              </a:buClr>
              <a:buFont typeface="Arial" panose="020B0604020202020204" pitchFamily="34" charset="0"/>
              <a:buChar char="•"/>
            </a:pPr>
            <a:r>
              <a:rPr lang="en-US" sz="1400" dirty="0">
                <a:solidFill>
                  <a:schemeClr val="tx1"/>
                </a:solidFill>
                <a:cs typeface="Arial"/>
              </a:rPr>
              <a:t>Rich Pages</a:t>
            </a:r>
          </a:p>
          <a:p>
            <a:pPr marL="285750" indent="-171450" defTabSz="456902">
              <a:spcAft>
                <a:spcPts val="400"/>
              </a:spcAft>
              <a:buClr>
                <a:schemeClr val="accent2"/>
              </a:buClr>
              <a:buFont typeface="Arial" panose="020B0604020202020204" pitchFamily="34" charset="0"/>
              <a:buChar char="•"/>
            </a:pPr>
            <a:r>
              <a:rPr lang="en-US" sz="1400" dirty="0">
                <a:solidFill>
                  <a:schemeClr val="tx1"/>
                </a:solidFill>
                <a:cs typeface="Arial"/>
              </a:rPr>
              <a:t>Integration Framework (Publishers, LTI, REST APIs)</a:t>
            </a:r>
          </a:p>
          <a:p>
            <a:pPr marL="285750" indent="-171450" defTabSz="456902">
              <a:spcAft>
                <a:spcPts val="400"/>
              </a:spcAft>
              <a:buClr>
                <a:schemeClr val="accent2"/>
              </a:buClr>
              <a:buFont typeface="Arial" panose="020B0604020202020204" pitchFamily="34" charset="0"/>
              <a:buChar char="•"/>
            </a:pPr>
            <a:r>
              <a:rPr lang="en-US" sz="1400" dirty="0">
                <a:solidFill>
                  <a:schemeClr val="tx1"/>
                </a:solidFill>
                <a:cs typeface="Arial"/>
              </a:rPr>
              <a:t>Learner Risk &amp; Activity Analysis</a:t>
            </a:r>
          </a:p>
          <a:p>
            <a:pPr marL="285750" indent="-171450" defTabSz="456902">
              <a:spcAft>
                <a:spcPts val="400"/>
              </a:spcAft>
              <a:buClr>
                <a:schemeClr val="accent2"/>
              </a:buClr>
              <a:buFont typeface="Arial" panose="020B0604020202020204" pitchFamily="34" charset="0"/>
              <a:buChar char="•"/>
            </a:pPr>
            <a:r>
              <a:rPr lang="en-US" sz="1400" dirty="0">
                <a:solidFill>
                  <a:schemeClr val="tx1"/>
                </a:solidFill>
                <a:cs typeface="Arial"/>
              </a:rPr>
              <a:t>Educator Preview</a:t>
            </a:r>
          </a:p>
        </p:txBody>
      </p:sp>
      <p:sp>
        <p:nvSpPr>
          <p:cNvPr id="13" name="Rectangle 12"/>
          <p:cNvSpPr/>
          <p:nvPr/>
        </p:nvSpPr>
        <p:spPr>
          <a:xfrm>
            <a:off x="311150" y="1544839"/>
            <a:ext cx="2747341"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14" name="Rectangle 13"/>
          <p:cNvSpPr/>
          <p:nvPr/>
        </p:nvSpPr>
        <p:spPr>
          <a:xfrm>
            <a:off x="311150" y="1681997"/>
            <a:ext cx="2747341" cy="4541001"/>
          </a:xfrm>
          <a:prstGeom prst="rect">
            <a:avLst/>
          </a:pr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14130">
              <a:spcAft>
                <a:spcPts val="400"/>
              </a:spcAft>
              <a:buClr>
                <a:schemeClr val="accent1"/>
              </a:buClr>
              <a:defRPr/>
            </a:pPr>
            <a:r>
              <a:rPr lang="en-US" sz="1600" dirty="0">
                <a:solidFill>
                  <a:schemeClr val="accent1"/>
                </a:solidFill>
                <a:latin typeface="+mj-lt"/>
              </a:rPr>
              <a:t>Available Now </a:t>
            </a:r>
            <a:br>
              <a:rPr lang="en-US" sz="1600" dirty="0">
                <a:solidFill>
                  <a:schemeClr val="accent1"/>
                </a:solidFill>
                <a:latin typeface="+mj-lt"/>
              </a:rPr>
            </a:br>
            <a:r>
              <a:rPr lang="en-US" sz="1600" dirty="0">
                <a:solidFill>
                  <a:schemeClr val="accent1"/>
                </a:solidFill>
                <a:latin typeface="+mj-lt"/>
              </a:rPr>
              <a:t>(Technical Preview)</a:t>
            </a:r>
            <a:endParaRPr lang="en-US" sz="1400" dirty="0">
              <a:solidFill>
                <a:schemeClr val="tx1"/>
              </a:solidFill>
              <a:cs typeface="Arial"/>
            </a:endParaRPr>
          </a:p>
          <a:p>
            <a:pPr marL="285750" indent="-171450" defTabSz="456902">
              <a:spcAft>
                <a:spcPts val="400"/>
              </a:spcAft>
              <a:buClr>
                <a:schemeClr val="accent1"/>
              </a:buClr>
              <a:buFont typeface="Arial" panose="020B0604020202020204" pitchFamily="34" charset="0"/>
              <a:buChar char="•"/>
            </a:pPr>
            <a:r>
              <a:rPr lang="en-US" sz="1400" dirty="0">
                <a:solidFill>
                  <a:schemeClr val="tx1"/>
                </a:solidFill>
                <a:cs typeface="Arial"/>
              </a:rPr>
              <a:t>Announcements</a:t>
            </a:r>
          </a:p>
          <a:p>
            <a:pPr marL="285750" indent="-171450" defTabSz="456902">
              <a:spcAft>
                <a:spcPts val="400"/>
              </a:spcAft>
              <a:buClr>
                <a:schemeClr val="accent1"/>
              </a:buClr>
              <a:buFont typeface="Arial" panose="020B0604020202020204" pitchFamily="34" charset="0"/>
              <a:buChar char="•"/>
            </a:pPr>
            <a:r>
              <a:rPr lang="en-US" sz="1400" dirty="0">
                <a:solidFill>
                  <a:schemeClr val="tx1"/>
                </a:solidFill>
                <a:cs typeface="Arial"/>
              </a:rPr>
              <a:t>Notifications / Stream</a:t>
            </a:r>
          </a:p>
          <a:p>
            <a:pPr marL="285750" indent="-171450" defTabSz="456902">
              <a:spcAft>
                <a:spcPts val="400"/>
              </a:spcAft>
              <a:buClr>
                <a:schemeClr val="accent1"/>
              </a:buClr>
              <a:buFont typeface="Arial" panose="020B0604020202020204" pitchFamily="34" charset="0"/>
              <a:buChar char="•"/>
            </a:pPr>
            <a:r>
              <a:rPr lang="en-US" sz="1400" dirty="0">
                <a:solidFill>
                  <a:schemeClr val="tx1"/>
                </a:solidFill>
                <a:cs typeface="Arial"/>
              </a:rPr>
              <a:t>Roster</a:t>
            </a:r>
          </a:p>
          <a:p>
            <a:pPr marL="285750" indent="-171450" defTabSz="456902">
              <a:spcAft>
                <a:spcPts val="400"/>
              </a:spcAft>
              <a:buClr>
                <a:schemeClr val="accent1"/>
              </a:buClr>
              <a:buFont typeface="Arial" panose="020B0604020202020204" pitchFamily="34" charset="0"/>
              <a:buChar char="•"/>
            </a:pPr>
            <a:r>
              <a:rPr lang="en-US" sz="1400" dirty="0">
                <a:solidFill>
                  <a:schemeClr val="tx1"/>
                </a:solidFill>
                <a:cs typeface="Arial"/>
              </a:rPr>
              <a:t>Course Content</a:t>
            </a:r>
          </a:p>
          <a:p>
            <a:pPr marL="285750" indent="-171450" defTabSz="456902">
              <a:spcAft>
                <a:spcPts val="400"/>
              </a:spcAft>
              <a:buClr>
                <a:schemeClr val="accent1"/>
              </a:buClr>
              <a:buFont typeface="Arial" panose="020B0604020202020204" pitchFamily="34" charset="0"/>
              <a:buChar char="•"/>
            </a:pPr>
            <a:r>
              <a:rPr lang="en-US" sz="1400" dirty="0" err="1">
                <a:solidFill>
                  <a:schemeClr val="tx1"/>
                </a:solidFill>
                <a:cs typeface="Arial"/>
              </a:rPr>
              <a:t>OneDrive</a:t>
            </a:r>
            <a:r>
              <a:rPr lang="en-US" sz="1400" dirty="0">
                <a:solidFill>
                  <a:schemeClr val="tx1"/>
                </a:solidFill>
                <a:cs typeface="Arial"/>
              </a:rPr>
              <a:t> Integration</a:t>
            </a:r>
          </a:p>
          <a:p>
            <a:pPr marL="285750" indent="-171450" defTabSz="456902">
              <a:spcAft>
                <a:spcPts val="400"/>
              </a:spcAft>
              <a:buClr>
                <a:schemeClr val="accent1"/>
              </a:buClr>
              <a:buFont typeface="Arial" panose="020B0604020202020204" pitchFamily="34" charset="0"/>
              <a:buChar char="•"/>
            </a:pPr>
            <a:r>
              <a:rPr lang="en-US" sz="1400" dirty="0">
                <a:solidFill>
                  <a:schemeClr val="tx1"/>
                </a:solidFill>
                <a:cs typeface="Arial"/>
              </a:rPr>
              <a:t>Calendar</a:t>
            </a:r>
          </a:p>
          <a:p>
            <a:pPr marL="285750" indent="-171450" defTabSz="456902">
              <a:spcAft>
                <a:spcPts val="400"/>
              </a:spcAft>
              <a:buClr>
                <a:schemeClr val="accent1"/>
              </a:buClr>
              <a:buFont typeface="Arial" panose="020B0604020202020204" pitchFamily="34" charset="0"/>
              <a:buChar char="•"/>
            </a:pPr>
            <a:r>
              <a:rPr lang="en-US" sz="1400" dirty="0">
                <a:solidFill>
                  <a:schemeClr val="tx1"/>
                </a:solidFill>
                <a:cs typeface="Arial"/>
              </a:rPr>
              <a:t>Discussions</a:t>
            </a:r>
          </a:p>
          <a:p>
            <a:pPr marL="285750" indent="-171450" defTabSz="456902">
              <a:spcAft>
                <a:spcPts val="400"/>
              </a:spcAft>
              <a:buClr>
                <a:schemeClr val="accent1"/>
              </a:buClr>
              <a:buFont typeface="Arial" panose="020B0604020202020204" pitchFamily="34" charset="0"/>
              <a:buChar char="•"/>
            </a:pPr>
            <a:r>
              <a:rPr lang="en-US" sz="1400" dirty="0">
                <a:solidFill>
                  <a:schemeClr val="tx1"/>
                </a:solidFill>
                <a:cs typeface="Arial"/>
              </a:rPr>
              <a:t>Messages</a:t>
            </a:r>
          </a:p>
          <a:p>
            <a:pPr marL="285750" indent="-171450" defTabSz="456902">
              <a:spcAft>
                <a:spcPts val="400"/>
              </a:spcAft>
              <a:buClr>
                <a:schemeClr val="accent1"/>
              </a:buClr>
              <a:buFont typeface="Arial" panose="020B0604020202020204" pitchFamily="34" charset="0"/>
              <a:buChar char="•"/>
            </a:pPr>
            <a:r>
              <a:rPr lang="en-US" sz="1400" dirty="0">
                <a:solidFill>
                  <a:schemeClr val="tx1"/>
                </a:solidFill>
                <a:cs typeface="Arial"/>
              </a:rPr>
              <a:t>Assignments</a:t>
            </a:r>
          </a:p>
          <a:p>
            <a:pPr marL="285750" indent="-171450" defTabSz="456902">
              <a:spcAft>
                <a:spcPts val="400"/>
              </a:spcAft>
              <a:buClr>
                <a:schemeClr val="accent1"/>
              </a:buClr>
              <a:buFont typeface="Arial" panose="020B0604020202020204" pitchFamily="34" charset="0"/>
              <a:buChar char="•"/>
            </a:pPr>
            <a:r>
              <a:rPr lang="en-US" sz="1400" dirty="0">
                <a:solidFill>
                  <a:schemeClr val="tx1"/>
                </a:solidFill>
                <a:cs typeface="Arial"/>
              </a:rPr>
              <a:t>Grades</a:t>
            </a:r>
          </a:p>
          <a:p>
            <a:pPr marL="285750" indent="-171450" defTabSz="456902">
              <a:spcAft>
                <a:spcPts val="400"/>
              </a:spcAft>
              <a:buClr>
                <a:schemeClr val="accent1"/>
              </a:buClr>
              <a:buFont typeface="Arial" panose="020B0604020202020204" pitchFamily="34" charset="0"/>
              <a:buChar char="•"/>
            </a:pPr>
            <a:r>
              <a:rPr lang="en-US" sz="1400" dirty="0">
                <a:solidFill>
                  <a:schemeClr val="tx1"/>
                </a:solidFill>
                <a:cs typeface="Arial"/>
              </a:rPr>
              <a:t>Basic Profile</a:t>
            </a:r>
          </a:p>
          <a:p>
            <a:pPr marL="285750" indent="-171450" defTabSz="456902">
              <a:spcAft>
                <a:spcPts val="400"/>
              </a:spcAft>
              <a:buClr>
                <a:schemeClr val="accent1"/>
              </a:buClr>
              <a:buFont typeface="Arial" panose="020B0604020202020204" pitchFamily="34" charset="0"/>
              <a:buChar char="•"/>
            </a:pPr>
            <a:r>
              <a:rPr lang="en-US" sz="1400" dirty="0">
                <a:solidFill>
                  <a:schemeClr val="tx1"/>
                </a:solidFill>
                <a:cs typeface="Arial"/>
              </a:rPr>
              <a:t>Analytics &amp; Action</a:t>
            </a:r>
          </a:p>
          <a:p>
            <a:pPr marL="285750" indent="-171450" defTabSz="456902">
              <a:spcAft>
                <a:spcPts val="400"/>
              </a:spcAft>
              <a:buClr>
                <a:schemeClr val="accent1"/>
              </a:buClr>
              <a:buFont typeface="Arial" panose="020B0604020202020204" pitchFamily="34" charset="0"/>
              <a:buChar char="•"/>
            </a:pPr>
            <a:r>
              <a:rPr lang="en-US" sz="1400" dirty="0">
                <a:solidFill>
                  <a:schemeClr val="tx1"/>
                </a:solidFill>
                <a:cs typeface="Arial"/>
              </a:rPr>
              <a:t>Course Copy &amp; Diagnostics</a:t>
            </a:r>
          </a:p>
          <a:p>
            <a:pPr marL="285750" indent="-171450" defTabSz="456902">
              <a:spcAft>
                <a:spcPts val="400"/>
              </a:spcAft>
              <a:buClr>
                <a:schemeClr val="accent1"/>
              </a:buClr>
              <a:buFont typeface="Arial" panose="020B0604020202020204" pitchFamily="34" charset="0"/>
              <a:buChar char="•"/>
            </a:pPr>
            <a:r>
              <a:rPr lang="en-US" sz="1400" dirty="0">
                <a:solidFill>
                  <a:schemeClr val="tx1"/>
                </a:solidFill>
                <a:cs typeface="Arial"/>
              </a:rPr>
              <a:t>Export/Archive Course</a:t>
            </a:r>
          </a:p>
        </p:txBody>
      </p:sp>
    </p:spTree>
    <p:extLst>
      <p:ext uri="{BB962C8B-B14F-4D97-AF65-F5344CB8AC3E}">
        <p14:creationId xmlns:p14="http://schemas.microsoft.com/office/powerpoint/2010/main" val="247805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Blackboard Collaborate</a:t>
            </a:r>
            <a:endParaRPr lang="en-US" dirty="0"/>
          </a:p>
        </p:txBody>
      </p:sp>
    </p:spTree>
    <p:extLst>
      <p:ext uri="{BB962C8B-B14F-4D97-AF65-F5344CB8AC3E}">
        <p14:creationId xmlns:p14="http://schemas.microsoft.com/office/powerpoint/2010/main" val="184599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3285" y="1546226"/>
            <a:ext cx="8527978" cy="4676774"/>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Cambria"/>
            </a:endParaRPr>
          </a:p>
        </p:txBody>
      </p:sp>
      <p:sp>
        <p:nvSpPr>
          <p:cNvPr id="22" name="Title 4"/>
          <p:cNvSpPr>
            <a:spLocks noGrp="1"/>
          </p:cNvSpPr>
          <p:nvPr>
            <p:ph type="title"/>
          </p:nvPr>
        </p:nvSpPr>
        <p:spPr/>
        <p:txBody>
          <a:bodyPr/>
          <a:lstStyle/>
          <a:p>
            <a:r>
              <a:rPr lang="en-US"/>
              <a:t>Blackboard Collaborate</a:t>
            </a:r>
            <a:endParaRPr lang="en-US" dirty="0"/>
          </a:p>
        </p:txBody>
      </p:sp>
      <p:sp>
        <p:nvSpPr>
          <p:cNvPr id="48" name="Rectangle 47"/>
          <p:cNvSpPr/>
          <p:nvPr/>
        </p:nvSpPr>
        <p:spPr>
          <a:xfrm>
            <a:off x="6664978" y="2513013"/>
            <a:ext cx="1891965" cy="274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2000" i="1" dirty="0">
                <a:solidFill>
                  <a:schemeClr val="accent2"/>
                </a:solidFill>
                <a:latin typeface="+mj-lt"/>
              </a:rPr>
              <a:t>Blackboard Collaborate</a:t>
            </a:r>
          </a:p>
        </p:txBody>
      </p:sp>
      <p:grpSp>
        <p:nvGrpSpPr>
          <p:cNvPr id="10" name="Group 9"/>
          <p:cNvGrpSpPr/>
          <p:nvPr/>
        </p:nvGrpSpPr>
        <p:grpSpPr>
          <a:xfrm>
            <a:off x="2606730" y="2513013"/>
            <a:ext cx="1891965" cy="2743200"/>
            <a:chOff x="2606730" y="2513012"/>
            <a:chExt cx="1891965" cy="2743200"/>
          </a:xfrm>
        </p:grpSpPr>
        <p:sp>
          <p:nvSpPr>
            <p:cNvPr id="46" name="Rectangle 45"/>
            <p:cNvSpPr/>
            <p:nvPr/>
          </p:nvSpPr>
          <p:spPr>
            <a:xfrm>
              <a:off x="2606730" y="2513012"/>
              <a:ext cx="1891965" cy="2743200"/>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463040" rIns="137160" bIns="137160" numCol="1" spcCol="0" rtlCol="0" fromWordArt="0" anchor="t" anchorCtr="0" forceAA="0" compatLnSpc="1">
              <a:prstTxWarp prst="textNoShape">
                <a:avLst/>
              </a:prstTxWarp>
              <a:noAutofit/>
            </a:bodyPr>
            <a:lstStyle/>
            <a:p>
              <a:pPr algn="ctr"/>
              <a:r>
                <a:rPr lang="en-US" sz="1600" dirty="0">
                  <a:solidFill>
                    <a:schemeClr val="tx1"/>
                  </a:solidFill>
                </a:rPr>
                <a:t>Sleek, intuitive interface/entirely browser-based</a:t>
              </a:r>
            </a:p>
          </p:txBody>
        </p:sp>
        <p:grpSp>
          <p:nvGrpSpPr>
            <p:cNvPr id="55" name="Group 29"/>
            <p:cNvGrpSpPr>
              <a:grpSpLocks noChangeAspect="1"/>
            </p:cNvGrpSpPr>
            <p:nvPr/>
          </p:nvGrpSpPr>
          <p:grpSpPr bwMode="auto">
            <a:xfrm>
              <a:off x="3119839" y="2946136"/>
              <a:ext cx="865746" cy="731520"/>
              <a:chOff x="4962" y="2081"/>
              <a:chExt cx="387" cy="327"/>
            </a:xfrm>
            <a:solidFill>
              <a:schemeClr val="tx1"/>
            </a:solidFill>
          </p:grpSpPr>
          <p:sp>
            <p:nvSpPr>
              <p:cNvPr id="56" name="Freeform 30"/>
              <p:cNvSpPr>
                <a:spLocks noEditPoints="1"/>
              </p:cNvSpPr>
              <p:nvPr/>
            </p:nvSpPr>
            <p:spPr bwMode="auto">
              <a:xfrm>
                <a:off x="4962" y="2081"/>
                <a:ext cx="387" cy="327"/>
              </a:xfrm>
              <a:custGeom>
                <a:avLst/>
                <a:gdLst>
                  <a:gd name="T0" fmla="*/ 178 w 3483"/>
                  <a:gd name="T1" fmla="*/ 1 h 2943"/>
                  <a:gd name="T2" fmla="*/ 104 w 3483"/>
                  <a:gd name="T3" fmla="*/ 24 h 2943"/>
                  <a:gd name="T4" fmla="*/ 45 w 3483"/>
                  <a:gd name="T5" fmla="*/ 72 h 2943"/>
                  <a:gd name="T6" fmla="*/ 9 w 3483"/>
                  <a:gd name="T7" fmla="*/ 139 h 2943"/>
                  <a:gd name="T8" fmla="*/ 0 w 3483"/>
                  <a:gd name="T9" fmla="*/ 2290 h 2943"/>
                  <a:gd name="T10" fmla="*/ 9 w 3483"/>
                  <a:gd name="T11" fmla="*/ 2348 h 2943"/>
                  <a:gd name="T12" fmla="*/ 45 w 3483"/>
                  <a:gd name="T13" fmla="*/ 2415 h 2943"/>
                  <a:gd name="T14" fmla="*/ 104 w 3483"/>
                  <a:gd name="T15" fmla="*/ 2464 h 2943"/>
                  <a:gd name="T16" fmla="*/ 178 w 3483"/>
                  <a:gd name="T17" fmla="*/ 2487 h 2943"/>
                  <a:gd name="T18" fmla="*/ 970 w 3483"/>
                  <a:gd name="T19" fmla="*/ 2819 h 2943"/>
                  <a:gd name="T20" fmla="*/ 934 w 3483"/>
                  <a:gd name="T21" fmla="*/ 2829 h 2943"/>
                  <a:gd name="T22" fmla="*/ 909 w 3483"/>
                  <a:gd name="T23" fmla="*/ 2867 h 2943"/>
                  <a:gd name="T24" fmla="*/ 912 w 3483"/>
                  <a:gd name="T25" fmla="*/ 2906 h 2943"/>
                  <a:gd name="T26" fmla="*/ 945 w 3483"/>
                  <a:gd name="T27" fmla="*/ 2938 h 2943"/>
                  <a:gd name="T28" fmla="*/ 2513 w 3483"/>
                  <a:gd name="T29" fmla="*/ 2943 h 2943"/>
                  <a:gd name="T30" fmla="*/ 2558 w 3483"/>
                  <a:gd name="T31" fmla="*/ 2926 h 2943"/>
                  <a:gd name="T32" fmla="*/ 2575 w 3483"/>
                  <a:gd name="T33" fmla="*/ 2881 h 2943"/>
                  <a:gd name="T34" fmla="*/ 2565 w 3483"/>
                  <a:gd name="T35" fmla="*/ 2846 h 2943"/>
                  <a:gd name="T36" fmla="*/ 2526 w 3483"/>
                  <a:gd name="T37" fmla="*/ 2821 h 2943"/>
                  <a:gd name="T38" fmla="*/ 3285 w 3483"/>
                  <a:gd name="T39" fmla="*/ 2488 h 2943"/>
                  <a:gd name="T40" fmla="*/ 3345 w 3483"/>
                  <a:gd name="T41" fmla="*/ 2479 h 2943"/>
                  <a:gd name="T42" fmla="*/ 3412 w 3483"/>
                  <a:gd name="T43" fmla="*/ 2442 h 2943"/>
                  <a:gd name="T44" fmla="*/ 3459 w 3483"/>
                  <a:gd name="T45" fmla="*/ 2384 h 2943"/>
                  <a:gd name="T46" fmla="*/ 3482 w 3483"/>
                  <a:gd name="T47" fmla="*/ 2309 h 2943"/>
                  <a:gd name="T48" fmla="*/ 3482 w 3483"/>
                  <a:gd name="T49" fmla="*/ 178 h 2943"/>
                  <a:gd name="T50" fmla="*/ 3459 w 3483"/>
                  <a:gd name="T51" fmla="*/ 104 h 2943"/>
                  <a:gd name="T52" fmla="*/ 3412 w 3483"/>
                  <a:gd name="T53" fmla="*/ 45 h 2943"/>
                  <a:gd name="T54" fmla="*/ 3344 w 3483"/>
                  <a:gd name="T55" fmla="*/ 9 h 2943"/>
                  <a:gd name="T56" fmla="*/ 3285 w 3483"/>
                  <a:gd name="T57" fmla="*/ 0 h 2943"/>
                  <a:gd name="T58" fmla="*/ 1395 w 3483"/>
                  <a:gd name="T59" fmla="*/ 2488 h 2943"/>
                  <a:gd name="T60" fmla="*/ 3360 w 3483"/>
                  <a:gd name="T61" fmla="*/ 2290 h 2943"/>
                  <a:gd name="T62" fmla="*/ 3357 w 3483"/>
                  <a:gd name="T63" fmla="*/ 2312 h 2943"/>
                  <a:gd name="T64" fmla="*/ 3343 w 3483"/>
                  <a:gd name="T65" fmla="*/ 2338 h 2943"/>
                  <a:gd name="T66" fmla="*/ 3321 w 3483"/>
                  <a:gd name="T67" fmla="*/ 2356 h 2943"/>
                  <a:gd name="T68" fmla="*/ 3293 w 3483"/>
                  <a:gd name="T69" fmla="*/ 2365 h 2943"/>
                  <a:gd name="T70" fmla="*/ 190 w 3483"/>
                  <a:gd name="T71" fmla="*/ 2365 h 2943"/>
                  <a:gd name="T72" fmla="*/ 162 w 3483"/>
                  <a:gd name="T73" fmla="*/ 2356 h 2943"/>
                  <a:gd name="T74" fmla="*/ 140 w 3483"/>
                  <a:gd name="T75" fmla="*/ 2338 h 2943"/>
                  <a:gd name="T76" fmla="*/ 126 w 3483"/>
                  <a:gd name="T77" fmla="*/ 2312 h 2943"/>
                  <a:gd name="T78" fmla="*/ 123 w 3483"/>
                  <a:gd name="T79" fmla="*/ 1851 h 2943"/>
                  <a:gd name="T80" fmla="*/ 3285 w 3483"/>
                  <a:gd name="T81" fmla="*/ 123 h 2943"/>
                  <a:gd name="T82" fmla="*/ 3315 w 3483"/>
                  <a:gd name="T83" fmla="*/ 130 h 2943"/>
                  <a:gd name="T84" fmla="*/ 3338 w 3483"/>
                  <a:gd name="T85" fmla="*/ 145 h 2943"/>
                  <a:gd name="T86" fmla="*/ 3355 w 3483"/>
                  <a:gd name="T87" fmla="*/ 169 h 2943"/>
                  <a:gd name="T88" fmla="*/ 3360 w 3483"/>
                  <a:gd name="T89" fmla="*/ 198 h 2943"/>
                  <a:gd name="T90" fmla="*/ 123 w 3483"/>
                  <a:gd name="T91" fmla="*/ 198 h 2943"/>
                  <a:gd name="T92" fmla="*/ 130 w 3483"/>
                  <a:gd name="T93" fmla="*/ 169 h 2943"/>
                  <a:gd name="T94" fmla="*/ 145 w 3483"/>
                  <a:gd name="T95" fmla="*/ 145 h 2943"/>
                  <a:gd name="T96" fmla="*/ 168 w 3483"/>
                  <a:gd name="T97" fmla="*/ 130 h 2943"/>
                  <a:gd name="T98" fmla="*/ 198 w 3483"/>
                  <a:gd name="T99" fmla="*/ 123 h 2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83" h="2943">
                    <a:moveTo>
                      <a:pt x="3285" y="0"/>
                    </a:moveTo>
                    <a:lnTo>
                      <a:pt x="198" y="0"/>
                    </a:lnTo>
                    <a:lnTo>
                      <a:pt x="198" y="0"/>
                    </a:lnTo>
                    <a:lnTo>
                      <a:pt x="178" y="1"/>
                    </a:lnTo>
                    <a:lnTo>
                      <a:pt x="158" y="4"/>
                    </a:lnTo>
                    <a:lnTo>
                      <a:pt x="139" y="9"/>
                    </a:lnTo>
                    <a:lnTo>
                      <a:pt x="121" y="15"/>
                    </a:lnTo>
                    <a:lnTo>
                      <a:pt x="104" y="24"/>
                    </a:lnTo>
                    <a:lnTo>
                      <a:pt x="87" y="34"/>
                    </a:lnTo>
                    <a:lnTo>
                      <a:pt x="72" y="45"/>
                    </a:lnTo>
                    <a:lnTo>
                      <a:pt x="58" y="58"/>
                    </a:lnTo>
                    <a:lnTo>
                      <a:pt x="45" y="72"/>
                    </a:lnTo>
                    <a:lnTo>
                      <a:pt x="33" y="88"/>
                    </a:lnTo>
                    <a:lnTo>
                      <a:pt x="24" y="104"/>
                    </a:lnTo>
                    <a:lnTo>
                      <a:pt x="15" y="121"/>
                    </a:lnTo>
                    <a:lnTo>
                      <a:pt x="9" y="139"/>
                    </a:lnTo>
                    <a:lnTo>
                      <a:pt x="4" y="158"/>
                    </a:lnTo>
                    <a:lnTo>
                      <a:pt x="1" y="178"/>
                    </a:lnTo>
                    <a:lnTo>
                      <a:pt x="0" y="198"/>
                    </a:lnTo>
                    <a:lnTo>
                      <a:pt x="0" y="2290"/>
                    </a:lnTo>
                    <a:lnTo>
                      <a:pt x="0" y="2290"/>
                    </a:lnTo>
                    <a:lnTo>
                      <a:pt x="1" y="2309"/>
                    </a:lnTo>
                    <a:lnTo>
                      <a:pt x="4" y="2330"/>
                    </a:lnTo>
                    <a:lnTo>
                      <a:pt x="9" y="2348"/>
                    </a:lnTo>
                    <a:lnTo>
                      <a:pt x="15" y="2367"/>
                    </a:lnTo>
                    <a:lnTo>
                      <a:pt x="24" y="2384"/>
                    </a:lnTo>
                    <a:lnTo>
                      <a:pt x="33" y="2400"/>
                    </a:lnTo>
                    <a:lnTo>
                      <a:pt x="45" y="2415"/>
                    </a:lnTo>
                    <a:lnTo>
                      <a:pt x="58" y="2429"/>
                    </a:lnTo>
                    <a:lnTo>
                      <a:pt x="72" y="2442"/>
                    </a:lnTo>
                    <a:lnTo>
                      <a:pt x="87" y="2454"/>
                    </a:lnTo>
                    <a:lnTo>
                      <a:pt x="104" y="2464"/>
                    </a:lnTo>
                    <a:lnTo>
                      <a:pt x="121" y="2473"/>
                    </a:lnTo>
                    <a:lnTo>
                      <a:pt x="139" y="2479"/>
                    </a:lnTo>
                    <a:lnTo>
                      <a:pt x="158" y="2483"/>
                    </a:lnTo>
                    <a:lnTo>
                      <a:pt x="178" y="2487"/>
                    </a:lnTo>
                    <a:lnTo>
                      <a:pt x="198" y="2488"/>
                    </a:lnTo>
                    <a:lnTo>
                      <a:pt x="1272" y="2488"/>
                    </a:lnTo>
                    <a:lnTo>
                      <a:pt x="1272" y="2819"/>
                    </a:lnTo>
                    <a:lnTo>
                      <a:pt x="970" y="2819"/>
                    </a:lnTo>
                    <a:lnTo>
                      <a:pt x="970" y="2819"/>
                    </a:lnTo>
                    <a:lnTo>
                      <a:pt x="957" y="2821"/>
                    </a:lnTo>
                    <a:lnTo>
                      <a:pt x="945" y="2824"/>
                    </a:lnTo>
                    <a:lnTo>
                      <a:pt x="934" y="2829"/>
                    </a:lnTo>
                    <a:lnTo>
                      <a:pt x="925" y="2836"/>
                    </a:lnTo>
                    <a:lnTo>
                      <a:pt x="918" y="2846"/>
                    </a:lnTo>
                    <a:lnTo>
                      <a:pt x="912" y="2855"/>
                    </a:lnTo>
                    <a:lnTo>
                      <a:pt x="909" y="2867"/>
                    </a:lnTo>
                    <a:lnTo>
                      <a:pt x="908" y="2881"/>
                    </a:lnTo>
                    <a:lnTo>
                      <a:pt x="908" y="2881"/>
                    </a:lnTo>
                    <a:lnTo>
                      <a:pt x="909" y="2894"/>
                    </a:lnTo>
                    <a:lnTo>
                      <a:pt x="912" y="2906"/>
                    </a:lnTo>
                    <a:lnTo>
                      <a:pt x="918" y="2916"/>
                    </a:lnTo>
                    <a:lnTo>
                      <a:pt x="925" y="2926"/>
                    </a:lnTo>
                    <a:lnTo>
                      <a:pt x="934" y="2932"/>
                    </a:lnTo>
                    <a:lnTo>
                      <a:pt x="945" y="2938"/>
                    </a:lnTo>
                    <a:lnTo>
                      <a:pt x="957" y="2941"/>
                    </a:lnTo>
                    <a:lnTo>
                      <a:pt x="970" y="2943"/>
                    </a:lnTo>
                    <a:lnTo>
                      <a:pt x="2513" y="2943"/>
                    </a:lnTo>
                    <a:lnTo>
                      <a:pt x="2513" y="2943"/>
                    </a:lnTo>
                    <a:lnTo>
                      <a:pt x="2526" y="2941"/>
                    </a:lnTo>
                    <a:lnTo>
                      <a:pt x="2538" y="2938"/>
                    </a:lnTo>
                    <a:lnTo>
                      <a:pt x="2549" y="2932"/>
                    </a:lnTo>
                    <a:lnTo>
                      <a:pt x="2558" y="2926"/>
                    </a:lnTo>
                    <a:lnTo>
                      <a:pt x="2565" y="2916"/>
                    </a:lnTo>
                    <a:lnTo>
                      <a:pt x="2571" y="2906"/>
                    </a:lnTo>
                    <a:lnTo>
                      <a:pt x="2574" y="2894"/>
                    </a:lnTo>
                    <a:lnTo>
                      <a:pt x="2575" y="2881"/>
                    </a:lnTo>
                    <a:lnTo>
                      <a:pt x="2575" y="2881"/>
                    </a:lnTo>
                    <a:lnTo>
                      <a:pt x="2574" y="2867"/>
                    </a:lnTo>
                    <a:lnTo>
                      <a:pt x="2571" y="2855"/>
                    </a:lnTo>
                    <a:lnTo>
                      <a:pt x="2565" y="2846"/>
                    </a:lnTo>
                    <a:lnTo>
                      <a:pt x="2558" y="2836"/>
                    </a:lnTo>
                    <a:lnTo>
                      <a:pt x="2549" y="2829"/>
                    </a:lnTo>
                    <a:lnTo>
                      <a:pt x="2538" y="2824"/>
                    </a:lnTo>
                    <a:lnTo>
                      <a:pt x="2526" y="2821"/>
                    </a:lnTo>
                    <a:lnTo>
                      <a:pt x="2513" y="2819"/>
                    </a:lnTo>
                    <a:lnTo>
                      <a:pt x="2212" y="2819"/>
                    </a:lnTo>
                    <a:lnTo>
                      <a:pt x="2212" y="2488"/>
                    </a:lnTo>
                    <a:lnTo>
                      <a:pt x="3285" y="2488"/>
                    </a:lnTo>
                    <a:lnTo>
                      <a:pt x="3285" y="2488"/>
                    </a:lnTo>
                    <a:lnTo>
                      <a:pt x="3306" y="2487"/>
                    </a:lnTo>
                    <a:lnTo>
                      <a:pt x="3325" y="2483"/>
                    </a:lnTo>
                    <a:lnTo>
                      <a:pt x="3345" y="2479"/>
                    </a:lnTo>
                    <a:lnTo>
                      <a:pt x="3362" y="2473"/>
                    </a:lnTo>
                    <a:lnTo>
                      <a:pt x="3379" y="2464"/>
                    </a:lnTo>
                    <a:lnTo>
                      <a:pt x="3396" y="2454"/>
                    </a:lnTo>
                    <a:lnTo>
                      <a:pt x="3412" y="2442"/>
                    </a:lnTo>
                    <a:lnTo>
                      <a:pt x="3426" y="2429"/>
                    </a:lnTo>
                    <a:lnTo>
                      <a:pt x="3438" y="2415"/>
                    </a:lnTo>
                    <a:lnTo>
                      <a:pt x="3450" y="2400"/>
                    </a:lnTo>
                    <a:lnTo>
                      <a:pt x="3459" y="2384"/>
                    </a:lnTo>
                    <a:lnTo>
                      <a:pt x="3468" y="2367"/>
                    </a:lnTo>
                    <a:lnTo>
                      <a:pt x="3474" y="2348"/>
                    </a:lnTo>
                    <a:lnTo>
                      <a:pt x="3480" y="2330"/>
                    </a:lnTo>
                    <a:lnTo>
                      <a:pt x="3482" y="2309"/>
                    </a:lnTo>
                    <a:lnTo>
                      <a:pt x="3483" y="2290"/>
                    </a:lnTo>
                    <a:lnTo>
                      <a:pt x="3483" y="198"/>
                    </a:lnTo>
                    <a:lnTo>
                      <a:pt x="3483" y="198"/>
                    </a:lnTo>
                    <a:lnTo>
                      <a:pt x="3482" y="178"/>
                    </a:lnTo>
                    <a:lnTo>
                      <a:pt x="3480" y="158"/>
                    </a:lnTo>
                    <a:lnTo>
                      <a:pt x="3474" y="139"/>
                    </a:lnTo>
                    <a:lnTo>
                      <a:pt x="3468" y="121"/>
                    </a:lnTo>
                    <a:lnTo>
                      <a:pt x="3459" y="104"/>
                    </a:lnTo>
                    <a:lnTo>
                      <a:pt x="3450" y="88"/>
                    </a:lnTo>
                    <a:lnTo>
                      <a:pt x="3438" y="72"/>
                    </a:lnTo>
                    <a:lnTo>
                      <a:pt x="3426" y="58"/>
                    </a:lnTo>
                    <a:lnTo>
                      <a:pt x="3412" y="45"/>
                    </a:lnTo>
                    <a:lnTo>
                      <a:pt x="3396" y="34"/>
                    </a:lnTo>
                    <a:lnTo>
                      <a:pt x="3379" y="24"/>
                    </a:lnTo>
                    <a:lnTo>
                      <a:pt x="3362" y="15"/>
                    </a:lnTo>
                    <a:lnTo>
                      <a:pt x="3344" y="9"/>
                    </a:lnTo>
                    <a:lnTo>
                      <a:pt x="3325" y="4"/>
                    </a:lnTo>
                    <a:lnTo>
                      <a:pt x="3306" y="1"/>
                    </a:lnTo>
                    <a:lnTo>
                      <a:pt x="3285" y="0"/>
                    </a:lnTo>
                    <a:lnTo>
                      <a:pt x="3285" y="0"/>
                    </a:lnTo>
                    <a:close/>
                    <a:moveTo>
                      <a:pt x="2089" y="2488"/>
                    </a:moveTo>
                    <a:lnTo>
                      <a:pt x="2089" y="2819"/>
                    </a:lnTo>
                    <a:lnTo>
                      <a:pt x="1395" y="2819"/>
                    </a:lnTo>
                    <a:lnTo>
                      <a:pt x="1395" y="2488"/>
                    </a:lnTo>
                    <a:lnTo>
                      <a:pt x="2089" y="2488"/>
                    </a:lnTo>
                    <a:close/>
                    <a:moveTo>
                      <a:pt x="123" y="1851"/>
                    </a:moveTo>
                    <a:lnTo>
                      <a:pt x="3360" y="1851"/>
                    </a:lnTo>
                    <a:lnTo>
                      <a:pt x="3360" y="2290"/>
                    </a:lnTo>
                    <a:lnTo>
                      <a:pt x="3360" y="2290"/>
                    </a:lnTo>
                    <a:lnTo>
                      <a:pt x="3360" y="2298"/>
                    </a:lnTo>
                    <a:lnTo>
                      <a:pt x="3359" y="2305"/>
                    </a:lnTo>
                    <a:lnTo>
                      <a:pt x="3357" y="2312"/>
                    </a:lnTo>
                    <a:lnTo>
                      <a:pt x="3355" y="2319"/>
                    </a:lnTo>
                    <a:lnTo>
                      <a:pt x="3351" y="2326"/>
                    </a:lnTo>
                    <a:lnTo>
                      <a:pt x="3347" y="2331"/>
                    </a:lnTo>
                    <a:lnTo>
                      <a:pt x="3343" y="2338"/>
                    </a:lnTo>
                    <a:lnTo>
                      <a:pt x="3338" y="2343"/>
                    </a:lnTo>
                    <a:lnTo>
                      <a:pt x="3333" y="2347"/>
                    </a:lnTo>
                    <a:lnTo>
                      <a:pt x="3328" y="2352"/>
                    </a:lnTo>
                    <a:lnTo>
                      <a:pt x="3321" y="2356"/>
                    </a:lnTo>
                    <a:lnTo>
                      <a:pt x="3315" y="2358"/>
                    </a:lnTo>
                    <a:lnTo>
                      <a:pt x="3308" y="2361"/>
                    </a:lnTo>
                    <a:lnTo>
                      <a:pt x="3301" y="2363"/>
                    </a:lnTo>
                    <a:lnTo>
                      <a:pt x="3293" y="2365"/>
                    </a:lnTo>
                    <a:lnTo>
                      <a:pt x="3285" y="2365"/>
                    </a:lnTo>
                    <a:lnTo>
                      <a:pt x="198" y="2365"/>
                    </a:lnTo>
                    <a:lnTo>
                      <a:pt x="198" y="2365"/>
                    </a:lnTo>
                    <a:lnTo>
                      <a:pt x="190" y="2365"/>
                    </a:lnTo>
                    <a:lnTo>
                      <a:pt x="182" y="2363"/>
                    </a:lnTo>
                    <a:lnTo>
                      <a:pt x="176" y="2361"/>
                    </a:lnTo>
                    <a:lnTo>
                      <a:pt x="168" y="2358"/>
                    </a:lnTo>
                    <a:lnTo>
                      <a:pt x="162" y="2356"/>
                    </a:lnTo>
                    <a:lnTo>
                      <a:pt x="157" y="2352"/>
                    </a:lnTo>
                    <a:lnTo>
                      <a:pt x="150" y="2347"/>
                    </a:lnTo>
                    <a:lnTo>
                      <a:pt x="145" y="2343"/>
                    </a:lnTo>
                    <a:lnTo>
                      <a:pt x="140" y="2338"/>
                    </a:lnTo>
                    <a:lnTo>
                      <a:pt x="136" y="2331"/>
                    </a:lnTo>
                    <a:lnTo>
                      <a:pt x="133" y="2326"/>
                    </a:lnTo>
                    <a:lnTo>
                      <a:pt x="130" y="2319"/>
                    </a:lnTo>
                    <a:lnTo>
                      <a:pt x="126" y="2312"/>
                    </a:lnTo>
                    <a:lnTo>
                      <a:pt x="125" y="2305"/>
                    </a:lnTo>
                    <a:lnTo>
                      <a:pt x="124" y="2298"/>
                    </a:lnTo>
                    <a:lnTo>
                      <a:pt x="123" y="2290"/>
                    </a:lnTo>
                    <a:lnTo>
                      <a:pt x="123" y="1851"/>
                    </a:lnTo>
                    <a:lnTo>
                      <a:pt x="123" y="1851"/>
                    </a:lnTo>
                    <a:close/>
                    <a:moveTo>
                      <a:pt x="198" y="123"/>
                    </a:moveTo>
                    <a:lnTo>
                      <a:pt x="3285" y="123"/>
                    </a:lnTo>
                    <a:lnTo>
                      <a:pt x="3285" y="123"/>
                    </a:lnTo>
                    <a:lnTo>
                      <a:pt x="3293" y="123"/>
                    </a:lnTo>
                    <a:lnTo>
                      <a:pt x="3301" y="125"/>
                    </a:lnTo>
                    <a:lnTo>
                      <a:pt x="3308" y="126"/>
                    </a:lnTo>
                    <a:lnTo>
                      <a:pt x="3315" y="130"/>
                    </a:lnTo>
                    <a:lnTo>
                      <a:pt x="3321" y="132"/>
                    </a:lnTo>
                    <a:lnTo>
                      <a:pt x="3328" y="136"/>
                    </a:lnTo>
                    <a:lnTo>
                      <a:pt x="3333" y="141"/>
                    </a:lnTo>
                    <a:lnTo>
                      <a:pt x="3338" y="145"/>
                    </a:lnTo>
                    <a:lnTo>
                      <a:pt x="3343" y="150"/>
                    </a:lnTo>
                    <a:lnTo>
                      <a:pt x="3347" y="157"/>
                    </a:lnTo>
                    <a:lnTo>
                      <a:pt x="3351" y="162"/>
                    </a:lnTo>
                    <a:lnTo>
                      <a:pt x="3355" y="169"/>
                    </a:lnTo>
                    <a:lnTo>
                      <a:pt x="3357" y="176"/>
                    </a:lnTo>
                    <a:lnTo>
                      <a:pt x="3359" y="183"/>
                    </a:lnTo>
                    <a:lnTo>
                      <a:pt x="3360" y="190"/>
                    </a:lnTo>
                    <a:lnTo>
                      <a:pt x="3360" y="198"/>
                    </a:lnTo>
                    <a:lnTo>
                      <a:pt x="3360" y="1728"/>
                    </a:lnTo>
                    <a:lnTo>
                      <a:pt x="123" y="1728"/>
                    </a:lnTo>
                    <a:lnTo>
                      <a:pt x="123" y="198"/>
                    </a:lnTo>
                    <a:lnTo>
                      <a:pt x="123" y="198"/>
                    </a:lnTo>
                    <a:lnTo>
                      <a:pt x="124" y="190"/>
                    </a:lnTo>
                    <a:lnTo>
                      <a:pt x="125" y="183"/>
                    </a:lnTo>
                    <a:lnTo>
                      <a:pt x="126" y="176"/>
                    </a:lnTo>
                    <a:lnTo>
                      <a:pt x="130" y="169"/>
                    </a:lnTo>
                    <a:lnTo>
                      <a:pt x="133" y="162"/>
                    </a:lnTo>
                    <a:lnTo>
                      <a:pt x="136" y="157"/>
                    </a:lnTo>
                    <a:lnTo>
                      <a:pt x="140" y="150"/>
                    </a:lnTo>
                    <a:lnTo>
                      <a:pt x="145" y="145"/>
                    </a:lnTo>
                    <a:lnTo>
                      <a:pt x="150" y="141"/>
                    </a:lnTo>
                    <a:lnTo>
                      <a:pt x="157" y="136"/>
                    </a:lnTo>
                    <a:lnTo>
                      <a:pt x="162" y="132"/>
                    </a:lnTo>
                    <a:lnTo>
                      <a:pt x="168" y="130"/>
                    </a:lnTo>
                    <a:lnTo>
                      <a:pt x="176" y="126"/>
                    </a:lnTo>
                    <a:lnTo>
                      <a:pt x="182" y="125"/>
                    </a:lnTo>
                    <a:lnTo>
                      <a:pt x="190" y="123"/>
                    </a:lnTo>
                    <a:lnTo>
                      <a:pt x="198" y="123"/>
                    </a:lnTo>
                    <a:lnTo>
                      <a:pt x="198"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57" name="Freeform 31"/>
              <p:cNvSpPr>
                <a:spLocks/>
              </p:cNvSpPr>
              <p:nvPr/>
            </p:nvSpPr>
            <p:spPr bwMode="auto">
              <a:xfrm>
                <a:off x="5144" y="2303"/>
                <a:ext cx="23" cy="24"/>
              </a:xfrm>
              <a:custGeom>
                <a:avLst/>
                <a:gdLst>
                  <a:gd name="T0" fmla="*/ 107 w 213"/>
                  <a:gd name="T1" fmla="*/ 215 h 215"/>
                  <a:gd name="T2" fmla="*/ 132 w 213"/>
                  <a:gd name="T3" fmla="*/ 213 h 215"/>
                  <a:gd name="T4" fmla="*/ 154 w 213"/>
                  <a:gd name="T5" fmla="*/ 209 h 215"/>
                  <a:gd name="T6" fmla="*/ 172 w 213"/>
                  <a:gd name="T7" fmla="*/ 200 h 215"/>
                  <a:gd name="T8" fmla="*/ 187 w 213"/>
                  <a:gd name="T9" fmla="*/ 188 h 215"/>
                  <a:gd name="T10" fmla="*/ 199 w 213"/>
                  <a:gd name="T11" fmla="*/ 174 h 215"/>
                  <a:gd name="T12" fmla="*/ 207 w 213"/>
                  <a:gd name="T13" fmla="*/ 156 h 215"/>
                  <a:gd name="T14" fmla="*/ 212 w 213"/>
                  <a:gd name="T15" fmla="*/ 133 h 215"/>
                  <a:gd name="T16" fmla="*/ 213 w 213"/>
                  <a:gd name="T17" fmla="*/ 108 h 215"/>
                  <a:gd name="T18" fmla="*/ 213 w 213"/>
                  <a:gd name="T19" fmla="*/ 94 h 215"/>
                  <a:gd name="T20" fmla="*/ 210 w 213"/>
                  <a:gd name="T21" fmla="*/ 72 h 215"/>
                  <a:gd name="T22" fmla="*/ 204 w 213"/>
                  <a:gd name="T23" fmla="*/ 51 h 215"/>
                  <a:gd name="T24" fmla="*/ 194 w 213"/>
                  <a:gd name="T25" fmla="*/ 35 h 215"/>
                  <a:gd name="T26" fmla="*/ 180 w 213"/>
                  <a:gd name="T27" fmla="*/ 21 h 215"/>
                  <a:gd name="T28" fmla="*/ 164 w 213"/>
                  <a:gd name="T29" fmla="*/ 11 h 215"/>
                  <a:gd name="T30" fmla="*/ 143 w 213"/>
                  <a:gd name="T31" fmla="*/ 5 h 215"/>
                  <a:gd name="T32" fmla="*/ 119 w 213"/>
                  <a:gd name="T33" fmla="*/ 1 h 215"/>
                  <a:gd name="T34" fmla="*/ 107 w 213"/>
                  <a:gd name="T35" fmla="*/ 0 h 215"/>
                  <a:gd name="T36" fmla="*/ 82 w 213"/>
                  <a:gd name="T37" fmla="*/ 2 h 215"/>
                  <a:gd name="T38" fmla="*/ 60 w 213"/>
                  <a:gd name="T39" fmla="*/ 7 h 215"/>
                  <a:gd name="T40" fmla="*/ 42 w 213"/>
                  <a:gd name="T41" fmla="*/ 15 h 215"/>
                  <a:gd name="T42" fmla="*/ 27 w 213"/>
                  <a:gd name="T43" fmla="*/ 27 h 215"/>
                  <a:gd name="T44" fmla="*/ 15 w 213"/>
                  <a:gd name="T45" fmla="*/ 42 h 215"/>
                  <a:gd name="T46" fmla="*/ 6 w 213"/>
                  <a:gd name="T47" fmla="*/ 61 h 215"/>
                  <a:gd name="T48" fmla="*/ 2 w 213"/>
                  <a:gd name="T49" fmla="*/ 82 h 215"/>
                  <a:gd name="T50" fmla="*/ 0 w 213"/>
                  <a:gd name="T51" fmla="*/ 108 h 215"/>
                  <a:gd name="T52" fmla="*/ 0 w 213"/>
                  <a:gd name="T53" fmla="*/ 121 h 215"/>
                  <a:gd name="T54" fmla="*/ 3 w 213"/>
                  <a:gd name="T55" fmla="*/ 145 h 215"/>
                  <a:gd name="T56" fmla="*/ 9 w 213"/>
                  <a:gd name="T57" fmla="*/ 166 h 215"/>
                  <a:gd name="T58" fmla="*/ 20 w 213"/>
                  <a:gd name="T59" fmla="*/ 182 h 215"/>
                  <a:gd name="T60" fmla="*/ 33 w 213"/>
                  <a:gd name="T61" fmla="*/ 195 h 215"/>
                  <a:gd name="T62" fmla="*/ 49 w 213"/>
                  <a:gd name="T63" fmla="*/ 205 h 215"/>
                  <a:gd name="T64" fmla="*/ 70 w 213"/>
                  <a:gd name="T65" fmla="*/ 211 h 215"/>
                  <a:gd name="T66" fmla="*/ 94 w 213"/>
                  <a:gd name="T67" fmla="*/ 214 h 215"/>
                  <a:gd name="T68" fmla="*/ 107 w 213"/>
                  <a:gd name="T69"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15">
                    <a:moveTo>
                      <a:pt x="107" y="215"/>
                    </a:moveTo>
                    <a:lnTo>
                      <a:pt x="107" y="215"/>
                    </a:lnTo>
                    <a:lnTo>
                      <a:pt x="119" y="214"/>
                    </a:lnTo>
                    <a:lnTo>
                      <a:pt x="132" y="213"/>
                    </a:lnTo>
                    <a:lnTo>
                      <a:pt x="143" y="211"/>
                    </a:lnTo>
                    <a:lnTo>
                      <a:pt x="154" y="209"/>
                    </a:lnTo>
                    <a:lnTo>
                      <a:pt x="164" y="205"/>
                    </a:lnTo>
                    <a:lnTo>
                      <a:pt x="172" y="200"/>
                    </a:lnTo>
                    <a:lnTo>
                      <a:pt x="181" y="195"/>
                    </a:lnTo>
                    <a:lnTo>
                      <a:pt x="187" y="188"/>
                    </a:lnTo>
                    <a:lnTo>
                      <a:pt x="194" y="182"/>
                    </a:lnTo>
                    <a:lnTo>
                      <a:pt x="199" y="174"/>
                    </a:lnTo>
                    <a:lnTo>
                      <a:pt x="204" y="166"/>
                    </a:lnTo>
                    <a:lnTo>
                      <a:pt x="207" y="156"/>
                    </a:lnTo>
                    <a:lnTo>
                      <a:pt x="210" y="145"/>
                    </a:lnTo>
                    <a:lnTo>
                      <a:pt x="212" y="133"/>
                    </a:lnTo>
                    <a:lnTo>
                      <a:pt x="213" y="121"/>
                    </a:lnTo>
                    <a:lnTo>
                      <a:pt x="213" y="108"/>
                    </a:lnTo>
                    <a:lnTo>
                      <a:pt x="213" y="108"/>
                    </a:lnTo>
                    <a:lnTo>
                      <a:pt x="213" y="94"/>
                    </a:lnTo>
                    <a:lnTo>
                      <a:pt x="212" y="82"/>
                    </a:lnTo>
                    <a:lnTo>
                      <a:pt x="210" y="72"/>
                    </a:lnTo>
                    <a:lnTo>
                      <a:pt x="207" y="61"/>
                    </a:lnTo>
                    <a:lnTo>
                      <a:pt x="204" y="51"/>
                    </a:lnTo>
                    <a:lnTo>
                      <a:pt x="199" y="42"/>
                    </a:lnTo>
                    <a:lnTo>
                      <a:pt x="194" y="35"/>
                    </a:lnTo>
                    <a:lnTo>
                      <a:pt x="187" y="27"/>
                    </a:lnTo>
                    <a:lnTo>
                      <a:pt x="180" y="21"/>
                    </a:lnTo>
                    <a:lnTo>
                      <a:pt x="172" y="15"/>
                    </a:lnTo>
                    <a:lnTo>
                      <a:pt x="164" y="11"/>
                    </a:lnTo>
                    <a:lnTo>
                      <a:pt x="154" y="8"/>
                    </a:lnTo>
                    <a:lnTo>
                      <a:pt x="143" y="5"/>
                    </a:lnTo>
                    <a:lnTo>
                      <a:pt x="132" y="2"/>
                    </a:lnTo>
                    <a:lnTo>
                      <a:pt x="119" y="1"/>
                    </a:lnTo>
                    <a:lnTo>
                      <a:pt x="107" y="0"/>
                    </a:lnTo>
                    <a:lnTo>
                      <a:pt x="107" y="0"/>
                    </a:lnTo>
                    <a:lnTo>
                      <a:pt x="94" y="1"/>
                    </a:lnTo>
                    <a:lnTo>
                      <a:pt x="82" y="2"/>
                    </a:lnTo>
                    <a:lnTo>
                      <a:pt x="70" y="5"/>
                    </a:lnTo>
                    <a:lnTo>
                      <a:pt x="60" y="7"/>
                    </a:lnTo>
                    <a:lnTo>
                      <a:pt x="50" y="11"/>
                    </a:lnTo>
                    <a:lnTo>
                      <a:pt x="42" y="15"/>
                    </a:lnTo>
                    <a:lnTo>
                      <a:pt x="33" y="21"/>
                    </a:lnTo>
                    <a:lnTo>
                      <a:pt x="27" y="27"/>
                    </a:lnTo>
                    <a:lnTo>
                      <a:pt x="20" y="34"/>
                    </a:lnTo>
                    <a:lnTo>
                      <a:pt x="15" y="42"/>
                    </a:lnTo>
                    <a:lnTo>
                      <a:pt x="10" y="51"/>
                    </a:lnTo>
                    <a:lnTo>
                      <a:pt x="6" y="61"/>
                    </a:lnTo>
                    <a:lnTo>
                      <a:pt x="3" y="72"/>
                    </a:lnTo>
                    <a:lnTo>
                      <a:pt x="2" y="82"/>
                    </a:lnTo>
                    <a:lnTo>
                      <a:pt x="0" y="94"/>
                    </a:lnTo>
                    <a:lnTo>
                      <a:pt x="0" y="108"/>
                    </a:lnTo>
                    <a:lnTo>
                      <a:pt x="0" y="108"/>
                    </a:lnTo>
                    <a:lnTo>
                      <a:pt x="0" y="121"/>
                    </a:lnTo>
                    <a:lnTo>
                      <a:pt x="2" y="133"/>
                    </a:lnTo>
                    <a:lnTo>
                      <a:pt x="3" y="145"/>
                    </a:lnTo>
                    <a:lnTo>
                      <a:pt x="6" y="156"/>
                    </a:lnTo>
                    <a:lnTo>
                      <a:pt x="9" y="166"/>
                    </a:lnTo>
                    <a:lnTo>
                      <a:pt x="15" y="174"/>
                    </a:lnTo>
                    <a:lnTo>
                      <a:pt x="20" y="182"/>
                    </a:lnTo>
                    <a:lnTo>
                      <a:pt x="26" y="188"/>
                    </a:lnTo>
                    <a:lnTo>
                      <a:pt x="33" y="195"/>
                    </a:lnTo>
                    <a:lnTo>
                      <a:pt x="41" y="200"/>
                    </a:lnTo>
                    <a:lnTo>
                      <a:pt x="49" y="205"/>
                    </a:lnTo>
                    <a:lnTo>
                      <a:pt x="59" y="209"/>
                    </a:lnTo>
                    <a:lnTo>
                      <a:pt x="70" y="211"/>
                    </a:lnTo>
                    <a:lnTo>
                      <a:pt x="81" y="213"/>
                    </a:lnTo>
                    <a:lnTo>
                      <a:pt x="94" y="214"/>
                    </a:lnTo>
                    <a:lnTo>
                      <a:pt x="107" y="215"/>
                    </a:lnTo>
                    <a:lnTo>
                      <a:pt x="107" y="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grpSp>
        <p:nvGrpSpPr>
          <p:cNvPr id="9" name="Group 8"/>
          <p:cNvGrpSpPr/>
          <p:nvPr/>
        </p:nvGrpSpPr>
        <p:grpSpPr>
          <a:xfrm>
            <a:off x="577604" y="2513013"/>
            <a:ext cx="1891965" cy="2743200"/>
            <a:chOff x="577604" y="2513012"/>
            <a:chExt cx="1891965" cy="2743200"/>
          </a:xfrm>
        </p:grpSpPr>
        <p:sp>
          <p:nvSpPr>
            <p:cNvPr id="4" name="Rectangle 3"/>
            <p:cNvSpPr/>
            <p:nvPr/>
          </p:nvSpPr>
          <p:spPr>
            <a:xfrm>
              <a:off x="577604" y="2513012"/>
              <a:ext cx="1891965" cy="2743200"/>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463040" rIns="137160" bIns="137160" numCol="1" spcCol="0" rtlCol="0" fromWordArt="0" anchor="t" anchorCtr="0" forceAA="0" compatLnSpc="1">
              <a:prstTxWarp prst="textNoShape">
                <a:avLst/>
              </a:prstTxWarp>
              <a:noAutofit/>
            </a:bodyPr>
            <a:lstStyle/>
            <a:p>
              <a:pPr algn="ctr"/>
              <a:r>
                <a:rPr lang="en-US" sz="1600" dirty="0">
                  <a:solidFill>
                    <a:schemeClr val="tx1"/>
                  </a:solidFill>
                </a:rPr>
                <a:t>Designed for education</a:t>
              </a:r>
            </a:p>
          </p:txBody>
        </p:sp>
        <p:grpSp>
          <p:nvGrpSpPr>
            <p:cNvPr id="6" name="Group 5"/>
            <p:cNvGrpSpPr/>
            <p:nvPr/>
          </p:nvGrpSpPr>
          <p:grpSpPr>
            <a:xfrm>
              <a:off x="1146655" y="2845171"/>
              <a:ext cx="753863" cy="832485"/>
              <a:chOff x="2316157" y="2845171"/>
              <a:chExt cx="753863" cy="832485"/>
            </a:xfrm>
            <a:solidFill>
              <a:schemeClr val="tx1"/>
            </a:solidFill>
          </p:grpSpPr>
          <p:sp>
            <p:nvSpPr>
              <p:cNvPr id="58" name="Freeform 44"/>
              <p:cNvSpPr>
                <a:spLocks noChangeAspect="1" noEditPoints="1"/>
              </p:cNvSpPr>
              <p:nvPr/>
            </p:nvSpPr>
            <p:spPr bwMode="auto">
              <a:xfrm>
                <a:off x="2316157" y="3311896"/>
                <a:ext cx="339464" cy="365760"/>
              </a:xfrm>
              <a:custGeom>
                <a:avLst/>
                <a:gdLst>
                  <a:gd name="T0" fmla="*/ 781 w 3120"/>
                  <a:gd name="T1" fmla="*/ 1416 h 3362"/>
                  <a:gd name="T2" fmla="*/ 919 w 3120"/>
                  <a:gd name="T3" fmla="*/ 1726 h 3362"/>
                  <a:gd name="T4" fmla="*/ 1120 w 3120"/>
                  <a:gd name="T5" fmla="*/ 1955 h 3362"/>
                  <a:gd name="T6" fmla="*/ 1273 w 3120"/>
                  <a:gd name="T7" fmla="*/ 2051 h 3362"/>
                  <a:gd name="T8" fmla="*/ 1470 w 3120"/>
                  <a:gd name="T9" fmla="*/ 2111 h 3362"/>
                  <a:gd name="T10" fmla="*/ 1664 w 3120"/>
                  <a:gd name="T11" fmla="*/ 2111 h 3362"/>
                  <a:gd name="T12" fmla="*/ 1902 w 3120"/>
                  <a:gd name="T13" fmla="*/ 2032 h 3362"/>
                  <a:gd name="T14" fmla="*/ 2069 w 3120"/>
                  <a:gd name="T15" fmla="*/ 1908 h 3362"/>
                  <a:gd name="T16" fmla="*/ 2239 w 3120"/>
                  <a:gd name="T17" fmla="*/ 1684 h 3362"/>
                  <a:gd name="T18" fmla="*/ 2326 w 3120"/>
                  <a:gd name="T19" fmla="*/ 1506 h 3362"/>
                  <a:gd name="T20" fmla="*/ 2394 w 3120"/>
                  <a:gd name="T21" fmla="*/ 1215 h 3362"/>
                  <a:gd name="T22" fmla="*/ 2399 w 3120"/>
                  <a:gd name="T23" fmla="*/ 956 h 3362"/>
                  <a:gd name="T24" fmla="*/ 2364 w 3120"/>
                  <a:gd name="T25" fmla="*/ 748 h 3362"/>
                  <a:gd name="T26" fmla="*/ 2297 w 3120"/>
                  <a:gd name="T27" fmla="*/ 546 h 3362"/>
                  <a:gd name="T28" fmla="*/ 2190 w 3120"/>
                  <a:gd name="T29" fmla="*/ 355 h 3362"/>
                  <a:gd name="T30" fmla="*/ 2038 w 3120"/>
                  <a:gd name="T31" fmla="*/ 184 h 3362"/>
                  <a:gd name="T32" fmla="*/ 1816 w 3120"/>
                  <a:gd name="T33" fmla="*/ 48 h 3362"/>
                  <a:gd name="T34" fmla="*/ 1654 w 3120"/>
                  <a:gd name="T35" fmla="*/ 5 h 3362"/>
                  <a:gd name="T36" fmla="*/ 1430 w 3120"/>
                  <a:gd name="T37" fmla="*/ 14 h 3362"/>
                  <a:gd name="T38" fmla="*/ 1233 w 3120"/>
                  <a:gd name="T39" fmla="*/ 89 h 3362"/>
                  <a:gd name="T40" fmla="*/ 1090 w 3120"/>
                  <a:gd name="T41" fmla="*/ 189 h 3362"/>
                  <a:gd name="T42" fmla="*/ 942 w 3120"/>
                  <a:gd name="T43" fmla="*/ 357 h 3362"/>
                  <a:gd name="T44" fmla="*/ 814 w 3120"/>
                  <a:gd name="T45" fmla="*/ 601 h 3362"/>
                  <a:gd name="T46" fmla="*/ 749 w 3120"/>
                  <a:gd name="T47" fmla="*/ 850 h 3362"/>
                  <a:gd name="T48" fmla="*/ 734 w 3120"/>
                  <a:gd name="T49" fmla="*/ 1113 h 3362"/>
                  <a:gd name="T50" fmla="*/ 931 w 3120"/>
                  <a:gd name="T51" fmla="*/ 1376 h 3362"/>
                  <a:gd name="T52" fmla="*/ 890 w 3120"/>
                  <a:gd name="T53" fmla="*/ 968 h 3362"/>
                  <a:gd name="T54" fmla="*/ 991 w 3120"/>
                  <a:gd name="T55" fmla="*/ 583 h 3362"/>
                  <a:gd name="T56" fmla="*/ 1195 w 3120"/>
                  <a:gd name="T57" fmla="*/ 303 h 3362"/>
                  <a:gd name="T58" fmla="*/ 1500 w 3120"/>
                  <a:gd name="T59" fmla="*/ 160 h 3362"/>
                  <a:gd name="T60" fmla="*/ 1822 w 3120"/>
                  <a:gd name="T61" fmla="*/ 222 h 3362"/>
                  <a:gd name="T62" fmla="*/ 2084 w 3120"/>
                  <a:gd name="T63" fmla="*/ 476 h 3362"/>
                  <a:gd name="T64" fmla="*/ 2230 w 3120"/>
                  <a:gd name="T65" fmla="*/ 874 h 3362"/>
                  <a:gd name="T66" fmla="*/ 2213 w 3120"/>
                  <a:gd name="T67" fmla="*/ 1330 h 3362"/>
                  <a:gd name="T68" fmla="*/ 2040 w 3120"/>
                  <a:gd name="T69" fmla="*/ 1706 h 3362"/>
                  <a:gd name="T70" fmla="*/ 1764 w 3120"/>
                  <a:gd name="T71" fmla="*/ 1924 h 3362"/>
                  <a:gd name="T72" fmla="*/ 1467 w 3120"/>
                  <a:gd name="T73" fmla="*/ 1953 h 3362"/>
                  <a:gd name="T74" fmla="*/ 1169 w 3120"/>
                  <a:gd name="T75" fmla="*/ 1791 h 3362"/>
                  <a:gd name="T76" fmla="*/ 3118 w 3120"/>
                  <a:gd name="T77" fmla="*/ 3251 h 3362"/>
                  <a:gd name="T78" fmla="*/ 3050 w 3120"/>
                  <a:gd name="T79" fmla="*/ 2870 h 3362"/>
                  <a:gd name="T80" fmla="*/ 2934 w 3120"/>
                  <a:gd name="T81" fmla="*/ 2578 h 3362"/>
                  <a:gd name="T82" fmla="*/ 2815 w 3120"/>
                  <a:gd name="T83" fmla="*/ 2447 h 3362"/>
                  <a:gd name="T84" fmla="*/ 2542 w 3120"/>
                  <a:gd name="T85" fmla="*/ 2332 h 3362"/>
                  <a:gd name="T86" fmla="*/ 2046 w 3120"/>
                  <a:gd name="T87" fmla="*/ 2225 h 3362"/>
                  <a:gd name="T88" fmla="*/ 1656 w 3120"/>
                  <a:gd name="T89" fmla="*/ 2552 h 3362"/>
                  <a:gd name="T90" fmla="*/ 1462 w 3120"/>
                  <a:gd name="T91" fmla="*/ 2552 h 3362"/>
                  <a:gd name="T92" fmla="*/ 1071 w 3120"/>
                  <a:gd name="T93" fmla="*/ 2225 h 3362"/>
                  <a:gd name="T94" fmla="*/ 481 w 3120"/>
                  <a:gd name="T95" fmla="*/ 2364 h 3362"/>
                  <a:gd name="T96" fmla="*/ 287 w 3120"/>
                  <a:gd name="T97" fmla="*/ 2458 h 3362"/>
                  <a:gd name="T98" fmla="*/ 188 w 3120"/>
                  <a:gd name="T99" fmla="*/ 2584 h 3362"/>
                  <a:gd name="T100" fmla="*/ 64 w 3120"/>
                  <a:gd name="T101" fmla="*/ 2931 h 3362"/>
                  <a:gd name="T102" fmla="*/ 2 w 3120"/>
                  <a:gd name="T103" fmla="*/ 3304 h 3362"/>
                  <a:gd name="T104" fmla="*/ 3089 w 3120"/>
                  <a:gd name="T105" fmla="*/ 3348 h 3362"/>
                  <a:gd name="T106" fmla="*/ 334 w 3120"/>
                  <a:gd name="T107" fmla="*/ 2643 h 3362"/>
                  <a:gd name="T108" fmla="*/ 618 w 3120"/>
                  <a:gd name="T109" fmla="*/ 2482 h 3362"/>
                  <a:gd name="T110" fmla="*/ 1116 w 3120"/>
                  <a:gd name="T111" fmla="*/ 2466 h 3362"/>
                  <a:gd name="T112" fmla="*/ 1321 w 3120"/>
                  <a:gd name="T113" fmla="*/ 2651 h 3362"/>
                  <a:gd name="T114" fmla="*/ 1549 w 3120"/>
                  <a:gd name="T115" fmla="*/ 2754 h 3362"/>
                  <a:gd name="T116" fmla="*/ 1704 w 3120"/>
                  <a:gd name="T117" fmla="*/ 2704 h 3362"/>
                  <a:gd name="T118" fmla="*/ 1985 w 3120"/>
                  <a:gd name="T119" fmla="*/ 2481 h 3362"/>
                  <a:gd name="T120" fmla="*/ 2555 w 3120"/>
                  <a:gd name="T121" fmla="*/ 2500 h 3362"/>
                  <a:gd name="T122" fmla="*/ 2810 w 3120"/>
                  <a:gd name="T123" fmla="*/ 2675 h 3362"/>
                  <a:gd name="T124" fmla="*/ 167 w 3120"/>
                  <a:gd name="T125" fmla="*/ 3208 h 3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20" h="3362">
                    <a:moveTo>
                      <a:pt x="743" y="1215"/>
                    </a:moveTo>
                    <a:lnTo>
                      <a:pt x="743" y="1217"/>
                    </a:lnTo>
                    <a:lnTo>
                      <a:pt x="743" y="1218"/>
                    </a:lnTo>
                    <a:lnTo>
                      <a:pt x="749" y="1270"/>
                    </a:lnTo>
                    <a:lnTo>
                      <a:pt x="757" y="1325"/>
                    </a:lnTo>
                    <a:lnTo>
                      <a:pt x="760" y="1331"/>
                    </a:lnTo>
                    <a:lnTo>
                      <a:pt x="770" y="1369"/>
                    </a:lnTo>
                    <a:lnTo>
                      <a:pt x="780" y="1414"/>
                    </a:lnTo>
                    <a:lnTo>
                      <a:pt x="781" y="1416"/>
                    </a:lnTo>
                    <a:lnTo>
                      <a:pt x="781" y="1416"/>
                    </a:lnTo>
                    <a:lnTo>
                      <a:pt x="797" y="1465"/>
                    </a:lnTo>
                    <a:lnTo>
                      <a:pt x="813" y="1515"/>
                    </a:lnTo>
                    <a:lnTo>
                      <a:pt x="814" y="1516"/>
                    </a:lnTo>
                    <a:lnTo>
                      <a:pt x="832" y="1568"/>
                    </a:lnTo>
                    <a:lnTo>
                      <a:pt x="836" y="1570"/>
                    </a:lnTo>
                    <a:lnTo>
                      <a:pt x="851" y="1603"/>
                    </a:lnTo>
                    <a:lnTo>
                      <a:pt x="873" y="1640"/>
                    </a:lnTo>
                    <a:lnTo>
                      <a:pt x="890" y="1680"/>
                    </a:lnTo>
                    <a:lnTo>
                      <a:pt x="890" y="1682"/>
                    </a:lnTo>
                    <a:lnTo>
                      <a:pt x="919" y="1726"/>
                    </a:lnTo>
                    <a:lnTo>
                      <a:pt x="944" y="1767"/>
                    </a:lnTo>
                    <a:lnTo>
                      <a:pt x="948" y="1771"/>
                    </a:lnTo>
                    <a:lnTo>
                      <a:pt x="971" y="1800"/>
                    </a:lnTo>
                    <a:lnTo>
                      <a:pt x="1002" y="1841"/>
                    </a:lnTo>
                    <a:lnTo>
                      <a:pt x="1006" y="1844"/>
                    </a:lnTo>
                    <a:lnTo>
                      <a:pt x="1030" y="1869"/>
                    </a:lnTo>
                    <a:lnTo>
                      <a:pt x="1061" y="1904"/>
                    </a:lnTo>
                    <a:lnTo>
                      <a:pt x="1064" y="1906"/>
                    </a:lnTo>
                    <a:lnTo>
                      <a:pt x="1092" y="1931"/>
                    </a:lnTo>
                    <a:lnTo>
                      <a:pt x="1120" y="1955"/>
                    </a:lnTo>
                    <a:lnTo>
                      <a:pt x="1123" y="1961"/>
                    </a:lnTo>
                    <a:lnTo>
                      <a:pt x="1130" y="1963"/>
                    </a:lnTo>
                    <a:lnTo>
                      <a:pt x="1171" y="1994"/>
                    </a:lnTo>
                    <a:lnTo>
                      <a:pt x="1175" y="1994"/>
                    </a:lnTo>
                    <a:lnTo>
                      <a:pt x="1198" y="2008"/>
                    </a:lnTo>
                    <a:lnTo>
                      <a:pt x="1198" y="2008"/>
                    </a:lnTo>
                    <a:lnTo>
                      <a:pt x="1228" y="2028"/>
                    </a:lnTo>
                    <a:lnTo>
                      <a:pt x="1229" y="2030"/>
                    </a:lnTo>
                    <a:lnTo>
                      <a:pt x="1271" y="2051"/>
                    </a:lnTo>
                    <a:lnTo>
                      <a:pt x="1273" y="2051"/>
                    </a:lnTo>
                    <a:lnTo>
                      <a:pt x="1273" y="2051"/>
                    </a:lnTo>
                    <a:lnTo>
                      <a:pt x="1304" y="2064"/>
                    </a:lnTo>
                    <a:lnTo>
                      <a:pt x="1305" y="2065"/>
                    </a:lnTo>
                    <a:lnTo>
                      <a:pt x="1352" y="2083"/>
                    </a:lnTo>
                    <a:lnTo>
                      <a:pt x="1355" y="2083"/>
                    </a:lnTo>
                    <a:lnTo>
                      <a:pt x="1391" y="2096"/>
                    </a:lnTo>
                    <a:lnTo>
                      <a:pt x="1399" y="2098"/>
                    </a:lnTo>
                    <a:lnTo>
                      <a:pt x="1436" y="2104"/>
                    </a:lnTo>
                    <a:lnTo>
                      <a:pt x="1470" y="2111"/>
                    </a:lnTo>
                    <a:lnTo>
                      <a:pt x="1470" y="2111"/>
                    </a:lnTo>
                    <a:lnTo>
                      <a:pt x="1471" y="2112"/>
                    </a:lnTo>
                    <a:lnTo>
                      <a:pt x="1476" y="2113"/>
                    </a:lnTo>
                    <a:lnTo>
                      <a:pt x="1479" y="2114"/>
                    </a:lnTo>
                    <a:lnTo>
                      <a:pt x="1525" y="2117"/>
                    </a:lnTo>
                    <a:lnTo>
                      <a:pt x="1564" y="2117"/>
                    </a:lnTo>
                    <a:lnTo>
                      <a:pt x="1570" y="2117"/>
                    </a:lnTo>
                    <a:lnTo>
                      <a:pt x="1570" y="2117"/>
                    </a:lnTo>
                    <a:lnTo>
                      <a:pt x="1611" y="2117"/>
                    </a:lnTo>
                    <a:lnTo>
                      <a:pt x="1654" y="2114"/>
                    </a:lnTo>
                    <a:lnTo>
                      <a:pt x="1664" y="2111"/>
                    </a:lnTo>
                    <a:lnTo>
                      <a:pt x="1697" y="2104"/>
                    </a:lnTo>
                    <a:lnTo>
                      <a:pt x="1738" y="2099"/>
                    </a:lnTo>
                    <a:lnTo>
                      <a:pt x="1746" y="2095"/>
                    </a:lnTo>
                    <a:lnTo>
                      <a:pt x="1774" y="2086"/>
                    </a:lnTo>
                    <a:lnTo>
                      <a:pt x="1778" y="2086"/>
                    </a:lnTo>
                    <a:lnTo>
                      <a:pt x="1827" y="2066"/>
                    </a:lnTo>
                    <a:lnTo>
                      <a:pt x="1828" y="2065"/>
                    </a:lnTo>
                    <a:lnTo>
                      <a:pt x="1859" y="2053"/>
                    </a:lnTo>
                    <a:lnTo>
                      <a:pt x="1860" y="2053"/>
                    </a:lnTo>
                    <a:lnTo>
                      <a:pt x="1902" y="2032"/>
                    </a:lnTo>
                    <a:lnTo>
                      <a:pt x="1907" y="2028"/>
                    </a:lnTo>
                    <a:lnTo>
                      <a:pt x="1941" y="2006"/>
                    </a:lnTo>
                    <a:lnTo>
                      <a:pt x="1942" y="2005"/>
                    </a:lnTo>
                    <a:lnTo>
                      <a:pt x="1971" y="1987"/>
                    </a:lnTo>
                    <a:lnTo>
                      <a:pt x="2006" y="1961"/>
                    </a:lnTo>
                    <a:lnTo>
                      <a:pt x="2011" y="1959"/>
                    </a:lnTo>
                    <a:lnTo>
                      <a:pt x="2029" y="1942"/>
                    </a:lnTo>
                    <a:lnTo>
                      <a:pt x="2030" y="1942"/>
                    </a:lnTo>
                    <a:lnTo>
                      <a:pt x="2067" y="1908"/>
                    </a:lnTo>
                    <a:lnTo>
                      <a:pt x="2069" y="1908"/>
                    </a:lnTo>
                    <a:lnTo>
                      <a:pt x="2107" y="1869"/>
                    </a:lnTo>
                    <a:lnTo>
                      <a:pt x="2136" y="1837"/>
                    </a:lnTo>
                    <a:lnTo>
                      <a:pt x="2138" y="1833"/>
                    </a:lnTo>
                    <a:lnTo>
                      <a:pt x="2151" y="1819"/>
                    </a:lnTo>
                    <a:lnTo>
                      <a:pt x="2155" y="1819"/>
                    </a:lnTo>
                    <a:lnTo>
                      <a:pt x="2187" y="1769"/>
                    </a:lnTo>
                    <a:lnTo>
                      <a:pt x="2189" y="1767"/>
                    </a:lnTo>
                    <a:lnTo>
                      <a:pt x="2218" y="1724"/>
                    </a:lnTo>
                    <a:lnTo>
                      <a:pt x="2220" y="1720"/>
                    </a:lnTo>
                    <a:lnTo>
                      <a:pt x="2239" y="1684"/>
                    </a:lnTo>
                    <a:lnTo>
                      <a:pt x="2266" y="1642"/>
                    </a:lnTo>
                    <a:lnTo>
                      <a:pt x="2267" y="1638"/>
                    </a:lnTo>
                    <a:lnTo>
                      <a:pt x="2271" y="1627"/>
                    </a:lnTo>
                    <a:lnTo>
                      <a:pt x="2272" y="1627"/>
                    </a:lnTo>
                    <a:lnTo>
                      <a:pt x="2299" y="1573"/>
                    </a:lnTo>
                    <a:lnTo>
                      <a:pt x="2301" y="1573"/>
                    </a:lnTo>
                    <a:lnTo>
                      <a:pt x="2306" y="1559"/>
                    </a:lnTo>
                    <a:lnTo>
                      <a:pt x="2307" y="1557"/>
                    </a:lnTo>
                    <a:lnTo>
                      <a:pt x="2307" y="1557"/>
                    </a:lnTo>
                    <a:lnTo>
                      <a:pt x="2326" y="1506"/>
                    </a:lnTo>
                    <a:lnTo>
                      <a:pt x="2326" y="1503"/>
                    </a:lnTo>
                    <a:lnTo>
                      <a:pt x="2341" y="1460"/>
                    </a:lnTo>
                    <a:lnTo>
                      <a:pt x="2341" y="1456"/>
                    </a:lnTo>
                    <a:lnTo>
                      <a:pt x="2353" y="1418"/>
                    </a:lnTo>
                    <a:lnTo>
                      <a:pt x="2364" y="1370"/>
                    </a:lnTo>
                    <a:lnTo>
                      <a:pt x="2379" y="1321"/>
                    </a:lnTo>
                    <a:lnTo>
                      <a:pt x="2379" y="1313"/>
                    </a:lnTo>
                    <a:lnTo>
                      <a:pt x="2385" y="1270"/>
                    </a:lnTo>
                    <a:lnTo>
                      <a:pt x="2394" y="1218"/>
                    </a:lnTo>
                    <a:lnTo>
                      <a:pt x="2394" y="1215"/>
                    </a:lnTo>
                    <a:lnTo>
                      <a:pt x="2399" y="1164"/>
                    </a:lnTo>
                    <a:lnTo>
                      <a:pt x="2399" y="1113"/>
                    </a:lnTo>
                    <a:lnTo>
                      <a:pt x="2399" y="1111"/>
                    </a:lnTo>
                    <a:lnTo>
                      <a:pt x="2399" y="1061"/>
                    </a:lnTo>
                    <a:lnTo>
                      <a:pt x="2399" y="1008"/>
                    </a:lnTo>
                    <a:lnTo>
                      <a:pt x="2399" y="1005"/>
                    </a:lnTo>
                    <a:lnTo>
                      <a:pt x="2399" y="1005"/>
                    </a:lnTo>
                    <a:lnTo>
                      <a:pt x="2399" y="957"/>
                    </a:lnTo>
                    <a:lnTo>
                      <a:pt x="2399" y="957"/>
                    </a:lnTo>
                    <a:lnTo>
                      <a:pt x="2399" y="956"/>
                    </a:lnTo>
                    <a:lnTo>
                      <a:pt x="2399" y="955"/>
                    </a:lnTo>
                    <a:lnTo>
                      <a:pt x="2394" y="904"/>
                    </a:lnTo>
                    <a:lnTo>
                      <a:pt x="2394" y="902"/>
                    </a:lnTo>
                    <a:lnTo>
                      <a:pt x="2394" y="901"/>
                    </a:lnTo>
                    <a:lnTo>
                      <a:pt x="2385" y="851"/>
                    </a:lnTo>
                    <a:lnTo>
                      <a:pt x="2379" y="805"/>
                    </a:lnTo>
                    <a:lnTo>
                      <a:pt x="2379" y="805"/>
                    </a:lnTo>
                    <a:lnTo>
                      <a:pt x="2379" y="803"/>
                    </a:lnTo>
                    <a:lnTo>
                      <a:pt x="2379" y="799"/>
                    </a:lnTo>
                    <a:lnTo>
                      <a:pt x="2364" y="748"/>
                    </a:lnTo>
                    <a:lnTo>
                      <a:pt x="2353" y="703"/>
                    </a:lnTo>
                    <a:lnTo>
                      <a:pt x="2341" y="663"/>
                    </a:lnTo>
                    <a:lnTo>
                      <a:pt x="2341" y="663"/>
                    </a:lnTo>
                    <a:lnTo>
                      <a:pt x="2341" y="658"/>
                    </a:lnTo>
                    <a:lnTo>
                      <a:pt x="2326" y="616"/>
                    </a:lnTo>
                    <a:lnTo>
                      <a:pt x="2326" y="612"/>
                    </a:lnTo>
                    <a:lnTo>
                      <a:pt x="2306" y="564"/>
                    </a:lnTo>
                    <a:lnTo>
                      <a:pt x="2306" y="562"/>
                    </a:lnTo>
                    <a:lnTo>
                      <a:pt x="2302" y="546"/>
                    </a:lnTo>
                    <a:lnTo>
                      <a:pt x="2297" y="546"/>
                    </a:lnTo>
                    <a:lnTo>
                      <a:pt x="2288" y="526"/>
                    </a:lnTo>
                    <a:lnTo>
                      <a:pt x="2288" y="524"/>
                    </a:lnTo>
                    <a:lnTo>
                      <a:pt x="2267" y="481"/>
                    </a:lnTo>
                    <a:lnTo>
                      <a:pt x="2267" y="480"/>
                    </a:lnTo>
                    <a:lnTo>
                      <a:pt x="2263" y="474"/>
                    </a:lnTo>
                    <a:lnTo>
                      <a:pt x="2239" y="434"/>
                    </a:lnTo>
                    <a:lnTo>
                      <a:pt x="2220" y="399"/>
                    </a:lnTo>
                    <a:lnTo>
                      <a:pt x="2218" y="396"/>
                    </a:lnTo>
                    <a:lnTo>
                      <a:pt x="2217" y="394"/>
                    </a:lnTo>
                    <a:lnTo>
                      <a:pt x="2190" y="355"/>
                    </a:lnTo>
                    <a:lnTo>
                      <a:pt x="2190" y="355"/>
                    </a:lnTo>
                    <a:lnTo>
                      <a:pt x="2189" y="354"/>
                    </a:lnTo>
                    <a:lnTo>
                      <a:pt x="2163" y="315"/>
                    </a:lnTo>
                    <a:lnTo>
                      <a:pt x="2158" y="312"/>
                    </a:lnTo>
                    <a:lnTo>
                      <a:pt x="2134" y="283"/>
                    </a:lnTo>
                    <a:lnTo>
                      <a:pt x="2107" y="252"/>
                    </a:lnTo>
                    <a:lnTo>
                      <a:pt x="2104" y="248"/>
                    </a:lnTo>
                    <a:lnTo>
                      <a:pt x="2073" y="220"/>
                    </a:lnTo>
                    <a:lnTo>
                      <a:pt x="2045" y="189"/>
                    </a:lnTo>
                    <a:lnTo>
                      <a:pt x="2038" y="184"/>
                    </a:lnTo>
                    <a:lnTo>
                      <a:pt x="2006" y="160"/>
                    </a:lnTo>
                    <a:lnTo>
                      <a:pt x="1972" y="136"/>
                    </a:lnTo>
                    <a:lnTo>
                      <a:pt x="1970" y="133"/>
                    </a:lnTo>
                    <a:lnTo>
                      <a:pt x="1954" y="122"/>
                    </a:lnTo>
                    <a:lnTo>
                      <a:pt x="1954" y="119"/>
                    </a:lnTo>
                    <a:lnTo>
                      <a:pt x="1899" y="86"/>
                    </a:lnTo>
                    <a:lnTo>
                      <a:pt x="1895" y="86"/>
                    </a:lnTo>
                    <a:lnTo>
                      <a:pt x="1861" y="66"/>
                    </a:lnTo>
                    <a:lnTo>
                      <a:pt x="1855" y="65"/>
                    </a:lnTo>
                    <a:lnTo>
                      <a:pt x="1816" y="48"/>
                    </a:lnTo>
                    <a:lnTo>
                      <a:pt x="1815" y="48"/>
                    </a:lnTo>
                    <a:lnTo>
                      <a:pt x="1783" y="36"/>
                    </a:lnTo>
                    <a:lnTo>
                      <a:pt x="1779" y="35"/>
                    </a:lnTo>
                    <a:lnTo>
                      <a:pt x="1737" y="22"/>
                    </a:lnTo>
                    <a:lnTo>
                      <a:pt x="1733" y="22"/>
                    </a:lnTo>
                    <a:lnTo>
                      <a:pt x="1694" y="14"/>
                    </a:lnTo>
                    <a:lnTo>
                      <a:pt x="1692" y="14"/>
                    </a:lnTo>
                    <a:lnTo>
                      <a:pt x="1660" y="8"/>
                    </a:lnTo>
                    <a:lnTo>
                      <a:pt x="1657" y="7"/>
                    </a:lnTo>
                    <a:lnTo>
                      <a:pt x="1654" y="5"/>
                    </a:lnTo>
                    <a:lnTo>
                      <a:pt x="1650" y="5"/>
                    </a:lnTo>
                    <a:lnTo>
                      <a:pt x="1611" y="3"/>
                    </a:lnTo>
                    <a:lnTo>
                      <a:pt x="1572" y="0"/>
                    </a:lnTo>
                    <a:lnTo>
                      <a:pt x="1564" y="0"/>
                    </a:lnTo>
                    <a:lnTo>
                      <a:pt x="1563" y="0"/>
                    </a:lnTo>
                    <a:lnTo>
                      <a:pt x="1563" y="0"/>
                    </a:lnTo>
                    <a:lnTo>
                      <a:pt x="1523" y="3"/>
                    </a:lnTo>
                    <a:lnTo>
                      <a:pt x="1481" y="5"/>
                    </a:lnTo>
                    <a:lnTo>
                      <a:pt x="1474" y="8"/>
                    </a:lnTo>
                    <a:lnTo>
                      <a:pt x="1430" y="14"/>
                    </a:lnTo>
                    <a:lnTo>
                      <a:pt x="1426" y="16"/>
                    </a:lnTo>
                    <a:lnTo>
                      <a:pt x="1395" y="24"/>
                    </a:lnTo>
                    <a:lnTo>
                      <a:pt x="1355" y="35"/>
                    </a:lnTo>
                    <a:lnTo>
                      <a:pt x="1355" y="35"/>
                    </a:lnTo>
                    <a:lnTo>
                      <a:pt x="1354" y="35"/>
                    </a:lnTo>
                    <a:lnTo>
                      <a:pt x="1321" y="48"/>
                    </a:lnTo>
                    <a:lnTo>
                      <a:pt x="1317" y="48"/>
                    </a:lnTo>
                    <a:lnTo>
                      <a:pt x="1263" y="71"/>
                    </a:lnTo>
                    <a:lnTo>
                      <a:pt x="1262" y="74"/>
                    </a:lnTo>
                    <a:lnTo>
                      <a:pt x="1233" y="89"/>
                    </a:lnTo>
                    <a:lnTo>
                      <a:pt x="1230" y="91"/>
                    </a:lnTo>
                    <a:lnTo>
                      <a:pt x="1199" y="110"/>
                    </a:lnTo>
                    <a:lnTo>
                      <a:pt x="1166" y="131"/>
                    </a:lnTo>
                    <a:lnTo>
                      <a:pt x="1164" y="133"/>
                    </a:lnTo>
                    <a:lnTo>
                      <a:pt x="1163" y="133"/>
                    </a:lnTo>
                    <a:lnTo>
                      <a:pt x="1124" y="162"/>
                    </a:lnTo>
                    <a:lnTo>
                      <a:pt x="1122" y="165"/>
                    </a:lnTo>
                    <a:lnTo>
                      <a:pt x="1095" y="186"/>
                    </a:lnTo>
                    <a:lnTo>
                      <a:pt x="1093" y="187"/>
                    </a:lnTo>
                    <a:lnTo>
                      <a:pt x="1090" y="189"/>
                    </a:lnTo>
                    <a:lnTo>
                      <a:pt x="1061" y="220"/>
                    </a:lnTo>
                    <a:lnTo>
                      <a:pt x="1037" y="245"/>
                    </a:lnTo>
                    <a:lnTo>
                      <a:pt x="1037" y="245"/>
                    </a:lnTo>
                    <a:lnTo>
                      <a:pt x="1023" y="250"/>
                    </a:lnTo>
                    <a:lnTo>
                      <a:pt x="1023" y="258"/>
                    </a:lnTo>
                    <a:lnTo>
                      <a:pt x="1000" y="283"/>
                    </a:lnTo>
                    <a:lnTo>
                      <a:pt x="983" y="305"/>
                    </a:lnTo>
                    <a:lnTo>
                      <a:pt x="981" y="305"/>
                    </a:lnTo>
                    <a:lnTo>
                      <a:pt x="946" y="352"/>
                    </a:lnTo>
                    <a:lnTo>
                      <a:pt x="942" y="357"/>
                    </a:lnTo>
                    <a:lnTo>
                      <a:pt x="919" y="394"/>
                    </a:lnTo>
                    <a:lnTo>
                      <a:pt x="897" y="429"/>
                    </a:lnTo>
                    <a:lnTo>
                      <a:pt x="897" y="430"/>
                    </a:lnTo>
                    <a:lnTo>
                      <a:pt x="894" y="433"/>
                    </a:lnTo>
                    <a:lnTo>
                      <a:pt x="891" y="440"/>
                    </a:lnTo>
                    <a:lnTo>
                      <a:pt x="873" y="477"/>
                    </a:lnTo>
                    <a:lnTo>
                      <a:pt x="851" y="515"/>
                    </a:lnTo>
                    <a:lnTo>
                      <a:pt x="834" y="551"/>
                    </a:lnTo>
                    <a:lnTo>
                      <a:pt x="831" y="553"/>
                    </a:lnTo>
                    <a:lnTo>
                      <a:pt x="814" y="601"/>
                    </a:lnTo>
                    <a:lnTo>
                      <a:pt x="813" y="603"/>
                    </a:lnTo>
                    <a:lnTo>
                      <a:pt x="796" y="653"/>
                    </a:lnTo>
                    <a:lnTo>
                      <a:pt x="782" y="698"/>
                    </a:lnTo>
                    <a:lnTo>
                      <a:pt x="782" y="700"/>
                    </a:lnTo>
                    <a:lnTo>
                      <a:pt x="780" y="704"/>
                    </a:lnTo>
                    <a:lnTo>
                      <a:pt x="780" y="709"/>
                    </a:lnTo>
                    <a:lnTo>
                      <a:pt x="770" y="750"/>
                    </a:lnTo>
                    <a:lnTo>
                      <a:pt x="761" y="786"/>
                    </a:lnTo>
                    <a:lnTo>
                      <a:pt x="757" y="791"/>
                    </a:lnTo>
                    <a:lnTo>
                      <a:pt x="749" y="850"/>
                    </a:lnTo>
                    <a:lnTo>
                      <a:pt x="743" y="902"/>
                    </a:lnTo>
                    <a:lnTo>
                      <a:pt x="743" y="904"/>
                    </a:lnTo>
                    <a:lnTo>
                      <a:pt x="737" y="955"/>
                    </a:lnTo>
                    <a:lnTo>
                      <a:pt x="737" y="957"/>
                    </a:lnTo>
                    <a:lnTo>
                      <a:pt x="734" y="1005"/>
                    </a:lnTo>
                    <a:lnTo>
                      <a:pt x="734" y="1008"/>
                    </a:lnTo>
                    <a:lnTo>
                      <a:pt x="734" y="1061"/>
                    </a:lnTo>
                    <a:lnTo>
                      <a:pt x="734" y="1111"/>
                    </a:lnTo>
                    <a:lnTo>
                      <a:pt x="734" y="1112"/>
                    </a:lnTo>
                    <a:lnTo>
                      <a:pt x="734" y="1113"/>
                    </a:lnTo>
                    <a:lnTo>
                      <a:pt x="734" y="1114"/>
                    </a:lnTo>
                    <a:lnTo>
                      <a:pt x="737" y="1165"/>
                    </a:lnTo>
                    <a:lnTo>
                      <a:pt x="743" y="1215"/>
                    </a:lnTo>
                    <a:close/>
                    <a:moveTo>
                      <a:pt x="1028" y="1609"/>
                    </a:moveTo>
                    <a:lnTo>
                      <a:pt x="1009" y="1572"/>
                    </a:lnTo>
                    <a:lnTo>
                      <a:pt x="991" y="1535"/>
                    </a:lnTo>
                    <a:lnTo>
                      <a:pt x="972" y="1498"/>
                    </a:lnTo>
                    <a:lnTo>
                      <a:pt x="958" y="1460"/>
                    </a:lnTo>
                    <a:lnTo>
                      <a:pt x="943" y="1417"/>
                    </a:lnTo>
                    <a:lnTo>
                      <a:pt x="931" y="1376"/>
                    </a:lnTo>
                    <a:lnTo>
                      <a:pt x="922" y="1339"/>
                    </a:lnTo>
                    <a:lnTo>
                      <a:pt x="922" y="1337"/>
                    </a:lnTo>
                    <a:lnTo>
                      <a:pt x="911" y="1290"/>
                    </a:lnTo>
                    <a:lnTo>
                      <a:pt x="904" y="1247"/>
                    </a:lnTo>
                    <a:lnTo>
                      <a:pt x="897" y="1198"/>
                    </a:lnTo>
                    <a:lnTo>
                      <a:pt x="890" y="1153"/>
                    </a:lnTo>
                    <a:lnTo>
                      <a:pt x="890" y="1109"/>
                    </a:lnTo>
                    <a:lnTo>
                      <a:pt x="890" y="1061"/>
                    </a:lnTo>
                    <a:lnTo>
                      <a:pt x="890" y="1009"/>
                    </a:lnTo>
                    <a:lnTo>
                      <a:pt x="890" y="968"/>
                    </a:lnTo>
                    <a:lnTo>
                      <a:pt x="898" y="921"/>
                    </a:lnTo>
                    <a:lnTo>
                      <a:pt x="906" y="874"/>
                    </a:lnTo>
                    <a:lnTo>
                      <a:pt x="911" y="828"/>
                    </a:lnTo>
                    <a:lnTo>
                      <a:pt x="922" y="782"/>
                    </a:lnTo>
                    <a:lnTo>
                      <a:pt x="922" y="781"/>
                    </a:lnTo>
                    <a:lnTo>
                      <a:pt x="931" y="743"/>
                    </a:lnTo>
                    <a:lnTo>
                      <a:pt x="943" y="701"/>
                    </a:lnTo>
                    <a:lnTo>
                      <a:pt x="958" y="662"/>
                    </a:lnTo>
                    <a:lnTo>
                      <a:pt x="973" y="621"/>
                    </a:lnTo>
                    <a:lnTo>
                      <a:pt x="991" y="583"/>
                    </a:lnTo>
                    <a:lnTo>
                      <a:pt x="1009" y="547"/>
                    </a:lnTo>
                    <a:lnTo>
                      <a:pt x="1028" y="512"/>
                    </a:lnTo>
                    <a:lnTo>
                      <a:pt x="1058" y="466"/>
                    </a:lnTo>
                    <a:lnTo>
                      <a:pt x="1058" y="464"/>
                    </a:lnTo>
                    <a:lnTo>
                      <a:pt x="1070" y="444"/>
                    </a:lnTo>
                    <a:lnTo>
                      <a:pt x="1094" y="414"/>
                    </a:lnTo>
                    <a:lnTo>
                      <a:pt x="1120" y="384"/>
                    </a:lnTo>
                    <a:lnTo>
                      <a:pt x="1144" y="353"/>
                    </a:lnTo>
                    <a:lnTo>
                      <a:pt x="1169" y="329"/>
                    </a:lnTo>
                    <a:lnTo>
                      <a:pt x="1195" y="303"/>
                    </a:lnTo>
                    <a:lnTo>
                      <a:pt x="1223" y="283"/>
                    </a:lnTo>
                    <a:lnTo>
                      <a:pt x="1252" y="261"/>
                    </a:lnTo>
                    <a:lnTo>
                      <a:pt x="1282" y="241"/>
                    </a:lnTo>
                    <a:lnTo>
                      <a:pt x="1313" y="222"/>
                    </a:lnTo>
                    <a:lnTo>
                      <a:pt x="1341" y="208"/>
                    </a:lnTo>
                    <a:lnTo>
                      <a:pt x="1371" y="195"/>
                    </a:lnTo>
                    <a:lnTo>
                      <a:pt x="1402" y="182"/>
                    </a:lnTo>
                    <a:lnTo>
                      <a:pt x="1434" y="175"/>
                    </a:lnTo>
                    <a:lnTo>
                      <a:pt x="1469" y="165"/>
                    </a:lnTo>
                    <a:lnTo>
                      <a:pt x="1500" y="160"/>
                    </a:lnTo>
                    <a:lnTo>
                      <a:pt x="1535" y="157"/>
                    </a:lnTo>
                    <a:lnTo>
                      <a:pt x="1567" y="155"/>
                    </a:lnTo>
                    <a:lnTo>
                      <a:pt x="1602" y="157"/>
                    </a:lnTo>
                    <a:lnTo>
                      <a:pt x="1636" y="160"/>
                    </a:lnTo>
                    <a:lnTo>
                      <a:pt x="1666" y="165"/>
                    </a:lnTo>
                    <a:lnTo>
                      <a:pt x="1702" y="175"/>
                    </a:lnTo>
                    <a:lnTo>
                      <a:pt x="1733" y="182"/>
                    </a:lnTo>
                    <a:lnTo>
                      <a:pt x="1763" y="195"/>
                    </a:lnTo>
                    <a:lnTo>
                      <a:pt x="1795" y="208"/>
                    </a:lnTo>
                    <a:lnTo>
                      <a:pt x="1822" y="222"/>
                    </a:lnTo>
                    <a:lnTo>
                      <a:pt x="1852" y="241"/>
                    </a:lnTo>
                    <a:lnTo>
                      <a:pt x="1879" y="260"/>
                    </a:lnTo>
                    <a:lnTo>
                      <a:pt x="1913" y="283"/>
                    </a:lnTo>
                    <a:lnTo>
                      <a:pt x="1938" y="303"/>
                    </a:lnTo>
                    <a:lnTo>
                      <a:pt x="1965" y="330"/>
                    </a:lnTo>
                    <a:lnTo>
                      <a:pt x="1992" y="354"/>
                    </a:lnTo>
                    <a:lnTo>
                      <a:pt x="2015" y="384"/>
                    </a:lnTo>
                    <a:lnTo>
                      <a:pt x="2040" y="413"/>
                    </a:lnTo>
                    <a:lnTo>
                      <a:pt x="2061" y="444"/>
                    </a:lnTo>
                    <a:lnTo>
                      <a:pt x="2084" y="476"/>
                    </a:lnTo>
                    <a:lnTo>
                      <a:pt x="2105" y="512"/>
                    </a:lnTo>
                    <a:lnTo>
                      <a:pt x="2127" y="549"/>
                    </a:lnTo>
                    <a:lnTo>
                      <a:pt x="2145" y="583"/>
                    </a:lnTo>
                    <a:lnTo>
                      <a:pt x="2162" y="621"/>
                    </a:lnTo>
                    <a:lnTo>
                      <a:pt x="2178" y="662"/>
                    </a:lnTo>
                    <a:lnTo>
                      <a:pt x="2191" y="700"/>
                    </a:lnTo>
                    <a:lnTo>
                      <a:pt x="2201" y="743"/>
                    </a:lnTo>
                    <a:lnTo>
                      <a:pt x="2213" y="788"/>
                    </a:lnTo>
                    <a:lnTo>
                      <a:pt x="2225" y="828"/>
                    </a:lnTo>
                    <a:lnTo>
                      <a:pt x="2230" y="874"/>
                    </a:lnTo>
                    <a:lnTo>
                      <a:pt x="2237" y="920"/>
                    </a:lnTo>
                    <a:lnTo>
                      <a:pt x="2244" y="968"/>
                    </a:lnTo>
                    <a:lnTo>
                      <a:pt x="2245" y="1009"/>
                    </a:lnTo>
                    <a:lnTo>
                      <a:pt x="2245" y="1061"/>
                    </a:lnTo>
                    <a:lnTo>
                      <a:pt x="2245" y="1109"/>
                    </a:lnTo>
                    <a:lnTo>
                      <a:pt x="2244" y="1154"/>
                    </a:lnTo>
                    <a:lnTo>
                      <a:pt x="2237" y="1199"/>
                    </a:lnTo>
                    <a:lnTo>
                      <a:pt x="2230" y="1247"/>
                    </a:lnTo>
                    <a:lnTo>
                      <a:pt x="2225" y="1290"/>
                    </a:lnTo>
                    <a:lnTo>
                      <a:pt x="2213" y="1330"/>
                    </a:lnTo>
                    <a:lnTo>
                      <a:pt x="2201" y="1377"/>
                    </a:lnTo>
                    <a:lnTo>
                      <a:pt x="2191" y="1420"/>
                    </a:lnTo>
                    <a:lnTo>
                      <a:pt x="2178" y="1458"/>
                    </a:lnTo>
                    <a:lnTo>
                      <a:pt x="2162" y="1498"/>
                    </a:lnTo>
                    <a:lnTo>
                      <a:pt x="2145" y="1535"/>
                    </a:lnTo>
                    <a:lnTo>
                      <a:pt x="2127" y="1570"/>
                    </a:lnTo>
                    <a:lnTo>
                      <a:pt x="2105" y="1609"/>
                    </a:lnTo>
                    <a:lnTo>
                      <a:pt x="2084" y="1644"/>
                    </a:lnTo>
                    <a:lnTo>
                      <a:pt x="2061" y="1677"/>
                    </a:lnTo>
                    <a:lnTo>
                      <a:pt x="2040" y="1706"/>
                    </a:lnTo>
                    <a:lnTo>
                      <a:pt x="2015" y="1736"/>
                    </a:lnTo>
                    <a:lnTo>
                      <a:pt x="1991" y="1765"/>
                    </a:lnTo>
                    <a:lnTo>
                      <a:pt x="1965" y="1791"/>
                    </a:lnTo>
                    <a:lnTo>
                      <a:pt x="1938" y="1816"/>
                    </a:lnTo>
                    <a:lnTo>
                      <a:pt x="1911" y="1839"/>
                    </a:lnTo>
                    <a:lnTo>
                      <a:pt x="1883" y="1857"/>
                    </a:lnTo>
                    <a:lnTo>
                      <a:pt x="1852" y="1880"/>
                    </a:lnTo>
                    <a:lnTo>
                      <a:pt x="1822" y="1897"/>
                    </a:lnTo>
                    <a:lnTo>
                      <a:pt x="1795" y="1912"/>
                    </a:lnTo>
                    <a:lnTo>
                      <a:pt x="1764" y="1924"/>
                    </a:lnTo>
                    <a:lnTo>
                      <a:pt x="1728" y="1938"/>
                    </a:lnTo>
                    <a:lnTo>
                      <a:pt x="1701" y="1949"/>
                    </a:lnTo>
                    <a:lnTo>
                      <a:pt x="1673" y="1953"/>
                    </a:lnTo>
                    <a:lnTo>
                      <a:pt x="1670" y="1953"/>
                    </a:lnTo>
                    <a:lnTo>
                      <a:pt x="1635" y="1961"/>
                    </a:lnTo>
                    <a:lnTo>
                      <a:pt x="1602" y="1962"/>
                    </a:lnTo>
                    <a:lnTo>
                      <a:pt x="1567" y="1964"/>
                    </a:lnTo>
                    <a:lnTo>
                      <a:pt x="1535" y="1962"/>
                    </a:lnTo>
                    <a:lnTo>
                      <a:pt x="1501" y="1961"/>
                    </a:lnTo>
                    <a:lnTo>
                      <a:pt x="1467" y="1953"/>
                    </a:lnTo>
                    <a:lnTo>
                      <a:pt x="1434" y="1949"/>
                    </a:lnTo>
                    <a:lnTo>
                      <a:pt x="1404" y="1938"/>
                    </a:lnTo>
                    <a:lnTo>
                      <a:pt x="1371" y="1924"/>
                    </a:lnTo>
                    <a:lnTo>
                      <a:pt x="1340" y="1912"/>
                    </a:lnTo>
                    <a:lnTo>
                      <a:pt x="1313" y="1897"/>
                    </a:lnTo>
                    <a:lnTo>
                      <a:pt x="1282" y="1879"/>
                    </a:lnTo>
                    <a:lnTo>
                      <a:pt x="1250" y="1857"/>
                    </a:lnTo>
                    <a:lnTo>
                      <a:pt x="1224" y="1841"/>
                    </a:lnTo>
                    <a:lnTo>
                      <a:pt x="1198" y="1815"/>
                    </a:lnTo>
                    <a:lnTo>
                      <a:pt x="1169" y="1791"/>
                    </a:lnTo>
                    <a:lnTo>
                      <a:pt x="1144" y="1765"/>
                    </a:lnTo>
                    <a:lnTo>
                      <a:pt x="1119" y="1736"/>
                    </a:lnTo>
                    <a:lnTo>
                      <a:pt x="1094" y="1705"/>
                    </a:lnTo>
                    <a:lnTo>
                      <a:pt x="1070" y="1677"/>
                    </a:lnTo>
                    <a:lnTo>
                      <a:pt x="1058" y="1656"/>
                    </a:lnTo>
                    <a:lnTo>
                      <a:pt x="1058" y="1654"/>
                    </a:lnTo>
                    <a:lnTo>
                      <a:pt x="1028" y="1609"/>
                    </a:lnTo>
                    <a:close/>
                    <a:moveTo>
                      <a:pt x="3118" y="3255"/>
                    </a:moveTo>
                    <a:lnTo>
                      <a:pt x="3118" y="3252"/>
                    </a:lnTo>
                    <a:lnTo>
                      <a:pt x="3118" y="3251"/>
                    </a:lnTo>
                    <a:lnTo>
                      <a:pt x="3109" y="3180"/>
                    </a:lnTo>
                    <a:lnTo>
                      <a:pt x="3109" y="3180"/>
                    </a:lnTo>
                    <a:lnTo>
                      <a:pt x="3109" y="3178"/>
                    </a:lnTo>
                    <a:lnTo>
                      <a:pt x="3092" y="3065"/>
                    </a:lnTo>
                    <a:lnTo>
                      <a:pt x="3082" y="3002"/>
                    </a:lnTo>
                    <a:lnTo>
                      <a:pt x="3080" y="2998"/>
                    </a:lnTo>
                    <a:lnTo>
                      <a:pt x="3064" y="2928"/>
                    </a:lnTo>
                    <a:lnTo>
                      <a:pt x="3062" y="2925"/>
                    </a:lnTo>
                    <a:lnTo>
                      <a:pt x="3050" y="2872"/>
                    </a:lnTo>
                    <a:lnTo>
                      <a:pt x="3050" y="2870"/>
                    </a:lnTo>
                    <a:lnTo>
                      <a:pt x="3024" y="2780"/>
                    </a:lnTo>
                    <a:lnTo>
                      <a:pt x="3022" y="2779"/>
                    </a:lnTo>
                    <a:lnTo>
                      <a:pt x="3002" y="2719"/>
                    </a:lnTo>
                    <a:lnTo>
                      <a:pt x="2999" y="2717"/>
                    </a:lnTo>
                    <a:lnTo>
                      <a:pt x="2979" y="2666"/>
                    </a:lnTo>
                    <a:lnTo>
                      <a:pt x="2979" y="2663"/>
                    </a:lnTo>
                    <a:lnTo>
                      <a:pt x="2947" y="2600"/>
                    </a:lnTo>
                    <a:lnTo>
                      <a:pt x="2943" y="2594"/>
                    </a:lnTo>
                    <a:lnTo>
                      <a:pt x="2934" y="2580"/>
                    </a:lnTo>
                    <a:lnTo>
                      <a:pt x="2934" y="2578"/>
                    </a:lnTo>
                    <a:lnTo>
                      <a:pt x="2909" y="2543"/>
                    </a:lnTo>
                    <a:lnTo>
                      <a:pt x="2892" y="2517"/>
                    </a:lnTo>
                    <a:lnTo>
                      <a:pt x="2888" y="2512"/>
                    </a:lnTo>
                    <a:lnTo>
                      <a:pt x="2868" y="2490"/>
                    </a:lnTo>
                    <a:lnTo>
                      <a:pt x="2861" y="2484"/>
                    </a:lnTo>
                    <a:lnTo>
                      <a:pt x="2840" y="2466"/>
                    </a:lnTo>
                    <a:lnTo>
                      <a:pt x="2839" y="2466"/>
                    </a:lnTo>
                    <a:lnTo>
                      <a:pt x="2819" y="2450"/>
                    </a:lnTo>
                    <a:lnTo>
                      <a:pt x="2816" y="2447"/>
                    </a:lnTo>
                    <a:lnTo>
                      <a:pt x="2815" y="2447"/>
                    </a:lnTo>
                    <a:lnTo>
                      <a:pt x="2815" y="2447"/>
                    </a:lnTo>
                    <a:lnTo>
                      <a:pt x="2780" y="2425"/>
                    </a:lnTo>
                    <a:lnTo>
                      <a:pt x="2778" y="2422"/>
                    </a:lnTo>
                    <a:lnTo>
                      <a:pt x="2775" y="2420"/>
                    </a:lnTo>
                    <a:lnTo>
                      <a:pt x="2717" y="2394"/>
                    </a:lnTo>
                    <a:lnTo>
                      <a:pt x="2713" y="2393"/>
                    </a:lnTo>
                    <a:lnTo>
                      <a:pt x="2663" y="2372"/>
                    </a:lnTo>
                    <a:lnTo>
                      <a:pt x="2636" y="2364"/>
                    </a:lnTo>
                    <a:lnTo>
                      <a:pt x="2636" y="2363"/>
                    </a:lnTo>
                    <a:lnTo>
                      <a:pt x="2542" y="2332"/>
                    </a:lnTo>
                    <a:lnTo>
                      <a:pt x="2538" y="2332"/>
                    </a:lnTo>
                    <a:lnTo>
                      <a:pt x="2478" y="2315"/>
                    </a:lnTo>
                    <a:lnTo>
                      <a:pt x="2477" y="2315"/>
                    </a:lnTo>
                    <a:lnTo>
                      <a:pt x="2355" y="2285"/>
                    </a:lnTo>
                    <a:lnTo>
                      <a:pt x="2354" y="2285"/>
                    </a:lnTo>
                    <a:lnTo>
                      <a:pt x="2243" y="2262"/>
                    </a:lnTo>
                    <a:lnTo>
                      <a:pt x="2240" y="2262"/>
                    </a:lnTo>
                    <a:lnTo>
                      <a:pt x="2153" y="2244"/>
                    </a:lnTo>
                    <a:lnTo>
                      <a:pt x="2063" y="2225"/>
                    </a:lnTo>
                    <a:lnTo>
                      <a:pt x="2046" y="2225"/>
                    </a:lnTo>
                    <a:lnTo>
                      <a:pt x="2030" y="2230"/>
                    </a:lnTo>
                    <a:lnTo>
                      <a:pt x="2008" y="2239"/>
                    </a:lnTo>
                    <a:lnTo>
                      <a:pt x="1996" y="2252"/>
                    </a:lnTo>
                    <a:lnTo>
                      <a:pt x="1941" y="2308"/>
                    </a:lnTo>
                    <a:lnTo>
                      <a:pt x="1884" y="2367"/>
                    </a:lnTo>
                    <a:lnTo>
                      <a:pt x="1810" y="2431"/>
                    </a:lnTo>
                    <a:lnTo>
                      <a:pt x="1771" y="2463"/>
                    </a:lnTo>
                    <a:lnTo>
                      <a:pt x="1730" y="2497"/>
                    </a:lnTo>
                    <a:lnTo>
                      <a:pt x="1691" y="2526"/>
                    </a:lnTo>
                    <a:lnTo>
                      <a:pt x="1656" y="2552"/>
                    </a:lnTo>
                    <a:lnTo>
                      <a:pt x="1624" y="2571"/>
                    </a:lnTo>
                    <a:lnTo>
                      <a:pt x="1592" y="2587"/>
                    </a:lnTo>
                    <a:lnTo>
                      <a:pt x="1569" y="2595"/>
                    </a:lnTo>
                    <a:lnTo>
                      <a:pt x="1560" y="2597"/>
                    </a:lnTo>
                    <a:lnTo>
                      <a:pt x="1558" y="2597"/>
                    </a:lnTo>
                    <a:lnTo>
                      <a:pt x="1557" y="2597"/>
                    </a:lnTo>
                    <a:lnTo>
                      <a:pt x="1551" y="2596"/>
                    </a:lnTo>
                    <a:lnTo>
                      <a:pt x="1528" y="2587"/>
                    </a:lnTo>
                    <a:lnTo>
                      <a:pt x="1496" y="2571"/>
                    </a:lnTo>
                    <a:lnTo>
                      <a:pt x="1462" y="2552"/>
                    </a:lnTo>
                    <a:lnTo>
                      <a:pt x="1425" y="2526"/>
                    </a:lnTo>
                    <a:lnTo>
                      <a:pt x="1387" y="2497"/>
                    </a:lnTo>
                    <a:lnTo>
                      <a:pt x="1348" y="2463"/>
                    </a:lnTo>
                    <a:lnTo>
                      <a:pt x="1308" y="2431"/>
                    </a:lnTo>
                    <a:lnTo>
                      <a:pt x="1236" y="2365"/>
                    </a:lnTo>
                    <a:lnTo>
                      <a:pt x="1175" y="2308"/>
                    </a:lnTo>
                    <a:lnTo>
                      <a:pt x="1121" y="2252"/>
                    </a:lnTo>
                    <a:lnTo>
                      <a:pt x="1109" y="2240"/>
                    </a:lnTo>
                    <a:lnTo>
                      <a:pt x="1088" y="2230"/>
                    </a:lnTo>
                    <a:lnTo>
                      <a:pt x="1071" y="2225"/>
                    </a:lnTo>
                    <a:lnTo>
                      <a:pt x="1054" y="2225"/>
                    </a:lnTo>
                    <a:lnTo>
                      <a:pt x="964" y="2244"/>
                    </a:lnTo>
                    <a:lnTo>
                      <a:pt x="875" y="2262"/>
                    </a:lnTo>
                    <a:lnTo>
                      <a:pt x="874" y="2262"/>
                    </a:lnTo>
                    <a:lnTo>
                      <a:pt x="757" y="2286"/>
                    </a:lnTo>
                    <a:lnTo>
                      <a:pt x="640" y="2315"/>
                    </a:lnTo>
                    <a:lnTo>
                      <a:pt x="637" y="2315"/>
                    </a:lnTo>
                    <a:lnTo>
                      <a:pt x="574" y="2333"/>
                    </a:lnTo>
                    <a:lnTo>
                      <a:pt x="481" y="2361"/>
                    </a:lnTo>
                    <a:lnTo>
                      <a:pt x="481" y="2364"/>
                    </a:lnTo>
                    <a:lnTo>
                      <a:pt x="462" y="2370"/>
                    </a:lnTo>
                    <a:lnTo>
                      <a:pt x="461" y="2370"/>
                    </a:lnTo>
                    <a:lnTo>
                      <a:pt x="457" y="2370"/>
                    </a:lnTo>
                    <a:lnTo>
                      <a:pt x="396" y="2395"/>
                    </a:lnTo>
                    <a:lnTo>
                      <a:pt x="392" y="2398"/>
                    </a:lnTo>
                    <a:lnTo>
                      <a:pt x="345" y="2419"/>
                    </a:lnTo>
                    <a:lnTo>
                      <a:pt x="341" y="2423"/>
                    </a:lnTo>
                    <a:lnTo>
                      <a:pt x="316" y="2440"/>
                    </a:lnTo>
                    <a:lnTo>
                      <a:pt x="310" y="2440"/>
                    </a:lnTo>
                    <a:lnTo>
                      <a:pt x="287" y="2458"/>
                    </a:lnTo>
                    <a:lnTo>
                      <a:pt x="287" y="2458"/>
                    </a:lnTo>
                    <a:lnTo>
                      <a:pt x="280" y="2461"/>
                    </a:lnTo>
                    <a:lnTo>
                      <a:pt x="258" y="2486"/>
                    </a:lnTo>
                    <a:lnTo>
                      <a:pt x="238" y="2504"/>
                    </a:lnTo>
                    <a:lnTo>
                      <a:pt x="232" y="2514"/>
                    </a:lnTo>
                    <a:lnTo>
                      <a:pt x="214" y="2540"/>
                    </a:lnTo>
                    <a:lnTo>
                      <a:pt x="214" y="2542"/>
                    </a:lnTo>
                    <a:lnTo>
                      <a:pt x="199" y="2563"/>
                    </a:lnTo>
                    <a:lnTo>
                      <a:pt x="189" y="2583"/>
                    </a:lnTo>
                    <a:lnTo>
                      <a:pt x="188" y="2584"/>
                    </a:lnTo>
                    <a:lnTo>
                      <a:pt x="187" y="2585"/>
                    </a:lnTo>
                    <a:lnTo>
                      <a:pt x="183" y="2589"/>
                    </a:lnTo>
                    <a:lnTo>
                      <a:pt x="152" y="2656"/>
                    </a:lnTo>
                    <a:lnTo>
                      <a:pt x="152" y="2661"/>
                    </a:lnTo>
                    <a:lnTo>
                      <a:pt x="125" y="2725"/>
                    </a:lnTo>
                    <a:lnTo>
                      <a:pt x="125" y="2729"/>
                    </a:lnTo>
                    <a:lnTo>
                      <a:pt x="102" y="2793"/>
                    </a:lnTo>
                    <a:lnTo>
                      <a:pt x="102" y="2795"/>
                    </a:lnTo>
                    <a:lnTo>
                      <a:pt x="85" y="2857"/>
                    </a:lnTo>
                    <a:lnTo>
                      <a:pt x="64" y="2931"/>
                    </a:lnTo>
                    <a:lnTo>
                      <a:pt x="64" y="2933"/>
                    </a:lnTo>
                    <a:lnTo>
                      <a:pt x="49" y="2999"/>
                    </a:lnTo>
                    <a:lnTo>
                      <a:pt x="49" y="3001"/>
                    </a:lnTo>
                    <a:lnTo>
                      <a:pt x="37" y="3058"/>
                    </a:lnTo>
                    <a:lnTo>
                      <a:pt x="15" y="3170"/>
                    </a:lnTo>
                    <a:lnTo>
                      <a:pt x="15" y="3176"/>
                    </a:lnTo>
                    <a:lnTo>
                      <a:pt x="7" y="3246"/>
                    </a:lnTo>
                    <a:lnTo>
                      <a:pt x="0" y="3272"/>
                    </a:lnTo>
                    <a:lnTo>
                      <a:pt x="0" y="3290"/>
                    </a:lnTo>
                    <a:lnTo>
                      <a:pt x="2" y="3304"/>
                    </a:lnTo>
                    <a:lnTo>
                      <a:pt x="7" y="3321"/>
                    </a:lnTo>
                    <a:lnTo>
                      <a:pt x="19" y="3337"/>
                    </a:lnTo>
                    <a:lnTo>
                      <a:pt x="31" y="3348"/>
                    </a:lnTo>
                    <a:lnTo>
                      <a:pt x="46" y="3357"/>
                    </a:lnTo>
                    <a:lnTo>
                      <a:pt x="65" y="3362"/>
                    </a:lnTo>
                    <a:lnTo>
                      <a:pt x="78" y="3362"/>
                    </a:lnTo>
                    <a:lnTo>
                      <a:pt x="3042" y="3362"/>
                    </a:lnTo>
                    <a:lnTo>
                      <a:pt x="3054" y="3362"/>
                    </a:lnTo>
                    <a:lnTo>
                      <a:pt x="3075" y="3358"/>
                    </a:lnTo>
                    <a:lnTo>
                      <a:pt x="3089" y="3348"/>
                    </a:lnTo>
                    <a:lnTo>
                      <a:pt x="3100" y="3339"/>
                    </a:lnTo>
                    <a:lnTo>
                      <a:pt x="3107" y="3330"/>
                    </a:lnTo>
                    <a:lnTo>
                      <a:pt x="3120" y="3311"/>
                    </a:lnTo>
                    <a:lnTo>
                      <a:pt x="3120" y="3290"/>
                    </a:lnTo>
                    <a:lnTo>
                      <a:pt x="3120" y="3282"/>
                    </a:lnTo>
                    <a:lnTo>
                      <a:pt x="3118" y="3255"/>
                    </a:lnTo>
                    <a:close/>
                    <a:moveTo>
                      <a:pt x="275" y="2772"/>
                    </a:moveTo>
                    <a:lnTo>
                      <a:pt x="297" y="2713"/>
                    </a:lnTo>
                    <a:lnTo>
                      <a:pt x="320" y="2664"/>
                    </a:lnTo>
                    <a:lnTo>
                      <a:pt x="334" y="2643"/>
                    </a:lnTo>
                    <a:lnTo>
                      <a:pt x="346" y="2620"/>
                    </a:lnTo>
                    <a:lnTo>
                      <a:pt x="356" y="2607"/>
                    </a:lnTo>
                    <a:lnTo>
                      <a:pt x="367" y="2596"/>
                    </a:lnTo>
                    <a:lnTo>
                      <a:pt x="379" y="2583"/>
                    </a:lnTo>
                    <a:lnTo>
                      <a:pt x="390" y="2577"/>
                    </a:lnTo>
                    <a:lnTo>
                      <a:pt x="423" y="2556"/>
                    </a:lnTo>
                    <a:lnTo>
                      <a:pt x="460" y="2537"/>
                    </a:lnTo>
                    <a:lnTo>
                      <a:pt x="507" y="2519"/>
                    </a:lnTo>
                    <a:lnTo>
                      <a:pt x="561" y="2500"/>
                    </a:lnTo>
                    <a:lnTo>
                      <a:pt x="618" y="2482"/>
                    </a:lnTo>
                    <a:lnTo>
                      <a:pt x="674" y="2466"/>
                    </a:lnTo>
                    <a:lnTo>
                      <a:pt x="791" y="2437"/>
                    </a:lnTo>
                    <a:lnTo>
                      <a:pt x="901" y="2415"/>
                    </a:lnTo>
                    <a:lnTo>
                      <a:pt x="992" y="2397"/>
                    </a:lnTo>
                    <a:lnTo>
                      <a:pt x="1038" y="2388"/>
                    </a:lnTo>
                    <a:lnTo>
                      <a:pt x="1066" y="2417"/>
                    </a:lnTo>
                    <a:lnTo>
                      <a:pt x="1067" y="2418"/>
                    </a:lnTo>
                    <a:lnTo>
                      <a:pt x="1067" y="2418"/>
                    </a:lnTo>
                    <a:lnTo>
                      <a:pt x="1116" y="2465"/>
                    </a:lnTo>
                    <a:lnTo>
                      <a:pt x="1116" y="2466"/>
                    </a:lnTo>
                    <a:lnTo>
                      <a:pt x="1198" y="2543"/>
                    </a:lnTo>
                    <a:lnTo>
                      <a:pt x="1198" y="2543"/>
                    </a:lnTo>
                    <a:lnTo>
                      <a:pt x="1199" y="2543"/>
                    </a:lnTo>
                    <a:lnTo>
                      <a:pt x="1209" y="2554"/>
                    </a:lnTo>
                    <a:lnTo>
                      <a:pt x="1211" y="2554"/>
                    </a:lnTo>
                    <a:lnTo>
                      <a:pt x="1248" y="2583"/>
                    </a:lnTo>
                    <a:lnTo>
                      <a:pt x="1301" y="2628"/>
                    </a:lnTo>
                    <a:lnTo>
                      <a:pt x="1303" y="2628"/>
                    </a:lnTo>
                    <a:lnTo>
                      <a:pt x="1321" y="2642"/>
                    </a:lnTo>
                    <a:lnTo>
                      <a:pt x="1321" y="2651"/>
                    </a:lnTo>
                    <a:lnTo>
                      <a:pt x="1338" y="2654"/>
                    </a:lnTo>
                    <a:lnTo>
                      <a:pt x="1378" y="2684"/>
                    </a:lnTo>
                    <a:lnTo>
                      <a:pt x="1384" y="2686"/>
                    </a:lnTo>
                    <a:lnTo>
                      <a:pt x="1424" y="2707"/>
                    </a:lnTo>
                    <a:lnTo>
                      <a:pt x="1458" y="2726"/>
                    </a:lnTo>
                    <a:lnTo>
                      <a:pt x="1466" y="2732"/>
                    </a:lnTo>
                    <a:lnTo>
                      <a:pt x="1500" y="2742"/>
                    </a:lnTo>
                    <a:lnTo>
                      <a:pt x="1504" y="2747"/>
                    </a:lnTo>
                    <a:lnTo>
                      <a:pt x="1534" y="2750"/>
                    </a:lnTo>
                    <a:lnTo>
                      <a:pt x="1549" y="2754"/>
                    </a:lnTo>
                    <a:lnTo>
                      <a:pt x="1558" y="2754"/>
                    </a:lnTo>
                    <a:lnTo>
                      <a:pt x="1563" y="2754"/>
                    </a:lnTo>
                    <a:lnTo>
                      <a:pt x="1564" y="2754"/>
                    </a:lnTo>
                    <a:lnTo>
                      <a:pt x="1565" y="2754"/>
                    </a:lnTo>
                    <a:lnTo>
                      <a:pt x="1585" y="2750"/>
                    </a:lnTo>
                    <a:lnTo>
                      <a:pt x="1607" y="2747"/>
                    </a:lnTo>
                    <a:lnTo>
                      <a:pt x="1616" y="2743"/>
                    </a:lnTo>
                    <a:lnTo>
                      <a:pt x="1658" y="2730"/>
                    </a:lnTo>
                    <a:lnTo>
                      <a:pt x="1663" y="2723"/>
                    </a:lnTo>
                    <a:lnTo>
                      <a:pt x="1704" y="2704"/>
                    </a:lnTo>
                    <a:lnTo>
                      <a:pt x="1705" y="2702"/>
                    </a:lnTo>
                    <a:lnTo>
                      <a:pt x="1741" y="2683"/>
                    </a:lnTo>
                    <a:lnTo>
                      <a:pt x="1746" y="2678"/>
                    </a:lnTo>
                    <a:lnTo>
                      <a:pt x="1784" y="2651"/>
                    </a:lnTo>
                    <a:lnTo>
                      <a:pt x="1814" y="2628"/>
                    </a:lnTo>
                    <a:lnTo>
                      <a:pt x="1815" y="2628"/>
                    </a:lnTo>
                    <a:lnTo>
                      <a:pt x="1869" y="2583"/>
                    </a:lnTo>
                    <a:lnTo>
                      <a:pt x="1911" y="2550"/>
                    </a:lnTo>
                    <a:lnTo>
                      <a:pt x="1912" y="2547"/>
                    </a:lnTo>
                    <a:lnTo>
                      <a:pt x="1985" y="2481"/>
                    </a:lnTo>
                    <a:lnTo>
                      <a:pt x="1988" y="2480"/>
                    </a:lnTo>
                    <a:lnTo>
                      <a:pt x="2065" y="2406"/>
                    </a:lnTo>
                    <a:lnTo>
                      <a:pt x="2065" y="2403"/>
                    </a:lnTo>
                    <a:lnTo>
                      <a:pt x="2078" y="2388"/>
                    </a:lnTo>
                    <a:lnTo>
                      <a:pt x="2124" y="2397"/>
                    </a:lnTo>
                    <a:lnTo>
                      <a:pt x="2215" y="2415"/>
                    </a:lnTo>
                    <a:lnTo>
                      <a:pt x="2326" y="2437"/>
                    </a:lnTo>
                    <a:lnTo>
                      <a:pt x="2442" y="2466"/>
                    </a:lnTo>
                    <a:lnTo>
                      <a:pt x="2501" y="2482"/>
                    </a:lnTo>
                    <a:lnTo>
                      <a:pt x="2555" y="2500"/>
                    </a:lnTo>
                    <a:lnTo>
                      <a:pt x="2610" y="2519"/>
                    </a:lnTo>
                    <a:lnTo>
                      <a:pt x="2657" y="2537"/>
                    </a:lnTo>
                    <a:lnTo>
                      <a:pt x="2695" y="2557"/>
                    </a:lnTo>
                    <a:lnTo>
                      <a:pt x="2728" y="2575"/>
                    </a:lnTo>
                    <a:lnTo>
                      <a:pt x="2743" y="2587"/>
                    </a:lnTo>
                    <a:lnTo>
                      <a:pt x="2756" y="2598"/>
                    </a:lnTo>
                    <a:lnTo>
                      <a:pt x="2767" y="2610"/>
                    </a:lnTo>
                    <a:lnTo>
                      <a:pt x="2782" y="2631"/>
                    </a:lnTo>
                    <a:lnTo>
                      <a:pt x="2797" y="2654"/>
                    </a:lnTo>
                    <a:lnTo>
                      <a:pt x="2810" y="2675"/>
                    </a:lnTo>
                    <a:lnTo>
                      <a:pt x="2833" y="2724"/>
                    </a:lnTo>
                    <a:lnTo>
                      <a:pt x="2860" y="2783"/>
                    </a:lnTo>
                    <a:lnTo>
                      <a:pt x="2880" y="2846"/>
                    </a:lnTo>
                    <a:lnTo>
                      <a:pt x="2899" y="2906"/>
                    </a:lnTo>
                    <a:lnTo>
                      <a:pt x="2914" y="2970"/>
                    </a:lnTo>
                    <a:lnTo>
                      <a:pt x="2927" y="3034"/>
                    </a:lnTo>
                    <a:lnTo>
                      <a:pt x="2938" y="3092"/>
                    </a:lnTo>
                    <a:lnTo>
                      <a:pt x="2955" y="3199"/>
                    </a:lnTo>
                    <a:lnTo>
                      <a:pt x="2956" y="3208"/>
                    </a:lnTo>
                    <a:lnTo>
                      <a:pt x="167" y="3208"/>
                    </a:lnTo>
                    <a:lnTo>
                      <a:pt x="169" y="3194"/>
                    </a:lnTo>
                    <a:lnTo>
                      <a:pt x="189" y="3088"/>
                    </a:lnTo>
                    <a:lnTo>
                      <a:pt x="202" y="3027"/>
                    </a:lnTo>
                    <a:lnTo>
                      <a:pt x="216" y="2965"/>
                    </a:lnTo>
                    <a:lnTo>
                      <a:pt x="235" y="2899"/>
                    </a:lnTo>
                    <a:lnTo>
                      <a:pt x="253" y="2832"/>
                    </a:lnTo>
                    <a:lnTo>
                      <a:pt x="275" y="2772"/>
                    </a:lnTo>
                    <a:lnTo>
                      <a:pt x="275" y="27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59" name="Freeform 44"/>
              <p:cNvSpPr>
                <a:spLocks noChangeAspect="1" noEditPoints="1"/>
              </p:cNvSpPr>
              <p:nvPr/>
            </p:nvSpPr>
            <p:spPr bwMode="auto">
              <a:xfrm>
                <a:off x="2316157" y="2845171"/>
                <a:ext cx="339464" cy="365760"/>
              </a:xfrm>
              <a:custGeom>
                <a:avLst/>
                <a:gdLst>
                  <a:gd name="T0" fmla="*/ 781 w 3120"/>
                  <a:gd name="T1" fmla="*/ 1416 h 3362"/>
                  <a:gd name="T2" fmla="*/ 919 w 3120"/>
                  <a:gd name="T3" fmla="*/ 1726 h 3362"/>
                  <a:gd name="T4" fmla="*/ 1120 w 3120"/>
                  <a:gd name="T5" fmla="*/ 1955 h 3362"/>
                  <a:gd name="T6" fmla="*/ 1273 w 3120"/>
                  <a:gd name="T7" fmla="*/ 2051 h 3362"/>
                  <a:gd name="T8" fmla="*/ 1470 w 3120"/>
                  <a:gd name="T9" fmla="*/ 2111 h 3362"/>
                  <a:gd name="T10" fmla="*/ 1664 w 3120"/>
                  <a:gd name="T11" fmla="*/ 2111 h 3362"/>
                  <a:gd name="T12" fmla="*/ 1902 w 3120"/>
                  <a:gd name="T13" fmla="*/ 2032 h 3362"/>
                  <a:gd name="T14" fmla="*/ 2069 w 3120"/>
                  <a:gd name="T15" fmla="*/ 1908 h 3362"/>
                  <a:gd name="T16" fmla="*/ 2239 w 3120"/>
                  <a:gd name="T17" fmla="*/ 1684 h 3362"/>
                  <a:gd name="T18" fmla="*/ 2326 w 3120"/>
                  <a:gd name="T19" fmla="*/ 1506 h 3362"/>
                  <a:gd name="T20" fmla="*/ 2394 w 3120"/>
                  <a:gd name="T21" fmla="*/ 1215 h 3362"/>
                  <a:gd name="T22" fmla="*/ 2399 w 3120"/>
                  <a:gd name="T23" fmla="*/ 956 h 3362"/>
                  <a:gd name="T24" fmla="*/ 2364 w 3120"/>
                  <a:gd name="T25" fmla="*/ 748 h 3362"/>
                  <a:gd name="T26" fmla="*/ 2297 w 3120"/>
                  <a:gd name="T27" fmla="*/ 546 h 3362"/>
                  <a:gd name="T28" fmla="*/ 2190 w 3120"/>
                  <a:gd name="T29" fmla="*/ 355 h 3362"/>
                  <a:gd name="T30" fmla="*/ 2038 w 3120"/>
                  <a:gd name="T31" fmla="*/ 184 h 3362"/>
                  <a:gd name="T32" fmla="*/ 1816 w 3120"/>
                  <a:gd name="T33" fmla="*/ 48 h 3362"/>
                  <a:gd name="T34" fmla="*/ 1654 w 3120"/>
                  <a:gd name="T35" fmla="*/ 5 h 3362"/>
                  <a:gd name="T36" fmla="*/ 1430 w 3120"/>
                  <a:gd name="T37" fmla="*/ 14 h 3362"/>
                  <a:gd name="T38" fmla="*/ 1233 w 3120"/>
                  <a:gd name="T39" fmla="*/ 89 h 3362"/>
                  <a:gd name="T40" fmla="*/ 1090 w 3120"/>
                  <a:gd name="T41" fmla="*/ 189 h 3362"/>
                  <a:gd name="T42" fmla="*/ 942 w 3120"/>
                  <a:gd name="T43" fmla="*/ 357 h 3362"/>
                  <a:gd name="T44" fmla="*/ 814 w 3120"/>
                  <a:gd name="T45" fmla="*/ 601 h 3362"/>
                  <a:gd name="T46" fmla="*/ 749 w 3120"/>
                  <a:gd name="T47" fmla="*/ 850 h 3362"/>
                  <a:gd name="T48" fmla="*/ 734 w 3120"/>
                  <a:gd name="T49" fmla="*/ 1113 h 3362"/>
                  <a:gd name="T50" fmla="*/ 931 w 3120"/>
                  <a:gd name="T51" fmla="*/ 1376 h 3362"/>
                  <a:gd name="T52" fmla="*/ 890 w 3120"/>
                  <a:gd name="T53" fmla="*/ 968 h 3362"/>
                  <a:gd name="T54" fmla="*/ 991 w 3120"/>
                  <a:gd name="T55" fmla="*/ 583 h 3362"/>
                  <a:gd name="T56" fmla="*/ 1195 w 3120"/>
                  <a:gd name="T57" fmla="*/ 303 h 3362"/>
                  <a:gd name="T58" fmla="*/ 1500 w 3120"/>
                  <a:gd name="T59" fmla="*/ 160 h 3362"/>
                  <a:gd name="T60" fmla="*/ 1822 w 3120"/>
                  <a:gd name="T61" fmla="*/ 222 h 3362"/>
                  <a:gd name="T62" fmla="*/ 2084 w 3120"/>
                  <a:gd name="T63" fmla="*/ 476 h 3362"/>
                  <a:gd name="T64" fmla="*/ 2230 w 3120"/>
                  <a:gd name="T65" fmla="*/ 874 h 3362"/>
                  <a:gd name="T66" fmla="*/ 2213 w 3120"/>
                  <a:gd name="T67" fmla="*/ 1330 h 3362"/>
                  <a:gd name="T68" fmla="*/ 2040 w 3120"/>
                  <a:gd name="T69" fmla="*/ 1706 h 3362"/>
                  <a:gd name="T70" fmla="*/ 1764 w 3120"/>
                  <a:gd name="T71" fmla="*/ 1924 h 3362"/>
                  <a:gd name="T72" fmla="*/ 1467 w 3120"/>
                  <a:gd name="T73" fmla="*/ 1953 h 3362"/>
                  <a:gd name="T74" fmla="*/ 1169 w 3120"/>
                  <a:gd name="T75" fmla="*/ 1791 h 3362"/>
                  <a:gd name="T76" fmla="*/ 3118 w 3120"/>
                  <a:gd name="T77" fmla="*/ 3251 h 3362"/>
                  <a:gd name="T78" fmla="*/ 3050 w 3120"/>
                  <a:gd name="T79" fmla="*/ 2870 h 3362"/>
                  <a:gd name="T80" fmla="*/ 2934 w 3120"/>
                  <a:gd name="T81" fmla="*/ 2578 h 3362"/>
                  <a:gd name="T82" fmla="*/ 2815 w 3120"/>
                  <a:gd name="T83" fmla="*/ 2447 h 3362"/>
                  <a:gd name="T84" fmla="*/ 2542 w 3120"/>
                  <a:gd name="T85" fmla="*/ 2332 h 3362"/>
                  <a:gd name="T86" fmla="*/ 2046 w 3120"/>
                  <a:gd name="T87" fmla="*/ 2225 h 3362"/>
                  <a:gd name="T88" fmla="*/ 1656 w 3120"/>
                  <a:gd name="T89" fmla="*/ 2552 h 3362"/>
                  <a:gd name="T90" fmla="*/ 1462 w 3120"/>
                  <a:gd name="T91" fmla="*/ 2552 h 3362"/>
                  <a:gd name="T92" fmla="*/ 1071 w 3120"/>
                  <a:gd name="T93" fmla="*/ 2225 h 3362"/>
                  <a:gd name="T94" fmla="*/ 481 w 3120"/>
                  <a:gd name="T95" fmla="*/ 2364 h 3362"/>
                  <a:gd name="T96" fmla="*/ 287 w 3120"/>
                  <a:gd name="T97" fmla="*/ 2458 h 3362"/>
                  <a:gd name="T98" fmla="*/ 188 w 3120"/>
                  <a:gd name="T99" fmla="*/ 2584 h 3362"/>
                  <a:gd name="T100" fmla="*/ 64 w 3120"/>
                  <a:gd name="T101" fmla="*/ 2931 h 3362"/>
                  <a:gd name="T102" fmla="*/ 2 w 3120"/>
                  <a:gd name="T103" fmla="*/ 3304 h 3362"/>
                  <a:gd name="T104" fmla="*/ 3089 w 3120"/>
                  <a:gd name="T105" fmla="*/ 3348 h 3362"/>
                  <a:gd name="T106" fmla="*/ 334 w 3120"/>
                  <a:gd name="T107" fmla="*/ 2643 h 3362"/>
                  <a:gd name="T108" fmla="*/ 618 w 3120"/>
                  <a:gd name="T109" fmla="*/ 2482 h 3362"/>
                  <a:gd name="T110" fmla="*/ 1116 w 3120"/>
                  <a:gd name="T111" fmla="*/ 2466 h 3362"/>
                  <a:gd name="T112" fmla="*/ 1321 w 3120"/>
                  <a:gd name="T113" fmla="*/ 2651 h 3362"/>
                  <a:gd name="T114" fmla="*/ 1549 w 3120"/>
                  <a:gd name="T115" fmla="*/ 2754 h 3362"/>
                  <a:gd name="T116" fmla="*/ 1704 w 3120"/>
                  <a:gd name="T117" fmla="*/ 2704 h 3362"/>
                  <a:gd name="T118" fmla="*/ 1985 w 3120"/>
                  <a:gd name="T119" fmla="*/ 2481 h 3362"/>
                  <a:gd name="T120" fmla="*/ 2555 w 3120"/>
                  <a:gd name="T121" fmla="*/ 2500 h 3362"/>
                  <a:gd name="T122" fmla="*/ 2810 w 3120"/>
                  <a:gd name="T123" fmla="*/ 2675 h 3362"/>
                  <a:gd name="T124" fmla="*/ 167 w 3120"/>
                  <a:gd name="T125" fmla="*/ 3208 h 3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20" h="3362">
                    <a:moveTo>
                      <a:pt x="743" y="1215"/>
                    </a:moveTo>
                    <a:lnTo>
                      <a:pt x="743" y="1217"/>
                    </a:lnTo>
                    <a:lnTo>
                      <a:pt x="743" y="1218"/>
                    </a:lnTo>
                    <a:lnTo>
                      <a:pt x="749" y="1270"/>
                    </a:lnTo>
                    <a:lnTo>
                      <a:pt x="757" y="1325"/>
                    </a:lnTo>
                    <a:lnTo>
                      <a:pt x="760" y="1331"/>
                    </a:lnTo>
                    <a:lnTo>
                      <a:pt x="770" y="1369"/>
                    </a:lnTo>
                    <a:lnTo>
                      <a:pt x="780" y="1414"/>
                    </a:lnTo>
                    <a:lnTo>
                      <a:pt x="781" y="1416"/>
                    </a:lnTo>
                    <a:lnTo>
                      <a:pt x="781" y="1416"/>
                    </a:lnTo>
                    <a:lnTo>
                      <a:pt x="797" y="1465"/>
                    </a:lnTo>
                    <a:lnTo>
                      <a:pt x="813" y="1515"/>
                    </a:lnTo>
                    <a:lnTo>
                      <a:pt x="814" y="1516"/>
                    </a:lnTo>
                    <a:lnTo>
                      <a:pt x="832" y="1568"/>
                    </a:lnTo>
                    <a:lnTo>
                      <a:pt x="836" y="1570"/>
                    </a:lnTo>
                    <a:lnTo>
                      <a:pt x="851" y="1603"/>
                    </a:lnTo>
                    <a:lnTo>
                      <a:pt x="873" y="1640"/>
                    </a:lnTo>
                    <a:lnTo>
                      <a:pt x="890" y="1680"/>
                    </a:lnTo>
                    <a:lnTo>
                      <a:pt x="890" y="1682"/>
                    </a:lnTo>
                    <a:lnTo>
                      <a:pt x="919" y="1726"/>
                    </a:lnTo>
                    <a:lnTo>
                      <a:pt x="944" y="1767"/>
                    </a:lnTo>
                    <a:lnTo>
                      <a:pt x="948" y="1771"/>
                    </a:lnTo>
                    <a:lnTo>
                      <a:pt x="971" y="1800"/>
                    </a:lnTo>
                    <a:lnTo>
                      <a:pt x="1002" y="1841"/>
                    </a:lnTo>
                    <a:lnTo>
                      <a:pt x="1006" y="1844"/>
                    </a:lnTo>
                    <a:lnTo>
                      <a:pt x="1030" y="1869"/>
                    </a:lnTo>
                    <a:lnTo>
                      <a:pt x="1061" y="1904"/>
                    </a:lnTo>
                    <a:lnTo>
                      <a:pt x="1064" y="1906"/>
                    </a:lnTo>
                    <a:lnTo>
                      <a:pt x="1092" y="1931"/>
                    </a:lnTo>
                    <a:lnTo>
                      <a:pt x="1120" y="1955"/>
                    </a:lnTo>
                    <a:lnTo>
                      <a:pt x="1123" y="1961"/>
                    </a:lnTo>
                    <a:lnTo>
                      <a:pt x="1130" y="1963"/>
                    </a:lnTo>
                    <a:lnTo>
                      <a:pt x="1171" y="1994"/>
                    </a:lnTo>
                    <a:lnTo>
                      <a:pt x="1175" y="1994"/>
                    </a:lnTo>
                    <a:lnTo>
                      <a:pt x="1198" y="2008"/>
                    </a:lnTo>
                    <a:lnTo>
                      <a:pt x="1198" y="2008"/>
                    </a:lnTo>
                    <a:lnTo>
                      <a:pt x="1228" y="2028"/>
                    </a:lnTo>
                    <a:lnTo>
                      <a:pt x="1229" y="2030"/>
                    </a:lnTo>
                    <a:lnTo>
                      <a:pt x="1271" y="2051"/>
                    </a:lnTo>
                    <a:lnTo>
                      <a:pt x="1273" y="2051"/>
                    </a:lnTo>
                    <a:lnTo>
                      <a:pt x="1273" y="2051"/>
                    </a:lnTo>
                    <a:lnTo>
                      <a:pt x="1304" y="2064"/>
                    </a:lnTo>
                    <a:lnTo>
                      <a:pt x="1305" y="2065"/>
                    </a:lnTo>
                    <a:lnTo>
                      <a:pt x="1352" y="2083"/>
                    </a:lnTo>
                    <a:lnTo>
                      <a:pt x="1355" y="2083"/>
                    </a:lnTo>
                    <a:lnTo>
                      <a:pt x="1391" y="2096"/>
                    </a:lnTo>
                    <a:lnTo>
                      <a:pt x="1399" y="2098"/>
                    </a:lnTo>
                    <a:lnTo>
                      <a:pt x="1436" y="2104"/>
                    </a:lnTo>
                    <a:lnTo>
                      <a:pt x="1470" y="2111"/>
                    </a:lnTo>
                    <a:lnTo>
                      <a:pt x="1470" y="2111"/>
                    </a:lnTo>
                    <a:lnTo>
                      <a:pt x="1471" y="2112"/>
                    </a:lnTo>
                    <a:lnTo>
                      <a:pt x="1476" y="2113"/>
                    </a:lnTo>
                    <a:lnTo>
                      <a:pt x="1479" y="2114"/>
                    </a:lnTo>
                    <a:lnTo>
                      <a:pt x="1525" y="2117"/>
                    </a:lnTo>
                    <a:lnTo>
                      <a:pt x="1564" y="2117"/>
                    </a:lnTo>
                    <a:lnTo>
                      <a:pt x="1570" y="2117"/>
                    </a:lnTo>
                    <a:lnTo>
                      <a:pt x="1570" y="2117"/>
                    </a:lnTo>
                    <a:lnTo>
                      <a:pt x="1611" y="2117"/>
                    </a:lnTo>
                    <a:lnTo>
                      <a:pt x="1654" y="2114"/>
                    </a:lnTo>
                    <a:lnTo>
                      <a:pt x="1664" y="2111"/>
                    </a:lnTo>
                    <a:lnTo>
                      <a:pt x="1697" y="2104"/>
                    </a:lnTo>
                    <a:lnTo>
                      <a:pt x="1738" y="2099"/>
                    </a:lnTo>
                    <a:lnTo>
                      <a:pt x="1746" y="2095"/>
                    </a:lnTo>
                    <a:lnTo>
                      <a:pt x="1774" y="2086"/>
                    </a:lnTo>
                    <a:lnTo>
                      <a:pt x="1778" y="2086"/>
                    </a:lnTo>
                    <a:lnTo>
                      <a:pt x="1827" y="2066"/>
                    </a:lnTo>
                    <a:lnTo>
                      <a:pt x="1828" y="2065"/>
                    </a:lnTo>
                    <a:lnTo>
                      <a:pt x="1859" y="2053"/>
                    </a:lnTo>
                    <a:lnTo>
                      <a:pt x="1860" y="2053"/>
                    </a:lnTo>
                    <a:lnTo>
                      <a:pt x="1902" y="2032"/>
                    </a:lnTo>
                    <a:lnTo>
                      <a:pt x="1907" y="2028"/>
                    </a:lnTo>
                    <a:lnTo>
                      <a:pt x="1941" y="2006"/>
                    </a:lnTo>
                    <a:lnTo>
                      <a:pt x="1942" y="2005"/>
                    </a:lnTo>
                    <a:lnTo>
                      <a:pt x="1971" y="1987"/>
                    </a:lnTo>
                    <a:lnTo>
                      <a:pt x="2006" y="1961"/>
                    </a:lnTo>
                    <a:lnTo>
                      <a:pt x="2011" y="1959"/>
                    </a:lnTo>
                    <a:lnTo>
                      <a:pt x="2029" y="1942"/>
                    </a:lnTo>
                    <a:lnTo>
                      <a:pt x="2030" y="1942"/>
                    </a:lnTo>
                    <a:lnTo>
                      <a:pt x="2067" y="1908"/>
                    </a:lnTo>
                    <a:lnTo>
                      <a:pt x="2069" y="1908"/>
                    </a:lnTo>
                    <a:lnTo>
                      <a:pt x="2107" y="1869"/>
                    </a:lnTo>
                    <a:lnTo>
                      <a:pt x="2136" y="1837"/>
                    </a:lnTo>
                    <a:lnTo>
                      <a:pt x="2138" y="1833"/>
                    </a:lnTo>
                    <a:lnTo>
                      <a:pt x="2151" y="1819"/>
                    </a:lnTo>
                    <a:lnTo>
                      <a:pt x="2155" y="1819"/>
                    </a:lnTo>
                    <a:lnTo>
                      <a:pt x="2187" y="1769"/>
                    </a:lnTo>
                    <a:lnTo>
                      <a:pt x="2189" y="1767"/>
                    </a:lnTo>
                    <a:lnTo>
                      <a:pt x="2218" y="1724"/>
                    </a:lnTo>
                    <a:lnTo>
                      <a:pt x="2220" y="1720"/>
                    </a:lnTo>
                    <a:lnTo>
                      <a:pt x="2239" y="1684"/>
                    </a:lnTo>
                    <a:lnTo>
                      <a:pt x="2266" y="1642"/>
                    </a:lnTo>
                    <a:lnTo>
                      <a:pt x="2267" y="1638"/>
                    </a:lnTo>
                    <a:lnTo>
                      <a:pt x="2271" y="1627"/>
                    </a:lnTo>
                    <a:lnTo>
                      <a:pt x="2272" y="1627"/>
                    </a:lnTo>
                    <a:lnTo>
                      <a:pt x="2299" y="1573"/>
                    </a:lnTo>
                    <a:lnTo>
                      <a:pt x="2301" y="1573"/>
                    </a:lnTo>
                    <a:lnTo>
                      <a:pt x="2306" y="1559"/>
                    </a:lnTo>
                    <a:lnTo>
                      <a:pt x="2307" y="1557"/>
                    </a:lnTo>
                    <a:lnTo>
                      <a:pt x="2307" y="1557"/>
                    </a:lnTo>
                    <a:lnTo>
                      <a:pt x="2326" y="1506"/>
                    </a:lnTo>
                    <a:lnTo>
                      <a:pt x="2326" y="1503"/>
                    </a:lnTo>
                    <a:lnTo>
                      <a:pt x="2341" y="1460"/>
                    </a:lnTo>
                    <a:lnTo>
                      <a:pt x="2341" y="1456"/>
                    </a:lnTo>
                    <a:lnTo>
                      <a:pt x="2353" y="1418"/>
                    </a:lnTo>
                    <a:lnTo>
                      <a:pt x="2364" y="1370"/>
                    </a:lnTo>
                    <a:lnTo>
                      <a:pt x="2379" y="1321"/>
                    </a:lnTo>
                    <a:lnTo>
                      <a:pt x="2379" y="1313"/>
                    </a:lnTo>
                    <a:lnTo>
                      <a:pt x="2385" y="1270"/>
                    </a:lnTo>
                    <a:lnTo>
                      <a:pt x="2394" y="1218"/>
                    </a:lnTo>
                    <a:lnTo>
                      <a:pt x="2394" y="1215"/>
                    </a:lnTo>
                    <a:lnTo>
                      <a:pt x="2399" y="1164"/>
                    </a:lnTo>
                    <a:lnTo>
                      <a:pt x="2399" y="1113"/>
                    </a:lnTo>
                    <a:lnTo>
                      <a:pt x="2399" y="1111"/>
                    </a:lnTo>
                    <a:lnTo>
                      <a:pt x="2399" y="1061"/>
                    </a:lnTo>
                    <a:lnTo>
                      <a:pt x="2399" y="1008"/>
                    </a:lnTo>
                    <a:lnTo>
                      <a:pt x="2399" y="1005"/>
                    </a:lnTo>
                    <a:lnTo>
                      <a:pt x="2399" y="1005"/>
                    </a:lnTo>
                    <a:lnTo>
                      <a:pt x="2399" y="957"/>
                    </a:lnTo>
                    <a:lnTo>
                      <a:pt x="2399" y="957"/>
                    </a:lnTo>
                    <a:lnTo>
                      <a:pt x="2399" y="956"/>
                    </a:lnTo>
                    <a:lnTo>
                      <a:pt x="2399" y="955"/>
                    </a:lnTo>
                    <a:lnTo>
                      <a:pt x="2394" y="904"/>
                    </a:lnTo>
                    <a:lnTo>
                      <a:pt x="2394" y="902"/>
                    </a:lnTo>
                    <a:lnTo>
                      <a:pt x="2394" y="901"/>
                    </a:lnTo>
                    <a:lnTo>
                      <a:pt x="2385" y="851"/>
                    </a:lnTo>
                    <a:lnTo>
                      <a:pt x="2379" y="805"/>
                    </a:lnTo>
                    <a:lnTo>
                      <a:pt x="2379" y="805"/>
                    </a:lnTo>
                    <a:lnTo>
                      <a:pt x="2379" y="803"/>
                    </a:lnTo>
                    <a:lnTo>
                      <a:pt x="2379" y="799"/>
                    </a:lnTo>
                    <a:lnTo>
                      <a:pt x="2364" y="748"/>
                    </a:lnTo>
                    <a:lnTo>
                      <a:pt x="2353" y="703"/>
                    </a:lnTo>
                    <a:lnTo>
                      <a:pt x="2341" y="663"/>
                    </a:lnTo>
                    <a:lnTo>
                      <a:pt x="2341" y="663"/>
                    </a:lnTo>
                    <a:lnTo>
                      <a:pt x="2341" y="658"/>
                    </a:lnTo>
                    <a:lnTo>
                      <a:pt x="2326" y="616"/>
                    </a:lnTo>
                    <a:lnTo>
                      <a:pt x="2326" y="612"/>
                    </a:lnTo>
                    <a:lnTo>
                      <a:pt x="2306" y="564"/>
                    </a:lnTo>
                    <a:lnTo>
                      <a:pt x="2306" y="562"/>
                    </a:lnTo>
                    <a:lnTo>
                      <a:pt x="2302" y="546"/>
                    </a:lnTo>
                    <a:lnTo>
                      <a:pt x="2297" y="546"/>
                    </a:lnTo>
                    <a:lnTo>
                      <a:pt x="2288" y="526"/>
                    </a:lnTo>
                    <a:lnTo>
                      <a:pt x="2288" y="524"/>
                    </a:lnTo>
                    <a:lnTo>
                      <a:pt x="2267" y="481"/>
                    </a:lnTo>
                    <a:lnTo>
                      <a:pt x="2267" y="480"/>
                    </a:lnTo>
                    <a:lnTo>
                      <a:pt x="2263" y="474"/>
                    </a:lnTo>
                    <a:lnTo>
                      <a:pt x="2239" y="434"/>
                    </a:lnTo>
                    <a:lnTo>
                      <a:pt x="2220" y="399"/>
                    </a:lnTo>
                    <a:lnTo>
                      <a:pt x="2218" y="396"/>
                    </a:lnTo>
                    <a:lnTo>
                      <a:pt x="2217" y="394"/>
                    </a:lnTo>
                    <a:lnTo>
                      <a:pt x="2190" y="355"/>
                    </a:lnTo>
                    <a:lnTo>
                      <a:pt x="2190" y="355"/>
                    </a:lnTo>
                    <a:lnTo>
                      <a:pt x="2189" y="354"/>
                    </a:lnTo>
                    <a:lnTo>
                      <a:pt x="2163" y="315"/>
                    </a:lnTo>
                    <a:lnTo>
                      <a:pt x="2158" y="312"/>
                    </a:lnTo>
                    <a:lnTo>
                      <a:pt x="2134" y="283"/>
                    </a:lnTo>
                    <a:lnTo>
                      <a:pt x="2107" y="252"/>
                    </a:lnTo>
                    <a:lnTo>
                      <a:pt x="2104" y="248"/>
                    </a:lnTo>
                    <a:lnTo>
                      <a:pt x="2073" y="220"/>
                    </a:lnTo>
                    <a:lnTo>
                      <a:pt x="2045" y="189"/>
                    </a:lnTo>
                    <a:lnTo>
                      <a:pt x="2038" y="184"/>
                    </a:lnTo>
                    <a:lnTo>
                      <a:pt x="2006" y="160"/>
                    </a:lnTo>
                    <a:lnTo>
                      <a:pt x="1972" y="136"/>
                    </a:lnTo>
                    <a:lnTo>
                      <a:pt x="1970" y="133"/>
                    </a:lnTo>
                    <a:lnTo>
                      <a:pt x="1954" y="122"/>
                    </a:lnTo>
                    <a:lnTo>
                      <a:pt x="1954" y="119"/>
                    </a:lnTo>
                    <a:lnTo>
                      <a:pt x="1899" y="86"/>
                    </a:lnTo>
                    <a:lnTo>
                      <a:pt x="1895" y="86"/>
                    </a:lnTo>
                    <a:lnTo>
                      <a:pt x="1861" y="66"/>
                    </a:lnTo>
                    <a:lnTo>
                      <a:pt x="1855" y="65"/>
                    </a:lnTo>
                    <a:lnTo>
                      <a:pt x="1816" y="48"/>
                    </a:lnTo>
                    <a:lnTo>
                      <a:pt x="1815" y="48"/>
                    </a:lnTo>
                    <a:lnTo>
                      <a:pt x="1783" y="36"/>
                    </a:lnTo>
                    <a:lnTo>
                      <a:pt x="1779" y="35"/>
                    </a:lnTo>
                    <a:lnTo>
                      <a:pt x="1737" y="22"/>
                    </a:lnTo>
                    <a:lnTo>
                      <a:pt x="1733" y="22"/>
                    </a:lnTo>
                    <a:lnTo>
                      <a:pt x="1694" y="14"/>
                    </a:lnTo>
                    <a:lnTo>
                      <a:pt x="1692" y="14"/>
                    </a:lnTo>
                    <a:lnTo>
                      <a:pt x="1660" y="8"/>
                    </a:lnTo>
                    <a:lnTo>
                      <a:pt x="1657" y="7"/>
                    </a:lnTo>
                    <a:lnTo>
                      <a:pt x="1654" y="5"/>
                    </a:lnTo>
                    <a:lnTo>
                      <a:pt x="1650" y="5"/>
                    </a:lnTo>
                    <a:lnTo>
                      <a:pt x="1611" y="3"/>
                    </a:lnTo>
                    <a:lnTo>
                      <a:pt x="1572" y="0"/>
                    </a:lnTo>
                    <a:lnTo>
                      <a:pt x="1564" y="0"/>
                    </a:lnTo>
                    <a:lnTo>
                      <a:pt x="1563" y="0"/>
                    </a:lnTo>
                    <a:lnTo>
                      <a:pt x="1563" y="0"/>
                    </a:lnTo>
                    <a:lnTo>
                      <a:pt x="1523" y="3"/>
                    </a:lnTo>
                    <a:lnTo>
                      <a:pt x="1481" y="5"/>
                    </a:lnTo>
                    <a:lnTo>
                      <a:pt x="1474" y="8"/>
                    </a:lnTo>
                    <a:lnTo>
                      <a:pt x="1430" y="14"/>
                    </a:lnTo>
                    <a:lnTo>
                      <a:pt x="1426" y="16"/>
                    </a:lnTo>
                    <a:lnTo>
                      <a:pt x="1395" y="24"/>
                    </a:lnTo>
                    <a:lnTo>
                      <a:pt x="1355" y="35"/>
                    </a:lnTo>
                    <a:lnTo>
                      <a:pt x="1355" y="35"/>
                    </a:lnTo>
                    <a:lnTo>
                      <a:pt x="1354" y="35"/>
                    </a:lnTo>
                    <a:lnTo>
                      <a:pt x="1321" y="48"/>
                    </a:lnTo>
                    <a:lnTo>
                      <a:pt x="1317" y="48"/>
                    </a:lnTo>
                    <a:lnTo>
                      <a:pt x="1263" y="71"/>
                    </a:lnTo>
                    <a:lnTo>
                      <a:pt x="1262" y="74"/>
                    </a:lnTo>
                    <a:lnTo>
                      <a:pt x="1233" y="89"/>
                    </a:lnTo>
                    <a:lnTo>
                      <a:pt x="1230" y="91"/>
                    </a:lnTo>
                    <a:lnTo>
                      <a:pt x="1199" y="110"/>
                    </a:lnTo>
                    <a:lnTo>
                      <a:pt x="1166" y="131"/>
                    </a:lnTo>
                    <a:lnTo>
                      <a:pt x="1164" y="133"/>
                    </a:lnTo>
                    <a:lnTo>
                      <a:pt x="1163" y="133"/>
                    </a:lnTo>
                    <a:lnTo>
                      <a:pt x="1124" y="162"/>
                    </a:lnTo>
                    <a:lnTo>
                      <a:pt x="1122" y="165"/>
                    </a:lnTo>
                    <a:lnTo>
                      <a:pt x="1095" y="186"/>
                    </a:lnTo>
                    <a:lnTo>
                      <a:pt x="1093" y="187"/>
                    </a:lnTo>
                    <a:lnTo>
                      <a:pt x="1090" y="189"/>
                    </a:lnTo>
                    <a:lnTo>
                      <a:pt x="1061" y="220"/>
                    </a:lnTo>
                    <a:lnTo>
                      <a:pt x="1037" y="245"/>
                    </a:lnTo>
                    <a:lnTo>
                      <a:pt x="1037" y="245"/>
                    </a:lnTo>
                    <a:lnTo>
                      <a:pt x="1023" y="250"/>
                    </a:lnTo>
                    <a:lnTo>
                      <a:pt x="1023" y="258"/>
                    </a:lnTo>
                    <a:lnTo>
                      <a:pt x="1000" y="283"/>
                    </a:lnTo>
                    <a:lnTo>
                      <a:pt x="983" y="305"/>
                    </a:lnTo>
                    <a:lnTo>
                      <a:pt x="981" y="305"/>
                    </a:lnTo>
                    <a:lnTo>
                      <a:pt x="946" y="352"/>
                    </a:lnTo>
                    <a:lnTo>
                      <a:pt x="942" y="357"/>
                    </a:lnTo>
                    <a:lnTo>
                      <a:pt x="919" y="394"/>
                    </a:lnTo>
                    <a:lnTo>
                      <a:pt x="897" y="429"/>
                    </a:lnTo>
                    <a:lnTo>
                      <a:pt x="897" y="430"/>
                    </a:lnTo>
                    <a:lnTo>
                      <a:pt x="894" y="433"/>
                    </a:lnTo>
                    <a:lnTo>
                      <a:pt x="891" y="440"/>
                    </a:lnTo>
                    <a:lnTo>
                      <a:pt x="873" y="477"/>
                    </a:lnTo>
                    <a:lnTo>
                      <a:pt x="851" y="515"/>
                    </a:lnTo>
                    <a:lnTo>
                      <a:pt x="834" y="551"/>
                    </a:lnTo>
                    <a:lnTo>
                      <a:pt x="831" y="553"/>
                    </a:lnTo>
                    <a:lnTo>
                      <a:pt x="814" y="601"/>
                    </a:lnTo>
                    <a:lnTo>
                      <a:pt x="813" y="603"/>
                    </a:lnTo>
                    <a:lnTo>
                      <a:pt x="796" y="653"/>
                    </a:lnTo>
                    <a:lnTo>
                      <a:pt x="782" y="698"/>
                    </a:lnTo>
                    <a:lnTo>
                      <a:pt x="782" y="700"/>
                    </a:lnTo>
                    <a:lnTo>
                      <a:pt x="780" y="704"/>
                    </a:lnTo>
                    <a:lnTo>
                      <a:pt x="780" y="709"/>
                    </a:lnTo>
                    <a:lnTo>
                      <a:pt x="770" y="750"/>
                    </a:lnTo>
                    <a:lnTo>
                      <a:pt x="761" y="786"/>
                    </a:lnTo>
                    <a:lnTo>
                      <a:pt x="757" y="791"/>
                    </a:lnTo>
                    <a:lnTo>
                      <a:pt x="749" y="850"/>
                    </a:lnTo>
                    <a:lnTo>
                      <a:pt x="743" y="902"/>
                    </a:lnTo>
                    <a:lnTo>
                      <a:pt x="743" y="904"/>
                    </a:lnTo>
                    <a:lnTo>
                      <a:pt x="737" y="955"/>
                    </a:lnTo>
                    <a:lnTo>
                      <a:pt x="737" y="957"/>
                    </a:lnTo>
                    <a:lnTo>
                      <a:pt x="734" y="1005"/>
                    </a:lnTo>
                    <a:lnTo>
                      <a:pt x="734" y="1008"/>
                    </a:lnTo>
                    <a:lnTo>
                      <a:pt x="734" y="1061"/>
                    </a:lnTo>
                    <a:lnTo>
                      <a:pt x="734" y="1111"/>
                    </a:lnTo>
                    <a:lnTo>
                      <a:pt x="734" y="1112"/>
                    </a:lnTo>
                    <a:lnTo>
                      <a:pt x="734" y="1113"/>
                    </a:lnTo>
                    <a:lnTo>
                      <a:pt x="734" y="1114"/>
                    </a:lnTo>
                    <a:lnTo>
                      <a:pt x="737" y="1165"/>
                    </a:lnTo>
                    <a:lnTo>
                      <a:pt x="743" y="1215"/>
                    </a:lnTo>
                    <a:close/>
                    <a:moveTo>
                      <a:pt x="1028" y="1609"/>
                    </a:moveTo>
                    <a:lnTo>
                      <a:pt x="1009" y="1572"/>
                    </a:lnTo>
                    <a:lnTo>
                      <a:pt x="991" y="1535"/>
                    </a:lnTo>
                    <a:lnTo>
                      <a:pt x="972" y="1498"/>
                    </a:lnTo>
                    <a:lnTo>
                      <a:pt x="958" y="1460"/>
                    </a:lnTo>
                    <a:lnTo>
                      <a:pt x="943" y="1417"/>
                    </a:lnTo>
                    <a:lnTo>
                      <a:pt x="931" y="1376"/>
                    </a:lnTo>
                    <a:lnTo>
                      <a:pt x="922" y="1339"/>
                    </a:lnTo>
                    <a:lnTo>
                      <a:pt x="922" y="1337"/>
                    </a:lnTo>
                    <a:lnTo>
                      <a:pt x="911" y="1290"/>
                    </a:lnTo>
                    <a:lnTo>
                      <a:pt x="904" y="1247"/>
                    </a:lnTo>
                    <a:lnTo>
                      <a:pt x="897" y="1198"/>
                    </a:lnTo>
                    <a:lnTo>
                      <a:pt x="890" y="1153"/>
                    </a:lnTo>
                    <a:lnTo>
                      <a:pt x="890" y="1109"/>
                    </a:lnTo>
                    <a:lnTo>
                      <a:pt x="890" y="1061"/>
                    </a:lnTo>
                    <a:lnTo>
                      <a:pt x="890" y="1009"/>
                    </a:lnTo>
                    <a:lnTo>
                      <a:pt x="890" y="968"/>
                    </a:lnTo>
                    <a:lnTo>
                      <a:pt x="898" y="921"/>
                    </a:lnTo>
                    <a:lnTo>
                      <a:pt x="906" y="874"/>
                    </a:lnTo>
                    <a:lnTo>
                      <a:pt x="911" y="828"/>
                    </a:lnTo>
                    <a:lnTo>
                      <a:pt x="922" y="782"/>
                    </a:lnTo>
                    <a:lnTo>
                      <a:pt x="922" y="781"/>
                    </a:lnTo>
                    <a:lnTo>
                      <a:pt x="931" y="743"/>
                    </a:lnTo>
                    <a:lnTo>
                      <a:pt x="943" y="701"/>
                    </a:lnTo>
                    <a:lnTo>
                      <a:pt x="958" y="662"/>
                    </a:lnTo>
                    <a:lnTo>
                      <a:pt x="973" y="621"/>
                    </a:lnTo>
                    <a:lnTo>
                      <a:pt x="991" y="583"/>
                    </a:lnTo>
                    <a:lnTo>
                      <a:pt x="1009" y="547"/>
                    </a:lnTo>
                    <a:lnTo>
                      <a:pt x="1028" y="512"/>
                    </a:lnTo>
                    <a:lnTo>
                      <a:pt x="1058" y="466"/>
                    </a:lnTo>
                    <a:lnTo>
                      <a:pt x="1058" y="464"/>
                    </a:lnTo>
                    <a:lnTo>
                      <a:pt x="1070" y="444"/>
                    </a:lnTo>
                    <a:lnTo>
                      <a:pt x="1094" y="414"/>
                    </a:lnTo>
                    <a:lnTo>
                      <a:pt x="1120" y="384"/>
                    </a:lnTo>
                    <a:lnTo>
                      <a:pt x="1144" y="353"/>
                    </a:lnTo>
                    <a:lnTo>
                      <a:pt x="1169" y="329"/>
                    </a:lnTo>
                    <a:lnTo>
                      <a:pt x="1195" y="303"/>
                    </a:lnTo>
                    <a:lnTo>
                      <a:pt x="1223" y="283"/>
                    </a:lnTo>
                    <a:lnTo>
                      <a:pt x="1252" y="261"/>
                    </a:lnTo>
                    <a:lnTo>
                      <a:pt x="1282" y="241"/>
                    </a:lnTo>
                    <a:lnTo>
                      <a:pt x="1313" y="222"/>
                    </a:lnTo>
                    <a:lnTo>
                      <a:pt x="1341" y="208"/>
                    </a:lnTo>
                    <a:lnTo>
                      <a:pt x="1371" y="195"/>
                    </a:lnTo>
                    <a:lnTo>
                      <a:pt x="1402" y="182"/>
                    </a:lnTo>
                    <a:lnTo>
                      <a:pt x="1434" y="175"/>
                    </a:lnTo>
                    <a:lnTo>
                      <a:pt x="1469" y="165"/>
                    </a:lnTo>
                    <a:lnTo>
                      <a:pt x="1500" y="160"/>
                    </a:lnTo>
                    <a:lnTo>
                      <a:pt x="1535" y="157"/>
                    </a:lnTo>
                    <a:lnTo>
                      <a:pt x="1567" y="155"/>
                    </a:lnTo>
                    <a:lnTo>
                      <a:pt x="1602" y="157"/>
                    </a:lnTo>
                    <a:lnTo>
                      <a:pt x="1636" y="160"/>
                    </a:lnTo>
                    <a:lnTo>
                      <a:pt x="1666" y="165"/>
                    </a:lnTo>
                    <a:lnTo>
                      <a:pt x="1702" y="175"/>
                    </a:lnTo>
                    <a:lnTo>
                      <a:pt x="1733" y="182"/>
                    </a:lnTo>
                    <a:lnTo>
                      <a:pt x="1763" y="195"/>
                    </a:lnTo>
                    <a:lnTo>
                      <a:pt x="1795" y="208"/>
                    </a:lnTo>
                    <a:lnTo>
                      <a:pt x="1822" y="222"/>
                    </a:lnTo>
                    <a:lnTo>
                      <a:pt x="1852" y="241"/>
                    </a:lnTo>
                    <a:lnTo>
                      <a:pt x="1879" y="260"/>
                    </a:lnTo>
                    <a:lnTo>
                      <a:pt x="1913" y="283"/>
                    </a:lnTo>
                    <a:lnTo>
                      <a:pt x="1938" y="303"/>
                    </a:lnTo>
                    <a:lnTo>
                      <a:pt x="1965" y="330"/>
                    </a:lnTo>
                    <a:lnTo>
                      <a:pt x="1992" y="354"/>
                    </a:lnTo>
                    <a:lnTo>
                      <a:pt x="2015" y="384"/>
                    </a:lnTo>
                    <a:lnTo>
                      <a:pt x="2040" y="413"/>
                    </a:lnTo>
                    <a:lnTo>
                      <a:pt x="2061" y="444"/>
                    </a:lnTo>
                    <a:lnTo>
                      <a:pt x="2084" y="476"/>
                    </a:lnTo>
                    <a:lnTo>
                      <a:pt x="2105" y="512"/>
                    </a:lnTo>
                    <a:lnTo>
                      <a:pt x="2127" y="549"/>
                    </a:lnTo>
                    <a:lnTo>
                      <a:pt x="2145" y="583"/>
                    </a:lnTo>
                    <a:lnTo>
                      <a:pt x="2162" y="621"/>
                    </a:lnTo>
                    <a:lnTo>
                      <a:pt x="2178" y="662"/>
                    </a:lnTo>
                    <a:lnTo>
                      <a:pt x="2191" y="700"/>
                    </a:lnTo>
                    <a:lnTo>
                      <a:pt x="2201" y="743"/>
                    </a:lnTo>
                    <a:lnTo>
                      <a:pt x="2213" y="788"/>
                    </a:lnTo>
                    <a:lnTo>
                      <a:pt x="2225" y="828"/>
                    </a:lnTo>
                    <a:lnTo>
                      <a:pt x="2230" y="874"/>
                    </a:lnTo>
                    <a:lnTo>
                      <a:pt x="2237" y="920"/>
                    </a:lnTo>
                    <a:lnTo>
                      <a:pt x="2244" y="968"/>
                    </a:lnTo>
                    <a:lnTo>
                      <a:pt x="2245" y="1009"/>
                    </a:lnTo>
                    <a:lnTo>
                      <a:pt x="2245" y="1061"/>
                    </a:lnTo>
                    <a:lnTo>
                      <a:pt x="2245" y="1109"/>
                    </a:lnTo>
                    <a:lnTo>
                      <a:pt x="2244" y="1154"/>
                    </a:lnTo>
                    <a:lnTo>
                      <a:pt x="2237" y="1199"/>
                    </a:lnTo>
                    <a:lnTo>
                      <a:pt x="2230" y="1247"/>
                    </a:lnTo>
                    <a:lnTo>
                      <a:pt x="2225" y="1290"/>
                    </a:lnTo>
                    <a:lnTo>
                      <a:pt x="2213" y="1330"/>
                    </a:lnTo>
                    <a:lnTo>
                      <a:pt x="2201" y="1377"/>
                    </a:lnTo>
                    <a:lnTo>
                      <a:pt x="2191" y="1420"/>
                    </a:lnTo>
                    <a:lnTo>
                      <a:pt x="2178" y="1458"/>
                    </a:lnTo>
                    <a:lnTo>
                      <a:pt x="2162" y="1498"/>
                    </a:lnTo>
                    <a:lnTo>
                      <a:pt x="2145" y="1535"/>
                    </a:lnTo>
                    <a:lnTo>
                      <a:pt x="2127" y="1570"/>
                    </a:lnTo>
                    <a:lnTo>
                      <a:pt x="2105" y="1609"/>
                    </a:lnTo>
                    <a:lnTo>
                      <a:pt x="2084" y="1644"/>
                    </a:lnTo>
                    <a:lnTo>
                      <a:pt x="2061" y="1677"/>
                    </a:lnTo>
                    <a:lnTo>
                      <a:pt x="2040" y="1706"/>
                    </a:lnTo>
                    <a:lnTo>
                      <a:pt x="2015" y="1736"/>
                    </a:lnTo>
                    <a:lnTo>
                      <a:pt x="1991" y="1765"/>
                    </a:lnTo>
                    <a:lnTo>
                      <a:pt x="1965" y="1791"/>
                    </a:lnTo>
                    <a:lnTo>
                      <a:pt x="1938" y="1816"/>
                    </a:lnTo>
                    <a:lnTo>
                      <a:pt x="1911" y="1839"/>
                    </a:lnTo>
                    <a:lnTo>
                      <a:pt x="1883" y="1857"/>
                    </a:lnTo>
                    <a:lnTo>
                      <a:pt x="1852" y="1880"/>
                    </a:lnTo>
                    <a:lnTo>
                      <a:pt x="1822" y="1897"/>
                    </a:lnTo>
                    <a:lnTo>
                      <a:pt x="1795" y="1912"/>
                    </a:lnTo>
                    <a:lnTo>
                      <a:pt x="1764" y="1924"/>
                    </a:lnTo>
                    <a:lnTo>
                      <a:pt x="1728" y="1938"/>
                    </a:lnTo>
                    <a:lnTo>
                      <a:pt x="1701" y="1949"/>
                    </a:lnTo>
                    <a:lnTo>
                      <a:pt x="1673" y="1953"/>
                    </a:lnTo>
                    <a:lnTo>
                      <a:pt x="1670" y="1953"/>
                    </a:lnTo>
                    <a:lnTo>
                      <a:pt x="1635" y="1961"/>
                    </a:lnTo>
                    <a:lnTo>
                      <a:pt x="1602" y="1962"/>
                    </a:lnTo>
                    <a:lnTo>
                      <a:pt x="1567" y="1964"/>
                    </a:lnTo>
                    <a:lnTo>
                      <a:pt x="1535" y="1962"/>
                    </a:lnTo>
                    <a:lnTo>
                      <a:pt x="1501" y="1961"/>
                    </a:lnTo>
                    <a:lnTo>
                      <a:pt x="1467" y="1953"/>
                    </a:lnTo>
                    <a:lnTo>
                      <a:pt x="1434" y="1949"/>
                    </a:lnTo>
                    <a:lnTo>
                      <a:pt x="1404" y="1938"/>
                    </a:lnTo>
                    <a:lnTo>
                      <a:pt x="1371" y="1924"/>
                    </a:lnTo>
                    <a:lnTo>
                      <a:pt x="1340" y="1912"/>
                    </a:lnTo>
                    <a:lnTo>
                      <a:pt x="1313" y="1897"/>
                    </a:lnTo>
                    <a:lnTo>
                      <a:pt x="1282" y="1879"/>
                    </a:lnTo>
                    <a:lnTo>
                      <a:pt x="1250" y="1857"/>
                    </a:lnTo>
                    <a:lnTo>
                      <a:pt x="1224" y="1841"/>
                    </a:lnTo>
                    <a:lnTo>
                      <a:pt x="1198" y="1815"/>
                    </a:lnTo>
                    <a:lnTo>
                      <a:pt x="1169" y="1791"/>
                    </a:lnTo>
                    <a:lnTo>
                      <a:pt x="1144" y="1765"/>
                    </a:lnTo>
                    <a:lnTo>
                      <a:pt x="1119" y="1736"/>
                    </a:lnTo>
                    <a:lnTo>
                      <a:pt x="1094" y="1705"/>
                    </a:lnTo>
                    <a:lnTo>
                      <a:pt x="1070" y="1677"/>
                    </a:lnTo>
                    <a:lnTo>
                      <a:pt x="1058" y="1656"/>
                    </a:lnTo>
                    <a:lnTo>
                      <a:pt x="1058" y="1654"/>
                    </a:lnTo>
                    <a:lnTo>
                      <a:pt x="1028" y="1609"/>
                    </a:lnTo>
                    <a:close/>
                    <a:moveTo>
                      <a:pt x="3118" y="3255"/>
                    </a:moveTo>
                    <a:lnTo>
                      <a:pt x="3118" y="3252"/>
                    </a:lnTo>
                    <a:lnTo>
                      <a:pt x="3118" y="3251"/>
                    </a:lnTo>
                    <a:lnTo>
                      <a:pt x="3109" y="3180"/>
                    </a:lnTo>
                    <a:lnTo>
                      <a:pt x="3109" y="3180"/>
                    </a:lnTo>
                    <a:lnTo>
                      <a:pt x="3109" y="3178"/>
                    </a:lnTo>
                    <a:lnTo>
                      <a:pt x="3092" y="3065"/>
                    </a:lnTo>
                    <a:lnTo>
                      <a:pt x="3082" y="3002"/>
                    </a:lnTo>
                    <a:lnTo>
                      <a:pt x="3080" y="2998"/>
                    </a:lnTo>
                    <a:lnTo>
                      <a:pt x="3064" y="2928"/>
                    </a:lnTo>
                    <a:lnTo>
                      <a:pt x="3062" y="2925"/>
                    </a:lnTo>
                    <a:lnTo>
                      <a:pt x="3050" y="2872"/>
                    </a:lnTo>
                    <a:lnTo>
                      <a:pt x="3050" y="2870"/>
                    </a:lnTo>
                    <a:lnTo>
                      <a:pt x="3024" y="2780"/>
                    </a:lnTo>
                    <a:lnTo>
                      <a:pt x="3022" y="2779"/>
                    </a:lnTo>
                    <a:lnTo>
                      <a:pt x="3002" y="2719"/>
                    </a:lnTo>
                    <a:lnTo>
                      <a:pt x="2999" y="2717"/>
                    </a:lnTo>
                    <a:lnTo>
                      <a:pt x="2979" y="2666"/>
                    </a:lnTo>
                    <a:lnTo>
                      <a:pt x="2979" y="2663"/>
                    </a:lnTo>
                    <a:lnTo>
                      <a:pt x="2947" y="2600"/>
                    </a:lnTo>
                    <a:lnTo>
                      <a:pt x="2943" y="2594"/>
                    </a:lnTo>
                    <a:lnTo>
                      <a:pt x="2934" y="2580"/>
                    </a:lnTo>
                    <a:lnTo>
                      <a:pt x="2934" y="2578"/>
                    </a:lnTo>
                    <a:lnTo>
                      <a:pt x="2909" y="2543"/>
                    </a:lnTo>
                    <a:lnTo>
                      <a:pt x="2892" y="2517"/>
                    </a:lnTo>
                    <a:lnTo>
                      <a:pt x="2888" y="2512"/>
                    </a:lnTo>
                    <a:lnTo>
                      <a:pt x="2868" y="2490"/>
                    </a:lnTo>
                    <a:lnTo>
                      <a:pt x="2861" y="2484"/>
                    </a:lnTo>
                    <a:lnTo>
                      <a:pt x="2840" y="2466"/>
                    </a:lnTo>
                    <a:lnTo>
                      <a:pt x="2839" y="2466"/>
                    </a:lnTo>
                    <a:lnTo>
                      <a:pt x="2819" y="2450"/>
                    </a:lnTo>
                    <a:lnTo>
                      <a:pt x="2816" y="2447"/>
                    </a:lnTo>
                    <a:lnTo>
                      <a:pt x="2815" y="2447"/>
                    </a:lnTo>
                    <a:lnTo>
                      <a:pt x="2815" y="2447"/>
                    </a:lnTo>
                    <a:lnTo>
                      <a:pt x="2780" y="2425"/>
                    </a:lnTo>
                    <a:lnTo>
                      <a:pt x="2778" y="2422"/>
                    </a:lnTo>
                    <a:lnTo>
                      <a:pt x="2775" y="2420"/>
                    </a:lnTo>
                    <a:lnTo>
                      <a:pt x="2717" y="2394"/>
                    </a:lnTo>
                    <a:lnTo>
                      <a:pt x="2713" y="2393"/>
                    </a:lnTo>
                    <a:lnTo>
                      <a:pt x="2663" y="2372"/>
                    </a:lnTo>
                    <a:lnTo>
                      <a:pt x="2636" y="2364"/>
                    </a:lnTo>
                    <a:lnTo>
                      <a:pt x="2636" y="2363"/>
                    </a:lnTo>
                    <a:lnTo>
                      <a:pt x="2542" y="2332"/>
                    </a:lnTo>
                    <a:lnTo>
                      <a:pt x="2538" y="2332"/>
                    </a:lnTo>
                    <a:lnTo>
                      <a:pt x="2478" y="2315"/>
                    </a:lnTo>
                    <a:lnTo>
                      <a:pt x="2477" y="2315"/>
                    </a:lnTo>
                    <a:lnTo>
                      <a:pt x="2355" y="2285"/>
                    </a:lnTo>
                    <a:lnTo>
                      <a:pt x="2354" y="2285"/>
                    </a:lnTo>
                    <a:lnTo>
                      <a:pt x="2243" y="2262"/>
                    </a:lnTo>
                    <a:lnTo>
                      <a:pt x="2240" y="2262"/>
                    </a:lnTo>
                    <a:lnTo>
                      <a:pt x="2153" y="2244"/>
                    </a:lnTo>
                    <a:lnTo>
                      <a:pt x="2063" y="2225"/>
                    </a:lnTo>
                    <a:lnTo>
                      <a:pt x="2046" y="2225"/>
                    </a:lnTo>
                    <a:lnTo>
                      <a:pt x="2030" y="2230"/>
                    </a:lnTo>
                    <a:lnTo>
                      <a:pt x="2008" y="2239"/>
                    </a:lnTo>
                    <a:lnTo>
                      <a:pt x="1996" y="2252"/>
                    </a:lnTo>
                    <a:lnTo>
                      <a:pt x="1941" y="2308"/>
                    </a:lnTo>
                    <a:lnTo>
                      <a:pt x="1884" y="2367"/>
                    </a:lnTo>
                    <a:lnTo>
                      <a:pt x="1810" y="2431"/>
                    </a:lnTo>
                    <a:lnTo>
                      <a:pt x="1771" y="2463"/>
                    </a:lnTo>
                    <a:lnTo>
                      <a:pt x="1730" y="2497"/>
                    </a:lnTo>
                    <a:lnTo>
                      <a:pt x="1691" y="2526"/>
                    </a:lnTo>
                    <a:lnTo>
                      <a:pt x="1656" y="2552"/>
                    </a:lnTo>
                    <a:lnTo>
                      <a:pt x="1624" y="2571"/>
                    </a:lnTo>
                    <a:lnTo>
                      <a:pt x="1592" y="2587"/>
                    </a:lnTo>
                    <a:lnTo>
                      <a:pt x="1569" y="2595"/>
                    </a:lnTo>
                    <a:lnTo>
                      <a:pt x="1560" y="2597"/>
                    </a:lnTo>
                    <a:lnTo>
                      <a:pt x="1558" y="2597"/>
                    </a:lnTo>
                    <a:lnTo>
                      <a:pt x="1557" y="2597"/>
                    </a:lnTo>
                    <a:lnTo>
                      <a:pt x="1551" y="2596"/>
                    </a:lnTo>
                    <a:lnTo>
                      <a:pt x="1528" y="2587"/>
                    </a:lnTo>
                    <a:lnTo>
                      <a:pt x="1496" y="2571"/>
                    </a:lnTo>
                    <a:lnTo>
                      <a:pt x="1462" y="2552"/>
                    </a:lnTo>
                    <a:lnTo>
                      <a:pt x="1425" y="2526"/>
                    </a:lnTo>
                    <a:lnTo>
                      <a:pt x="1387" y="2497"/>
                    </a:lnTo>
                    <a:lnTo>
                      <a:pt x="1348" y="2463"/>
                    </a:lnTo>
                    <a:lnTo>
                      <a:pt x="1308" y="2431"/>
                    </a:lnTo>
                    <a:lnTo>
                      <a:pt x="1236" y="2365"/>
                    </a:lnTo>
                    <a:lnTo>
                      <a:pt x="1175" y="2308"/>
                    </a:lnTo>
                    <a:lnTo>
                      <a:pt x="1121" y="2252"/>
                    </a:lnTo>
                    <a:lnTo>
                      <a:pt x="1109" y="2240"/>
                    </a:lnTo>
                    <a:lnTo>
                      <a:pt x="1088" y="2230"/>
                    </a:lnTo>
                    <a:lnTo>
                      <a:pt x="1071" y="2225"/>
                    </a:lnTo>
                    <a:lnTo>
                      <a:pt x="1054" y="2225"/>
                    </a:lnTo>
                    <a:lnTo>
                      <a:pt x="964" y="2244"/>
                    </a:lnTo>
                    <a:lnTo>
                      <a:pt x="875" y="2262"/>
                    </a:lnTo>
                    <a:lnTo>
                      <a:pt x="874" y="2262"/>
                    </a:lnTo>
                    <a:lnTo>
                      <a:pt x="757" y="2286"/>
                    </a:lnTo>
                    <a:lnTo>
                      <a:pt x="640" y="2315"/>
                    </a:lnTo>
                    <a:lnTo>
                      <a:pt x="637" y="2315"/>
                    </a:lnTo>
                    <a:lnTo>
                      <a:pt x="574" y="2333"/>
                    </a:lnTo>
                    <a:lnTo>
                      <a:pt x="481" y="2361"/>
                    </a:lnTo>
                    <a:lnTo>
                      <a:pt x="481" y="2364"/>
                    </a:lnTo>
                    <a:lnTo>
                      <a:pt x="462" y="2370"/>
                    </a:lnTo>
                    <a:lnTo>
                      <a:pt x="461" y="2370"/>
                    </a:lnTo>
                    <a:lnTo>
                      <a:pt x="457" y="2370"/>
                    </a:lnTo>
                    <a:lnTo>
                      <a:pt x="396" y="2395"/>
                    </a:lnTo>
                    <a:lnTo>
                      <a:pt x="392" y="2398"/>
                    </a:lnTo>
                    <a:lnTo>
                      <a:pt x="345" y="2419"/>
                    </a:lnTo>
                    <a:lnTo>
                      <a:pt x="341" y="2423"/>
                    </a:lnTo>
                    <a:lnTo>
                      <a:pt x="316" y="2440"/>
                    </a:lnTo>
                    <a:lnTo>
                      <a:pt x="310" y="2440"/>
                    </a:lnTo>
                    <a:lnTo>
                      <a:pt x="287" y="2458"/>
                    </a:lnTo>
                    <a:lnTo>
                      <a:pt x="287" y="2458"/>
                    </a:lnTo>
                    <a:lnTo>
                      <a:pt x="280" y="2461"/>
                    </a:lnTo>
                    <a:lnTo>
                      <a:pt x="258" y="2486"/>
                    </a:lnTo>
                    <a:lnTo>
                      <a:pt x="238" y="2504"/>
                    </a:lnTo>
                    <a:lnTo>
                      <a:pt x="232" y="2514"/>
                    </a:lnTo>
                    <a:lnTo>
                      <a:pt x="214" y="2540"/>
                    </a:lnTo>
                    <a:lnTo>
                      <a:pt x="214" y="2542"/>
                    </a:lnTo>
                    <a:lnTo>
                      <a:pt x="199" y="2563"/>
                    </a:lnTo>
                    <a:lnTo>
                      <a:pt x="189" y="2583"/>
                    </a:lnTo>
                    <a:lnTo>
                      <a:pt x="188" y="2584"/>
                    </a:lnTo>
                    <a:lnTo>
                      <a:pt x="187" y="2585"/>
                    </a:lnTo>
                    <a:lnTo>
                      <a:pt x="183" y="2589"/>
                    </a:lnTo>
                    <a:lnTo>
                      <a:pt x="152" y="2656"/>
                    </a:lnTo>
                    <a:lnTo>
                      <a:pt x="152" y="2661"/>
                    </a:lnTo>
                    <a:lnTo>
                      <a:pt x="125" y="2725"/>
                    </a:lnTo>
                    <a:lnTo>
                      <a:pt x="125" y="2729"/>
                    </a:lnTo>
                    <a:lnTo>
                      <a:pt x="102" y="2793"/>
                    </a:lnTo>
                    <a:lnTo>
                      <a:pt x="102" y="2795"/>
                    </a:lnTo>
                    <a:lnTo>
                      <a:pt x="85" y="2857"/>
                    </a:lnTo>
                    <a:lnTo>
                      <a:pt x="64" y="2931"/>
                    </a:lnTo>
                    <a:lnTo>
                      <a:pt x="64" y="2933"/>
                    </a:lnTo>
                    <a:lnTo>
                      <a:pt x="49" y="2999"/>
                    </a:lnTo>
                    <a:lnTo>
                      <a:pt x="49" y="3001"/>
                    </a:lnTo>
                    <a:lnTo>
                      <a:pt x="37" y="3058"/>
                    </a:lnTo>
                    <a:lnTo>
                      <a:pt x="15" y="3170"/>
                    </a:lnTo>
                    <a:lnTo>
                      <a:pt x="15" y="3176"/>
                    </a:lnTo>
                    <a:lnTo>
                      <a:pt x="7" y="3246"/>
                    </a:lnTo>
                    <a:lnTo>
                      <a:pt x="0" y="3272"/>
                    </a:lnTo>
                    <a:lnTo>
                      <a:pt x="0" y="3290"/>
                    </a:lnTo>
                    <a:lnTo>
                      <a:pt x="2" y="3304"/>
                    </a:lnTo>
                    <a:lnTo>
                      <a:pt x="7" y="3321"/>
                    </a:lnTo>
                    <a:lnTo>
                      <a:pt x="19" y="3337"/>
                    </a:lnTo>
                    <a:lnTo>
                      <a:pt x="31" y="3348"/>
                    </a:lnTo>
                    <a:lnTo>
                      <a:pt x="46" y="3357"/>
                    </a:lnTo>
                    <a:lnTo>
                      <a:pt x="65" y="3362"/>
                    </a:lnTo>
                    <a:lnTo>
                      <a:pt x="78" y="3362"/>
                    </a:lnTo>
                    <a:lnTo>
                      <a:pt x="3042" y="3362"/>
                    </a:lnTo>
                    <a:lnTo>
                      <a:pt x="3054" y="3362"/>
                    </a:lnTo>
                    <a:lnTo>
                      <a:pt x="3075" y="3358"/>
                    </a:lnTo>
                    <a:lnTo>
                      <a:pt x="3089" y="3348"/>
                    </a:lnTo>
                    <a:lnTo>
                      <a:pt x="3100" y="3339"/>
                    </a:lnTo>
                    <a:lnTo>
                      <a:pt x="3107" y="3330"/>
                    </a:lnTo>
                    <a:lnTo>
                      <a:pt x="3120" y="3311"/>
                    </a:lnTo>
                    <a:lnTo>
                      <a:pt x="3120" y="3290"/>
                    </a:lnTo>
                    <a:lnTo>
                      <a:pt x="3120" y="3282"/>
                    </a:lnTo>
                    <a:lnTo>
                      <a:pt x="3118" y="3255"/>
                    </a:lnTo>
                    <a:close/>
                    <a:moveTo>
                      <a:pt x="275" y="2772"/>
                    </a:moveTo>
                    <a:lnTo>
                      <a:pt x="297" y="2713"/>
                    </a:lnTo>
                    <a:lnTo>
                      <a:pt x="320" y="2664"/>
                    </a:lnTo>
                    <a:lnTo>
                      <a:pt x="334" y="2643"/>
                    </a:lnTo>
                    <a:lnTo>
                      <a:pt x="346" y="2620"/>
                    </a:lnTo>
                    <a:lnTo>
                      <a:pt x="356" y="2607"/>
                    </a:lnTo>
                    <a:lnTo>
                      <a:pt x="367" y="2596"/>
                    </a:lnTo>
                    <a:lnTo>
                      <a:pt x="379" y="2583"/>
                    </a:lnTo>
                    <a:lnTo>
                      <a:pt x="390" y="2577"/>
                    </a:lnTo>
                    <a:lnTo>
                      <a:pt x="423" y="2556"/>
                    </a:lnTo>
                    <a:lnTo>
                      <a:pt x="460" y="2537"/>
                    </a:lnTo>
                    <a:lnTo>
                      <a:pt x="507" y="2519"/>
                    </a:lnTo>
                    <a:lnTo>
                      <a:pt x="561" y="2500"/>
                    </a:lnTo>
                    <a:lnTo>
                      <a:pt x="618" y="2482"/>
                    </a:lnTo>
                    <a:lnTo>
                      <a:pt x="674" y="2466"/>
                    </a:lnTo>
                    <a:lnTo>
                      <a:pt x="791" y="2437"/>
                    </a:lnTo>
                    <a:lnTo>
                      <a:pt x="901" y="2415"/>
                    </a:lnTo>
                    <a:lnTo>
                      <a:pt x="992" y="2397"/>
                    </a:lnTo>
                    <a:lnTo>
                      <a:pt x="1038" y="2388"/>
                    </a:lnTo>
                    <a:lnTo>
                      <a:pt x="1066" y="2417"/>
                    </a:lnTo>
                    <a:lnTo>
                      <a:pt x="1067" y="2418"/>
                    </a:lnTo>
                    <a:lnTo>
                      <a:pt x="1067" y="2418"/>
                    </a:lnTo>
                    <a:lnTo>
                      <a:pt x="1116" y="2465"/>
                    </a:lnTo>
                    <a:lnTo>
                      <a:pt x="1116" y="2466"/>
                    </a:lnTo>
                    <a:lnTo>
                      <a:pt x="1198" y="2543"/>
                    </a:lnTo>
                    <a:lnTo>
                      <a:pt x="1198" y="2543"/>
                    </a:lnTo>
                    <a:lnTo>
                      <a:pt x="1199" y="2543"/>
                    </a:lnTo>
                    <a:lnTo>
                      <a:pt x="1209" y="2554"/>
                    </a:lnTo>
                    <a:lnTo>
                      <a:pt x="1211" y="2554"/>
                    </a:lnTo>
                    <a:lnTo>
                      <a:pt x="1248" y="2583"/>
                    </a:lnTo>
                    <a:lnTo>
                      <a:pt x="1301" y="2628"/>
                    </a:lnTo>
                    <a:lnTo>
                      <a:pt x="1303" y="2628"/>
                    </a:lnTo>
                    <a:lnTo>
                      <a:pt x="1321" y="2642"/>
                    </a:lnTo>
                    <a:lnTo>
                      <a:pt x="1321" y="2651"/>
                    </a:lnTo>
                    <a:lnTo>
                      <a:pt x="1338" y="2654"/>
                    </a:lnTo>
                    <a:lnTo>
                      <a:pt x="1378" y="2684"/>
                    </a:lnTo>
                    <a:lnTo>
                      <a:pt x="1384" y="2686"/>
                    </a:lnTo>
                    <a:lnTo>
                      <a:pt x="1424" y="2707"/>
                    </a:lnTo>
                    <a:lnTo>
                      <a:pt x="1458" y="2726"/>
                    </a:lnTo>
                    <a:lnTo>
                      <a:pt x="1466" y="2732"/>
                    </a:lnTo>
                    <a:lnTo>
                      <a:pt x="1500" y="2742"/>
                    </a:lnTo>
                    <a:lnTo>
                      <a:pt x="1504" y="2747"/>
                    </a:lnTo>
                    <a:lnTo>
                      <a:pt x="1534" y="2750"/>
                    </a:lnTo>
                    <a:lnTo>
                      <a:pt x="1549" y="2754"/>
                    </a:lnTo>
                    <a:lnTo>
                      <a:pt x="1558" y="2754"/>
                    </a:lnTo>
                    <a:lnTo>
                      <a:pt x="1563" y="2754"/>
                    </a:lnTo>
                    <a:lnTo>
                      <a:pt x="1564" y="2754"/>
                    </a:lnTo>
                    <a:lnTo>
                      <a:pt x="1565" y="2754"/>
                    </a:lnTo>
                    <a:lnTo>
                      <a:pt x="1585" y="2750"/>
                    </a:lnTo>
                    <a:lnTo>
                      <a:pt x="1607" y="2747"/>
                    </a:lnTo>
                    <a:lnTo>
                      <a:pt x="1616" y="2743"/>
                    </a:lnTo>
                    <a:lnTo>
                      <a:pt x="1658" y="2730"/>
                    </a:lnTo>
                    <a:lnTo>
                      <a:pt x="1663" y="2723"/>
                    </a:lnTo>
                    <a:lnTo>
                      <a:pt x="1704" y="2704"/>
                    </a:lnTo>
                    <a:lnTo>
                      <a:pt x="1705" y="2702"/>
                    </a:lnTo>
                    <a:lnTo>
                      <a:pt x="1741" y="2683"/>
                    </a:lnTo>
                    <a:lnTo>
                      <a:pt x="1746" y="2678"/>
                    </a:lnTo>
                    <a:lnTo>
                      <a:pt x="1784" y="2651"/>
                    </a:lnTo>
                    <a:lnTo>
                      <a:pt x="1814" y="2628"/>
                    </a:lnTo>
                    <a:lnTo>
                      <a:pt x="1815" y="2628"/>
                    </a:lnTo>
                    <a:lnTo>
                      <a:pt x="1869" y="2583"/>
                    </a:lnTo>
                    <a:lnTo>
                      <a:pt x="1911" y="2550"/>
                    </a:lnTo>
                    <a:lnTo>
                      <a:pt x="1912" y="2547"/>
                    </a:lnTo>
                    <a:lnTo>
                      <a:pt x="1985" y="2481"/>
                    </a:lnTo>
                    <a:lnTo>
                      <a:pt x="1988" y="2480"/>
                    </a:lnTo>
                    <a:lnTo>
                      <a:pt x="2065" y="2406"/>
                    </a:lnTo>
                    <a:lnTo>
                      <a:pt x="2065" y="2403"/>
                    </a:lnTo>
                    <a:lnTo>
                      <a:pt x="2078" y="2388"/>
                    </a:lnTo>
                    <a:lnTo>
                      <a:pt x="2124" y="2397"/>
                    </a:lnTo>
                    <a:lnTo>
                      <a:pt x="2215" y="2415"/>
                    </a:lnTo>
                    <a:lnTo>
                      <a:pt x="2326" y="2437"/>
                    </a:lnTo>
                    <a:lnTo>
                      <a:pt x="2442" y="2466"/>
                    </a:lnTo>
                    <a:lnTo>
                      <a:pt x="2501" y="2482"/>
                    </a:lnTo>
                    <a:lnTo>
                      <a:pt x="2555" y="2500"/>
                    </a:lnTo>
                    <a:lnTo>
                      <a:pt x="2610" y="2519"/>
                    </a:lnTo>
                    <a:lnTo>
                      <a:pt x="2657" y="2537"/>
                    </a:lnTo>
                    <a:lnTo>
                      <a:pt x="2695" y="2557"/>
                    </a:lnTo>
                    <a:lnTo>
                      <a:pt x="2728" y="2575"/>
                    </a:lnTo>
                    <a:lnTo>
                      <a:pt x="2743" y="2587"/>
                    </a:lnTo>
                    <a:lnTo>
                      <a:pt x="2756" y="2598"/>
                    </a:lnTo>
                    <a:lnTo>
                      <a:pt x="2767" y="2610"/>
                    </a:lnTo>
                    <a:lnTo>
                      <a:pt x="2782" y="2631"/>
                    </a:lnTo>
                    <a:lnTo>
                      <a:pt x="2797" y="2654"/>
                    </a:lnTo>
                    <a:lnTo>
                      <a:pt x="2810" y="2675"/>
                    </a:lnTo>
                    <a:lnTo>
                      <a:pt x="2833" y="2724"/>
                    </a:lnTo>
                    <a:lnTo>
                      <a:pt x="2860" y="2783"/>
                    </a:lnTo>
                    <a:lnTo>
                      <a:pt x="2880" y="2846"/>
                    </a:lnTo>
                    <a:lnTo>
                      <a:pt x="2899" y="2906"/>
                    </a:lnTo>
                    <a:lnTo>
                      <a:pt x="2914" y="2970"/>
                    </a:lnTo>
                    <a:lnTo>
                      <a:pt x="2927" y="3034"/>
                    </a:lnTo>
                    <a:lnTo>
                      <a:pt x="2938" y="3092"/>
                    </a:lnTo>
                    <a:lnTo>
                      <a:pt x="2955" y="3199"/>
                    </a:lnTo>
                    <a:lnTo>
                      <a:pt x="2956" y="3208"/>
                    </a:lnTo>
                    <a:lnTo>
                      <a:pt x="167" y="3208"/>
                    </a:lnTo>
                    <a:lnTo>
                      <a:pt x="169" y="3194"/>
                    </a:lnTo>
                    <a:lnTo>
                      <a:pt x="189" y="3088"/>
                    </a:lnTo>
                    <a:lnTo>
                      <a:pt x="202" y="3027"/>
                    </a:lnTo>
                    <a:lnTo>
                      <a:pt x="216" y="2965"/>
                    </a:lnTo>
                    <a:lnTo>
                      <a:pt x="235" y="2899"/>
                    </a:lnTo>
                    <a:lnTo>
                      <a:pt x="253" y="2832"/>
                    </a:lnTo>
                    <a:lnTo>
                      <a:pt x="275" y="2772"/>
                    </a:lnTo>
                    <a:lnTo>
                      <a:pt x="275" y="27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0" name="Freeform 44"/>
              <p:cNvSpPr>
                <a:spLocks noChangeAspect="1" noEditPoints="1"/>
              </p:cNvSpPr>
              <p:nvPr/>
            </p:nvSpPr>
            <p:spPr bwMode="auto">
              <a:xfrm>
                <a:off x="2730556" y="3311896"/>
                <a:ext cx="339464" cy="365760"/>
              </a:xfrm>
              <a:custGeom>
                <a:avLst/>
                <a:gdLst>
                  <a:gd name="T0" fmla="*/ 781 w 3120"/>
                  <a:gd name="T1" fmla="*/ 1416 h 3362"/>
                  <a:gd name="T2" fmla="*/ 919 w 3120"/>
                  <a:gd name="T3" fmla="*/ 1726 h 3362"/>
                  <a:gd name="T4" fmla="*/ 1120 w 3120"/>
                  <a:gd name="T5" fmla="*/ 1955 h 3362"/>
                  <a:gd name="T6" fmla="*/ 1273 w 3120"/>
                  <a:gd name="T7" fmla="*/ 2051 h 3362"/>
                  <a:gd name="T8" fmla="*/ 1470 w 3120"/>
                  <a:gd name="T9" fmla="*/ 2111 h 3362"/>
                  <a:gd name="T10" fmla="*/ 1664 w 3120"/>
                  <a:gd name="T11" fmla="*/ 2111 h 3362"/>
                  <a:gd name="T12" fmla="*/ 1902 w 3120"/>
                  <a:gd name="T13" fmla="*/ 2032 h 3362"/>
                  <a:gd name="T14" fmla="*/ 2069 w 3120"/>
                  <a:gd name="T15" fmla="*/ 1908 h 3362"/>
                  <a:gd name="T16" fmla="*/ 2239 w 3120"/>
                  <a:gd name="T17" fmla="*/ 1684 h 3362"/>
                  <a:gd name="T18" fmla="*/ 2326 w 3120"/>
                  <a:gd name="T19" fmla="*/ 1506 h 3362"/>
                  <a:gd name="T20" fmla="*/ 2394 w 3120"/>
                  <a:gd name="T21" fmla="*/ 1215 h 3362"/>
                  <a:gd name="T22" fmla="*/ 2399 w 3120"/>
                  <a:gd name="T23" fmla="*/ 956 h 3362"/>
                  <a:gd name="T24" fmla="*/ 2364 w 3120"/>
                  <a:gd name="T25" fmla="*/ 748 h 3362"/>
                  <a:gd name="T26" fmla="*/ 2297 w 3120"/>
                  <a:gd name="T27" fmla="*/ 546 h 3362"/>
                  <a:gd name="T28" fmla="*/ 2190 w 3120"/>
                  <a:gd name="T29" fmla="*/ 355 h 3362"/>
                  <a:gd name="T30" fmla="*/ 2038 w 3120"/>
                  <a:gd name="T31" fmla="*/ 184 h 3362"/>
                  <a:gd name="T32" fmla="*/ 1816 w 3120"/>
                  <a:gd name="T33" fmla="*/ 48 h 3362"/>
                  <a:gd name="T34" fmla="*/ 1654 w 3120"/>
                  <a:gd name="T35" fmla="*/ 5 h 3362"/>
                  <a:gd name="T36" fmla="*/ 1430 w 3120"/>
                  <a:gd name="T37" fmla="*/ 14 h 3362"/>
                  <a:gd name="T38" fmla="*/ 1233 w 3120"/>
                  <a:gd name="T39" fmla="*/ 89 h 3362"/>
                  <a:gd name="T40" fmla="*/ 1090 w 3120"/>
                  <a:gd name="T41" fmla="*/ 189 h 3362"/>
                  <a:gd name="T42" fmla="*/ 942 w 3120"/>
                  <a:gd name="T43" fmla="*/ 357 h 3362"/>
                  <a:gd name="T44" fmla="*/ 814 w 3120"/>
                  <a:gd name="T45" fmla="*/ 601 h 3362"/>
                  <a:gd name="T46" fmla="*/ 749 w 3120"/>
                  <a:gd name="T47" fmla="*/ 850 h 3362"/>
                  <a:gd name="T48" fmla="*/ 734 w 3120"/>
                  <a:gd name="T49" fmla="*/ 1113 h 3362"/>
                  <a:gd name="T50" fmla="*/ 931 w 3120"/>
                  <a:gd name="T51" fmla="*/ 1376 h 3362"/>
                  <a:gd name="T52" fmla="*/ 890 w 3120"/>
                  <a:gd name="T53" fmla="*/ 968 h 3362"/>
                  <a:gd name="T54" fmla="*/ 991 w 3120"/>
                  <a:gd name="T55" fmla="*/ 583 h 3362"/>
                  <a:gd name="T56" fmla="*/ 1195 w 3120"/>
                  <a:gd name="T57" fmla="*/ 303 h 3362"/>
                  <a:gd name="T58" fmla="*/ 1500 w 3120"/>
                  <a:gd name="T59" fmla="*/ 160 h 3362"/>
                  <a:gd name="T60" fmla="*/ 1822 w 3120"/>
                  <a:gd name="T61" fmla="*/ 222 h 3362"/>
                  <a:gd name="T62" fmla="*/ 2084 w 3120"/>
                  <a:gd name="T63" fmla="*/ 476 h 3362"/>
                  <a:gd name="T64" fmla="*/ 2230 w 3120"/>
                  <a:gd name="T65" fmla="*/ 874 h 3362"/>
                  <a:gd name="T66" fmla="*/ 2213 w 3120"/>
                  <a:gd name="T67" fmla="*/ 1330 h 3362"/>
                  <a:gd name="T68" fmla="*/ 2040 w 3120"/>
                  <a:gd name="T69" fmla="*/ 1706 h 3362"/>
                  <a:gd name="T70" fmla="*/ 1764 w 3120"/>
                  <a:gd name="T71" fmla="*/ 1924 h 3362"/>
                  <a:gd name="T72" fmla="*/ 1467 w 3120"/>
                  <a:gd name="T73" fmla="*/ 1953 h 3362"/>
                  <a:gd name="T74" fmla="*/ 1169 w 3120"/>
                  <a:gd name="T75" fmla="*/ 1791 h 3362"/>
                  <a:gd name="T76" fmla="*/ 3118 w 3120"/>
                  <a:gd name="T77" fmla="*/ 3251 h 3362"/>
                  <a:gd name="T78" fmla="*/ 3050 w 3120"/>
                  <a:gd name="T79" fmla="*/ 2870 h 3362"/>
                  <a:gd name="T80" fmla="*/ 2934 w 3120"/>
                  <a:gd name="T81" fmla="*/ 2578 h 3362"/>
                  <a:gd name="T82" fmla="*/ 2815 w 3120"/>
                  <a:gd name="T83" fmla="*/ 2447 h 3362"/>
                  <a:gd name="T84" fmla="*/ 2542 w 3120"/>
                  <a:gd name="T85" fmla="*/ 2332 h 3362"/>
                  <a:gd name="T86" fmla="*/ 2046 w 3120"/>
                  <a:gd name="T87" fmla="*/ 2225 h 3362"/>
                  <a:gd name="T88" fmla="*/ 1656 w 3120"/>
                  <a:gd name="T89" fmla="*/ 2552 h 3362"/>
                  <a:gd name="T90" fmla="*/ 1462 w 3120"/>
                  <a:gd name="T91" fmla="*/ 2552 h 3362"/>
                  <a:gd name="T92" fmla="*/ 1071 w 3120"/>
                  <a:gd name="T93" fmla="*/ 2225 h 3362"/>
                  <a:gd name="T94" fmla="*/ 481 w 3120"/>
                  <a:gd name="T95" fmla="*/ 2364 h 3362"/>
                  <a:gd name="T96" fmla="*/ 287 w 3120"/>
                  <a:gd name="T97" fmla="*/ 2458 h 3362"/>
                  <a:gd name="T98" fmla="*/ 188 w 3120"/>
                  <a:gd name="T99" fmla="*/ 2584 h 3362"/>
                  <a:gd name="T100" fmla="*/ 64 w 3120"/>
                  <a:gd name="T101" fmla="*/ 2931 h 3362"/>
                  <a:gd name="T102" fmla="*/ 2 w 3120"/>
                  <a:gd name="T103" fmla="*/ 3304 h 3362"/>
                  <a:gd name="T104" fmla="*/ 3089 w 3120"/>
                  <a:gd name="T105" fmla="*/ 3348 h 3362"/>
                  <a:gd name="T106" fmla="*/ 334 w 3120"/>
                  <a:gd name="T107" fmla="*/ 2643 h 3362"/>
                  <a:gd name="T108" fmla="*/ 618 w 3120"/>
                  <a:gd name="T109" fmla="*/ 2482 h 3362"/>
                  <a:gd name="T110" fmla="*/ 1116 w 3120"/>
                  <a:gd name="T111" fmla="*/ 2466 h 3362"/>
                  <a:gd name="T112" fmla="*/ 1321 w 3120"/>
                  <a:gd name="T113" fmla="*/ 2651 h 3362"/>
                  <a:gd name="T114" fmla="*/ 1549 w 3120"/>
                  <a:gd name="T115" fmla="*/ 2754 h 3362"/>
                  <a:gd name="T116" fmla="*/ 1704 w 3120"/>
                  <a:gd name="T117" fmla="*/ 2704 h 3362"/>
                  <a:gd name="T118" fmla="*/ 1985 w 3120"/>
                  <a:gd name="T119" fmla="*/ 2481 h 3362"/>
                  <a:gd name="T120" fmla="*/ 2555 w 3120"/>
                  <a:gd name="T121" fmla="*/ 2500 h 3362"/>
                  <a:gd name="T122" fmla="*/ 2810 w 3120"/>
                  <a:gd name="T123" fmla="*/ 2675 h 3362"/>
                  <a:gd name="T124" fmla="*/ 167 w 3120"/>
                  <a:gd name="T125" fmla="*/ 3208 h 3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20" h="3362">
                    <a:moveTo>
                      <a:pt x="743" y="1215"/>
                    </a:moveTo>
                    <a:lnTo>
                      <a:pt x="743" y="1217"/>
                    </a:lnTo>
                    <a:lnTo>
                      <a:pt x="743" y="1218"/>
                    </a:lnTo>
                    <a:lnTo>
                      <a:pt x="749" y="1270"/>
                    </a:lnTo>
                    <a:lnTo>
                      <a:pt x="757" y="1325"/>
                    </a:lnTo>
                    <a:lnTo>
                      <a:pt x="760" y="1331"/>
                    </a:lnTo>
                    <a:lnTo>
                      <a:pt x="770" y="1369"/>
                    </a:lnTo>
                    <a:lnTo>
                      <a:pt x="780" y="1414"/>
                    </a:lnTo>
                    <a:lnTo>
                      <a:pt x="781" y="1416"/>
                    </a:lnTo>
                    <a:lnTo>
                      <a:pt x="781" y="1416"/>
                    </a:lnTo>
                    <a:lnTo>
                      <a:pt x="797" y="1465"/>
                    </a:lnTo>
                    <a:lnTo>
                      <a:pt x="813" y="1515"/>
                    </a:lnTo>
                    <a:lnTo>
                      <a:pt x="814" y="1516"/>
                    </a:lnTo>
                    <a:lnTo>
                      <a:pt x="832" y="1568"/>
                    </a:lnTo>
                    <a:lnTo>
                      <a:pt x="836" y="1570"/>
                    </a:lnTo>
                    <a:lnTo>
                      <a:pt x="851" y="1603"/>
                    </a:lnTo>
                    <a:lnTo>
                      <a:pt x="873" y="1640"/>
                    </a:lnTo>
                    <a:lnTo>
                      <a:pt x="890" y="1680"/>
                    </a:lnTo>
                    <a:lnTo>
                      <a:pt x="890" y="1682"/>
                    </a:lnTo>
                    <a:lnTo>
                      <a:pt x="919" y="1726"/>
                    </a:lnTo>
                    <a:lnTo>
                      <a:pt x="944" y="1767"/>
                    </a:lnTo>
                    <a:lnTo>
                      <a:pt x="948" y="1771"/>
                    </a:lnTo>
                    <a:lnTo>
                      <a:pt x="971" y="1800"/>
                    </a:lnTo>
                    <a:lnTo>
                      <a:pt x="1002" y="1841"/>
                    </a:lnTo>
                    <a:lnTo>
                      <a:pt x="1006" y="1844"/>
                    </a:lnTo>
                    <a:lnTo>
                      <a:pt x="1030" y="1869"/>
                    </a:lnTo>
                    <a:lnTo>
                      <a:pt x="1061" y="1904"/>
                    </a:lnTo>
                    <a:lnTo>
                      <a:pt x="1064" y="1906"/>
                    </a:lnTo>
                    <a:lnTo>
                      <a:pt x="1092" y="1931"/>
                    </a:lnTo>
                    <a:lnTo>
                      <a:pt x="1120" y="1955"/>
                    </a:lnTo>
                    <a:lnTo>
                      <a:pt x="1123" y="1961"/>
                    </a:lnTo>
                    <a:lnTo>
                      <a:pt x="1130" y="1963"/>
                    </a:lnTo>
                    <a:lnTo>
                      <a:pt x="1171" y="1994"/>
                    </a:lnTo>
                    <a:lnTo>
                      <a:pt x="1175" y="1994"/>
                    </a:lnTo>
                    <a:lnTo>
                      <a:pt x="1198" y="2008"/>
                    </a:lnTo>
                    <a:lnTo>
                      <a:pt x="1198" y="2008"/>
                    </a:lnTo>
                    <a:lnTo>
                      <a:pt x="1228" y="2028"/>
                    </a:lnTo>
                    <a:lnTo>
                      <a:pt x="1229" y="2030"/>
                    </a:lnTo>
                    <a:lnTo>
                      <a:pt x="1271" y="2051"/>
                    </a:lnTo>
                    <a:lnTo>
                      <a:pt x="1273" y="2051"/>
                    </a:lnTo>
                    <a:lnTo>
                      <a:pt x="1273" y="2051"/>
                    </a:lnTo>
                    <a:lnTo>
                      <a:pt x="1304" y="2064"/>
                    </a:lnTo>
                    <a:lnTo>
                      <a:pt x="1305" y="2065"/>
                    </a:lnTo>
                    <a:lnTo>
                      <a:pt x="1352" y="2083"/>
                    </a:lnTo>
                    <a:lnTo>
                      <a:pt x="1355" y="2083"/>
                    </a:lnTo>
                    <a:lnTo>
                      <a:pt x="1391" y="2096"/>
                    </a:lnTo>
                    <a:lnTo>
                      <a:pt x="1399" y="2098"/>
                    </a:lnTo>
                    <a:lnTo>
                      <a:pt x="1436" y="2104"/>
                    </a:lnTo>
                    <a:lnTo>
                      <a:pt x="1470" y="2111"/>
                    </a:lnTo>
                    <a:lnTo>
                      <a:pt x="1470" y="2111"/>
                    </a:lnTo>
                    <a:lnTo>
                      <a:pt x="1471" y="2112"/>
                    </a:lnTo>
                    <a:lnTo>
                      <a:pt x="1476" y="2113"/>
                    </a:lnTo>
                    <a:lnTo>
                      <a:pt x="1479" y="2114"/>
                    </a:lnTo>
                    <a:lnTo>
                      <a:pt x="1525" y="2117"/>
                    </a:lnTo>
                    <a:lnTo>
                      <a:pt x="1564" y="2117"/>
                    </a:lnTo>
                    <a:lnTo>
                      <a:pt x="1570" y="2117"/>
                    </a:lnTo>
                    <a:lnTo>
                      <a:pt x="1570" y="2117"/>
                    </a:lnTo>
                    <a:lnTo>
                      <a:pt x="1611" y="2117"/>
                    </a:lnTo>
                    <a:lnTo>
                      <a:pt x="1654" y="2114"/>
                    </a:lnTo>
                    <a:lnTo>
                      <a:pt x="1664" y="2111"/>
                    </a:lnTo>
                    <a:lnTo>
                      <a:pt x="1697" y="2104"/>
                    </a:lnTo>
                    <a:lnTo>
                      <a:pt x="1738" y="2099"/>
                    </a:lnTo>
                    <a:lnTo>
                      <a:pt x="1746" y="2095"/>
                    </a:lnTo>
                    <a:lnTo>
                      <a:pt x="1774" y="2086"/>
                    </a:lnTo>
                    <a:lnTo>
                      <a:pt x="1778" y="2086"/>
                    </a:lnTo>
                    <a:lnTo>
                      <a:pt x="1827" y="2066"/>
                    </a:lnTo>
                    <a:lnTo>
                      <a:pt x="1828" y="2065"/>
                    </a:lnTo>
                    <a:lnTo>
                      <a:pt x="1859" y="2053"/>
                    </a:lnTo>
                    <a:lnTo>
                      <a:pt x="1860" y="2053"/>
                    </a:lnTo>
                    <a:lnTo>
                      <a:pt x="1902" y="2032"/>
                    </a:lnTo>
                    <a:lnTo>
                      <a:pt x="1907" y="2028"/>
                    </a:lnTo>
                    <a:lnTo>
                      <a:pt x="1941" y="2006"/>
                    </a:lnTo>
                    <a:lnTo>
                      <a:pt x="1942" y="2005"/>
                    </a:lnTo>
                    <a:lnTo>
                      <a:pt x="1971" y="1987"/>
                    </a:lnTo>
                    <a:lnTo>
                      <a:pt x="2006" y="1961"/>
                    </a:lnTo>
                    <a:lnTo>
                      <a:pt x="2011" y="1959"/>
                    </a:lnTo>
                    <a:lnTo>
                      <a:pt x="2029" y="1942"/>
                    </a:lnTo>
                    <a:lnTo>
                      <a:pt x="2030" y="1942"/>
                    </a:lnTo>
                    <a:lnTo>
                      <a:pt x="2067" y="1908"/>
                    </a:lnTo>
                    <a:lnTo>
                      <a:pt x="2069" y="1908"/>
                    </a:lnTo>
                    <a:lnTo>
                      <a:pt x="2107" y="1869"/>
                    </a:lnTo>
                    <a:lnTo>
                      <a:pt x="2136" y="1837"/>
                    </a:lnTo>
                    <a:lnTo>
                      <a:pt x="2138" y="1833"/>
                    </a:lnTo>
                    <a:lnTo>
                      <a:pt x="2151" y="1819"/>
                    </a:lnTo>
                    <a:lnTo>
                      <a:pt x="2155" y="1819"/>
                    </a:lnTo>
                    <a:lnTo>
                      <a:pt x="2187" y="1769"/>
                    </a:lnTo>
                    <a:lnTo>
                      <a:pt x="2189" y="1767"/>
                    </a:lnTo>
                    <a:lnTo>
                      <a:pt x="2218" y="1724"/>
                    </a:lnTo>
                    <a:lnTo>
                      <a:pt x="2220" y="1720"/>
                    </a:lnTo>
                    <a:lnTo>
                      <a:pt x="2239" y="1684"/>
                    </a:lnTo>
                    <a:lnTo>
                      <a:pt x="2266" y="1642"/>
                    </a:lnTo>
                    <a:lnTo>
                      <a:pt x="2267" y="1638"/>
                    </a:lnTo>
                    <a:lnTo>
                      <a:pt x="2271" y="1627"/>
                    </a:lnTo>
                    <a:lnTo>
                      <a:pt x="2272" y="1627"/>
                    </a:lnTo>
                    <a:lnTo>
                      <a:pt x="2299" y="1573"/>
                    </a:lnTo>
                    <a:lnTo>
                      <a:pt x="2301" y="1573"/>
                    </a:lnTo>
                    <a:lnTo>
                      <a:pt x="2306" y="1559"/>
                    </a:lnTo>
                    <a:lnTo>
                      <a:pt x="2307" y="1557"/>
                    </a:lnTo>
                    <a:lnTo>
                      <a:pt x="2307" y="1557"/>
                    </a:lnTo>
                    <a:lnTo>
                      <a:pt x="2326" y="1506"/>
                    </a:lnTo>
                    <a:lnTo>
                      <a:pt x="2326" y="1503"/>
                    </a:lnTo>
                    <a:lnTo>
                      <a:pt x="2341" y="1460"/>
                    </a:lnTo>
                    <a:lnTo>
                      <a:pt x="2341" y="1456"/>
                    </a:lnTo>
                    <a:lnTo>
                      <a:pt x="2353" y="1418"/>
                    </a:lnTo>
                    <a:lnTo>
                      <a:pt x="2364" y="1370"/>
                    </a:lnTo>
                    <a:lnTo>
                      <a:pt x="2379" y="1321"/>
                    </a:lnTo>
                    <a:lnTo>
                      <a:pt x="2379" y="1313"/>
                    </a:lnTo>
                    <a:lnTo>
                      <a:pt x="2385" y="1270"/>
                    </a:lnTo>
                    <a:lnTo>
                      <a:pt x="2394" y="1218"/>
                    </a:lnTo>
                    <a:lnTo>
                      <a:pt x="2394" y="1215"/>
                    </a:lnTo>
                    <a:lnTo>
                      <a:pt x="2399" y="1164"/>
                    </a:lnTo>
                    <a:lnTo>
                      <a:pt x="2399" y="1113"/>
                    </a:lnTo>
                    <a:lnTo>
                      <a:pt x="2399" y="1111"/>
                    </a:lnTo>
                    <a:lnTo>
                      <a:pt x="2399" y="1061"/>
                    </a:lnTo>
                    <a:lnTo>
                      <a:pt x="2399" y="1008"/>
                    </a:lnTo>
                    <a:lnTo>
                      <a:pt x="2399" y="1005"/>
                    </a:lnTo>
                    <a:lnTo>
                      <a:pt x="2399" y="1005"/>
                    </a:lnTo>
                    <a:lnTo>
                      <a:pt x="2399" y="957"/>
                    </a:lnTo>
                    <a:lnTo>
                      <a:pt x="2399" y="957"/>
                    </a:lnTo>
                    <a:lnTo>
                      <a:pt x="2399" y="956"/>
                    </a:lnTo>
                    <a:lnTo>
                      <a:pt x="2399" y="955"/>
                    </a:lnTo>
                    <a:lnTo>
                      <a:pt x="2394" y="904"/>
                    </a:lnTo>
                    <a:lnTo>
                      <a:pt x="2394" y="902"/>
                    </a:lnTo>
                    <a:lnTo>
                      <a:pt x="2394" y="901"/>
                    </a:lnTo>
                    <a:lnTo>
                      <a:pt x="2385" y="851"/>
                    </a:lnTo>
                    <a:lnTo>
                      <a:pt x="2379" y="805"/>
                    </a:lnTo>
                    <a:lnTo>
                      <a:pt x="2379" y="805"/>
                    </a:lnTo>
                    <a:lnTo>
                      <a:pt x="2379" y="803"/>
                    </a:lnTo>
                    <a:lnTo>
                      <a:pt x="2379" y="799"/>
                    </a:lnTo>
                    <a:lnTo>
                      <a:pt x="2364" y="748"/>
                    </a:lnTo>
                    <a:lnTo>
                      <a:pt x="2353" y="703"/>
                    </a:lnTo>
                    <a:lnTo>
                      <a:pt x="2341" y="663"/>
                    </a:lnTo>
                    <a:lnTo>
                      <a:pt x="2341" y="663"/>
                    </a:lnTo>
                    <a:lnTo>
                      <a:pt x="2341" y="658"/>
                    </a:lnTo>
                    <a:lnTo>
                      <a:pt x="2326" y="616"/>
                    </a:lnTo>
                    <a:lnTo>
                      <a:pt x="2326" y="612"/>
                    </a:lnTo>
                    <a:lnTo>
                      <a:pt x="2306" y="564"/>
                    </a:lnTo>
                    <a:lnTo>
                      <a:pt x="2306" y="562"/>
                    </a:lnTo>
                    <a:lnTo>
                      <a:pt x="2302" y="546"/>
                    </a:lnTo>
                    <a:lnTo>
                      <a:pt x="2297" y="546"/>
                    </a:lnTo>
                    <a:lnTo>
                      <a:pt x="2288" y="526"/>
                    </a:lnTo>
                    <a:lnTo>
                      <a:pt x="2288" y="524"/>
                    </a:lnTo>
                    <a:lnTo>
                      <a:pt x="2267" y="481"/>
                    </a:lnTo>
                    <a:lnTo>
                      <a:pt x="2267" y="480"/>
                    </a:lnTo>
                    <a:lnTo>
                      <a:pt x="2263" y="474"/>
                    </a:lnTo>
                    <a:lnTo>
                      <a:pt x="2239" y="434"/>
                    </a:lnTo>
                    <a:lnTo>
                      <a:pt x="2220" y="399"/>
                    </a:lnTo>
                    <a:lnTo>
                      <a:pt x="2218" y="396"/>
                    </a:lnTo>
                    <a:lnTo>
                      <a:pt x="2217" y="394"/>
                    </a:lnTo>
                    <a:lnTo>
                      <a:pt x="2190" y="355"/>
                    </a:lnTo>
                    <a:lnTo>
                      <a:pt x="2190" y="355"/>
                    </a:lnTo>
                    <a:lnTo>
                      <a:pt x="2189" y="354"/>
                    </a:lnTo>
                    <a:lnTo>
                      <a:pt x="2163" y="315"/>
                    </a:lnTo>
                    <a:lnTo>
                      <a:pt x="2158" y="312"/>
                    </a:lnTo>
                    <a:lnTo>
                      <a:pt x="2134" y="283"/>
                    </a:lnTo>
                    <a:lnTo>
                      <a:pt x="2107" y="252"/>
                    </a:lnTo>
                    <a:lnTo>
                      <a:pt x="2104" y="248"/>
                    </a:lnTo>
                    <a:lnTo>
                      <a:pt x="2073" y="220"/>
                    </a:lnTo>
                    <a:lnTo>
                      <a:pt x="2045" y="189"/>
                    </a:lnTo>
                    <a:lnTo>
                      <a:pt x="2038" y="184"/>
                    </a:lnTo>
                    <a:lnTo>
                      <a:pt x="2006" y="160"/>
                    </a:lnTo>
                    <a:lnTo>
                      <a:pt x="1972" y="136"/>
                    </a:lnTo>
                    <a:lnTo>
                      <a:pt x="1970" y="133"/>
                    </a:lnTo>
                    <a:lnTo>
                      <a:pt x="1954" y="122"/>
                    </a:lnTo>
                    <a:lnTo>
                      <a:pt x="1954" y="119"/>
                    </a:lnTo>
                    <a:lnTo>
                      <a:pt x="1899" y="86"/>
                    </a:lnTo>
                    <a:lnTo>
                      <a:pt x="1895" y="86"/>
                    </a:lnTo>
                    <a:lnTo>
                      <a:pt x="1861" y="66"/>
                    </a:lnTo>
                    <a:lnTo>
                      <a:pt x="1855" y="65"/>
                    </a:lnTo>
                    <a:lnTo>
                      <a:pt x="1816" y="48"/>
                    </a:lnTo>
                    <a:lnTo>
                      <a:pt x="1815" y="48"/>
                    </a:lnTo>
                    <a:lnTo>
                      <a:pt x="1783" y="36"/>
                    </a:lnTo>
                    <a:lnTo>
                      <a:pt x="1779" y="35"/>
                    </a:lnTo>
                    <a:lnTo>
                      <a:pt x="1737" y="22"/>
                    </a:lnTo>
                    <a:lnTo>
                      <a:pt x="1733" y="22"/>
                    </a:lnTo>
                    <a:lnTo>
                      <a:pt x="1694" y="14"/>
                    </a:lnTo>
                    <a:lnTo>
                      <a:pt x="1692" y="14"/>
                    </a:lnTo>
                    <a:lnTo>
                      <a:pt x="1660" y="8"/>
                    </a:lnTo>
                    <a:lnTo>
                      <a:pt x="1657" y="7"/>
                    </a:lnTo>
                    <a:lnTo>
                      <a:pt x="1654" y="5"/>
                    </a:lnTo>
                    <a:lnTo>
                      <a:pt x="1650" y="5"/>
                    </a:lnTo>
                    <a:lnTo>
                      <a:pt x="1611" y="3"/>
                    </a:lnTo>
                    <a:lnTo>
                      <a:pt x="1572" y="0"/>
                    </a:lnTo>
                    <a:lnTo>
                      <a:pt x="1564" y="0"/>
                    </a:lnTo>
                    <a:lnTo>
                      <a:pt x="1563" y="0"/>
                    </a:lnTo>
                    <a:lnTo>
                      <a:pt x="1563" y="0"/>
                    </a:lnTo>
                    <a:lnTo>
                      <a:pt x="1523" y="3"/>
                    </a:lnTo>
                    <a:lnTo>
                      <a:pt x="1481" y="5"/>
                    </a:lnTo>
                    <a:lnTo>
                      <a:pt x="1474" y="8"/>
                    </a:lnTo>
                    <a:lnTo>
                      <a:pt x="1430" y="14"/>
                    </a:lnTo>
                    <a:lnTo>
                      <a:pt x="1426" y="16"/>
                    </a:lnTo>
                    <a:lnTo>
                      <a:pt x="1395" y="24"/>
                    </a:lnTo>
                    <a:lnTo>
                      <a:pt x="1355" y="35"/>
                    </a:lnTo>
                    <a:lnTo>
                      <a:pt x="1355" y="35"/>
                    </a:lnTo>
                    <a:lnTo>
                      <a:pt x="1354" y="35"/>
                    </a:lnTo>
                    <a:lnTo>
                      <a:pt x="1321" y="48"/>
                    </a:lnTo>
                    <a:lnTo>
                      <a:pt x="1317" y="48"/>
                    </a:lnTo>
                    <a:lnTo>
                      <a:pt x="1263" y="71"/>
                    </a:lnTo>
                    <a:lnTo>
                      <a:pt x="1262" y="74"/>
                    </a:lnTo>
                    <a:lnTo>
                      <a:pt x="1233" y="89"/>
                    </a:lnTo>
                    <a:lnTo>
                      <a:pt x="1230" y="91"/>
                    </a:lnTo>
                    <a:lnTo>
                      <a:pt x="1199" y="110"/>
                    </a:lnTo>
                    <a:lnTo>
                      <a:pt x="1166" y="131"/>
                    </a:lnTo>
                    <a:lnTo>
                      <a:pt x="1164" y="133"/>
                    </a:lnTo>
                    <a:lnTo>
                      <a:pt x="1163" y="133"/>
                    </a:lnTo>
                    <a:lnTo>
                      <a:pt x="1124" y="162"/>
                    </a:lnTo>
                    <a:lnTo>
                      <a:pt x="1122" y="165"/>
                    </a:lnTo>
                    <a:lnTo>
                      <a:pt x="1095" y="186"/>
                    </a:lnTo>
                    <a:lnTo>
                      <a:pt x="1093" y="187"/>
                    </a:lnTo>
                    <a:lnTo>
                      <a:pt x="1090" y="189"/>
                    </a:lnTo>
                    <a:lnTo>
                      <a:pt x="1061" y="220"/>
                    </a:lnTo>
                    <a:lnTo>
                      <a:pt x="1037" y="245"/>
                    </a:lnTo>
                    <a:lnTo>
                      <a:pt x="1037" y="245"/>
                    </a:lnTo>
                    <a:lnTo>
                      <a:pt x="1023" y="250"/>
                    </a:lnTo>
                    <a:lnTo>
                      <a:pt x="1023" y="258"/>
                    </a:lnTo>
                    <a:lnTo>
                      <a:pt x="1000" y="283"/>
                    </a:lnTo>
                    <a:lnTo>
                      <a:pt x="983" y="305"/>
                    </a:lnTo>
                    <a:lnTo>
                      <a:pt x="981" y="305"/>
                    </a:lnTo>
                    <a:lnTo>
                      <a:pt x="946" y="352"/>
                    </a:lnTo>
                    <a:lnTo>
                      <a:pt x="942" y="357"/>
                    </a:lnTo>
                    <a:lnTo>
                      <a:pt x="919" y="394"/>
                    </a:lnTo>
                    <a:lnTo>
                      <a:pt x="897" y="429"/>
                    </a:lnTo>
                    <a:lnTo>
                      <a:pt x="897" y="430"/>
                    </a:lnTo>
                    <a:lnTo>
                      <a:pt x="894" y="433"/>
                    </a:lnTo>
                    <a:lnTo>
                      <a:pt x="891" y="440"/>
                    </a:lnTo>
                    <a:lnTo>
                      <a:pt x="873" y="477"/>
                    </a:lnTo>
                    <a:lnTo>
                      <a:pt x="851" y="515"/>
                    </a:lnTo>
                    <a:lnTo>
                      <a:pt x="834" y="551"/>
                    </a:lnTo>
                    <a:lnTo>
                      <a:pt x="831" y="553"/>
                    </a:lnTo>
                    <a:lnTo>
                      <a:pt x="814" y="601"/>
                    </a:lnTo>
                    <a:lnTo>
                      <a:pt x="813" y="603"/>
                    </a:lnTo>
                    <a:lnTo>
                      <a:pt x="796" y="653"/>
                    </a:lnTo>
                    <a:lnTo>
                      <a:pt x="782" y="698"/>
                    </a:lnTo>
                    <a:lnTo>
                      <a:pt x="782" y="700"/>
                    </a:lnTo>
                    <a:lnTo>
                      <a:pt x="780" y="704"/>
                    </a:lnTo>
                    <a:lnTo>
                      <a:pt x="780" y="709"/>
                    </a:lnTo>
                    <a:lnTo>
                      <a:pt x="770" y="750"/>
                    </a:lnTo>
                    <a:lnTo>
                      <a:pt x="761" y="786"/>
                    </a:lnTo>
                    <a:lnTo>
                      <a:pt x="757" y="791"/>
                    </a:lnTo>
                    <a:lnTo>
                      <a:pt x="749" y="850"/>
                    </a:lnTo>
                    <a:lnTo>
                      <a:pt x="743" y="902"/>
                    </a:lnTo>
                    <a:lnTo>
                      <a:pt x="743" y="904"/>
                    </a:lnTo>
                    <a:lnTo>
                      <a:pt x="737" y="955"/>
                    </a:lnTo>
                    <a:lnTo>
                      <a:pt x="737" y="957"/>
                    </a:lnTo>
                    <a:lnTo>
                      <a:pt x="734" y="1005"/>
                    </a:lnTo>
                    <a:lnTo>
                      <a:pt x="734" y="1008"/>
                    </a:lnTo>
                    <a:lnTo>
                      <a:pt x="734" y="1061"/>
                    </a:lnTo>
                    <a:lnTo>
                      <a:pt x="734" y="1111"/>
                    </a:lnTo>
                    <a:lnTo>
                      <a:pt x="734" y="1112"/>
                    </a:lnTo>
                    <a:lnTo>
                      <a:pt x="734" y="1113"/>
                    </a:lnTo>
                    <a:lnTo>
                      <a:pt x="734" y="1114"/>
                    </a:lnTo>
                    <a:lnTo>
                      <a:pt x="737" y="1165"/>
                    </a:lnTo>
                    <a:lnTo>
                      <a:pt x="743" y="1215"/>
                    </a:lnTo>
                    <a:close/>
                    <a:moveTo>
                      <a:pt x="1028" y="1609"/>
                    </a:moveTo>
                    <a:lnTo>
                      <a:pt x="1009" y="1572"/>
                    </a:lnTo>
                    <a:lnTo>
                      <a:pt x="991" y="1535"/>
                    </a:lnTo>
                    <a:lnTo>
                      <a:pt x="972" y="1498"/>
                    </a:lnTo>
                    <a:lnTo>
                      <a:pt x="958" y="1460"/>
                    </a:lnTo>
                    <a:lnTo>
                      <a:pt x="943" y="1417"/>
                    </a:lnTo>
                    <a:lnTo>
                      <a:pt x="931" y="1376"/>
                    </a:lnTo>
                    <a:lnTo>
                      <a:pt x="922" y="1339"/>
                    </a:lnTo>
                    <a:lnTo>
                      <a:pt x="922" y="1337"/>
                    </a:lnTo>
                    <a:lnTo>
                      <a:pt x="911" y="1290"/>
                    </a:lnTo>
                    <a:lnTo>
                      <a:pt x="904" y="1247"/>
                    </a:lnTo>
                    <a:lnTo>
                      <a:pt x="897" y="1198"/>
                    </a:lnTo>
                    <a:lnTo>
                      <a:pt x="890" y="1153"/>
                    </a:lnTo>
                    <a:lnTo>
                      <a:pt x="890" y="1109"/>
                    </a:lnTo>
                    <a:lnTo>
                      <a:pt x="890" y="1061"/>
                    </a:lnTo>
                    <a:lnTo>
                      <a:pt x="890" y="1009"/>
                    </a:lnTo>
                    <a:lnTo>
                      <a:pt x="890" y="968"/>
                    </a:lnTo>
                    <a:lnTo>
                      <a:pt x="898" y="921"/>
                    </a:lnTo>
                    <a:lnTo>
                      <a:pt x="906" y="874"/>
                    </a:lnTo>
                    <a:lnTo>
                      <a:pt x="911" y="828"/>
                    </a:lnTo>
                    <a:lnTo>
                      <a:pt x="922" y="782"/>
                    </a:lnTo>
                    <a:lnTo>
                      <a:pt x="922" y="781"/>
                    </a:lnTo>
                    <a:lnTo>
                      <a:pt x="931" y="743"/>
                    </a:lnTo>
                    <a:lnTo>
                      <a:pt x="943" y="701"/>
                    </a:lnTo>
                    <a:lnTo>
                      <a:pt x="958" y="662"/>
                    </a:lnTo>
                    <a:lnTo>
                      <a:pt x="973" y="621"/>
                    </a:lnTo>
                    <a:lnTo>
                      <a:pt x="991" y="583"/>
                    </a:lnTo>
                    <a:lnTo>
                      <a:pt x="1009" y="547"/>
                    </a:lnTo>
                    <a:lnTo>
                      <a:pt x="1028" y="512"/>
                    </a:lnTo>
                    <a:lnTo>
                      <a:pt x="1058" y="466"/>
                    </a:lnTo>
                    <a:lnTo>
                      <a:pt x="1058" y="464"/>
                    </a:lnTo>
                    <a:lnTo>
                      <a:pt x="1070" y="444"/>
                    </a:lnTo>
                    <a:lnTo>
                      <a:pt x="1094" y="414"/>
                    </a:lnTo>
                    <a:lnTo>
                      <a:pt x="1120" y="384"/>
                    </a:lnTo>
                    <a:lnTo>
                      <a:pt x="1144" y="353"/>
                    </a:lnTo>
                    <a:lnTo>
                      <a:pt x="1169" y="329"/>
                    </a:lnTo>
                    <a:lnTo>
                      <a:pt x="1195" y="303"/>
                    </a:lnTo>
                    <a:lnTo>
                      <a:pt x="1223" y="283"/>
                    </a:lnTo>
                    <a:lnTo>
                      <a:pt x="1252" y="261"/>
                    </a:lnTo>
                    <a:lnTo>
                      <a:pt x="1282" y="241"/>
                    </a:lnTo>
                    <a:lnTo>
                      <a:pt x="1313" y="222"/>
                    </a:lnTo>
                    <a:lnTo>
                      <a:pt x="1341" y="208"/>
                    </a:lnTo>
                    <a:lnTo>
                      <a:pt x="1371" y="195"/>
                    </a:lnTo>
                    <a:lnTo>
                      <a:pt x="1402" y="182"/>
                    </a:lnTo>
                    <a:lnTo>
                      <a:pt x="1434" y="175"/>
                    </a:lnTo>
                    <a:lnTo>
                      <a:pt x="1469" y="165"/>
                    </a:lnTo>
                    <a:lnTo>
                      <a:pt x="1500" y="160"/>
                    </a:lnTo>
                    <a:lnTo>
                      <a:pt x="1535" y="157"/>
                    </a:lnTo>
                    <a:lnTo>
                      <a:pt x="1567" y="155"/>
                    </a:lnTo>
                    <a:lnTo>
                      <a:pt x="1602" y="157"/>
                    </a:lnTo>
                    <a:lnTo>
                      <a:pt x="1636" y="160"/>
                    </a:lnTo>
                    <a:lnTo>
                      <a:pt x="1666" y="165"/>
                    </a:lnTo>
                    <a:lnTo>
                      <a:pt x="1702" y="175"/>
                    </a:lnTo>
                    <a:lnTo>
                      <a:pt x="1733" y="182"/>
                    </a:lnTo>
                    <a:lnTo>
                      <a:pt x="1763" y="195"/>
                    </a:lnTo>
                    <a:lnTo>
                      <a:pt x="1795" y="208"/>
                    </a:lnTo>
                    <a:lnTo>
                      <a:pt x="1822" y="222"/>
                    </a:lnTo>
                    <a:lnTo>
                      <a:pt x="1852" y="241"/>
                    </a:lnTo>
                    <a:lnTo>
                      <a:pt x="1879" y="260"/>
                    </a:lnTo>
                    <a:lnTo>
                      <a:pt x="1913" y="283"/>
                    </a:lnTo>
                    <a:lnTo>
                      <a:pt x="1938" y="303"/>
                    </a:lnTo>
                    <a:lnTo>
                      <a:pt x="1965" y="330"/>
                    </a:lnTo>
                    <a:lnTo>
                      <a:pt x="1992" y="354"/>
                    </a:lnTo>
                    <a:lnTo>
                      <a:pt x="2015" y="384"/>
                    </a:lnTo>
                    <a:lnTo>
                      <a:pt x="2040" y="413"/>
                    </a:lnTo>
                    <a:lnTo>
                      <a:pt x="2061" y="444"/>
                    </a:lnTo>
                    <a:lnTo>
                      <a:pt x="2084" y="476"/>
                    </a:lnTo>
                    <a:lnTo>
                      <a:pt x="2105" y="512"/>
                    </a:lnTo>
                    <a:lnTo>
                      <a:pt x="2127" y="549"/>
                    </a:lnTo>
                    <a:lnTo>
                      <a:pt x="2145" y="583"/>
                    </a:lnTo>
                    <a:lnTo>
                      <a:pt x="2162" y="621"/>
                    </a:lnTo>
                    <a:lnTo>
                      <a:pt x="2178" y="662"/>
                    </a:lnTo>
                    <a:lnTo>
                      <a:pt x="2191" y="700"/>
                    </a:lnTo>
                    <a:lnTo>
                      <a:pt x="2201" y="743"/>
                    </a:lnTo>
                    <a:lnTo>
                      <a:pt x="2213" y="788"/>
                    </a:lnTo>
                    <a:lnTo>
                      <a:pt x="2225" y="828"/>
                    </a:lnTo>
                    <a:lnTo>
                      <a:pt x="2230" y="874"/>
                    </a:lnTo>
                    <a:lnTo>
                      <a:pt x="2237" y="920"/>
                    </a:lnTo>
                    <a:lnTo>
                      <a:pt x="2244" y="968"/>
                    </a:lnTo>
                    <a:lnTo>
                      <a:pt x="2245" y="1009"/>
                    </a:lnTo>
                    <a:lnTo>
                      <a:pt x="2245" y="1061"/>
                    </a:lnTo>
                    <a:lnTo>
                      <a:pt x="2245" y="1109"/>
                    </a:lnTo>
                    <a:lnTo>
                      <a:pt x="2244" y="1154"/>
                    </a:lnTo>
                    <a:lnTo>
                      <a:pt x="2237" y="1199"/>
                    </a:lnTo>
                    <a:lnTo>
                      <a:pt x="2230" y="1247"/>
                    </a:lnTo>
                    <a:lnTo>
                      <a:pt x="2225" y="1290"/>
                    </a:lnTo>
                    <a:lnTo>
                      <a:pt x="2213" y="1330"/>
                    </a:lnTo>
                    <a:lnTo>
                      <a:pt x="2201" y="1377"/>
                    </a:lnTo>
                    <a:lnTo>
                      <a:pt x="2191" y="1420"/>
                    </a:lnTo>
                    <a:lnTo>
                      <a:pt x="2178" y="1458"/>
                    </a:lnTo>
                    <a:lnTo>
                      <a:pt x="2162" y="1498"/>
                    </a:lnTo>
                    <a:lnTo>
                      <a:pt x="2145" y="1535"/>
                    </a:lnTo>
                    <a:lnTo>
                      <a:pt x="2127" y="1570"/>
                    </a:lnTo>
                    <a:lnTo>
                      <a:pt x="2105" y="1609"/>
                    </a:lnTo>
                    <a:lnTo>
                      <a:pt x="2084" y="1644"/>
                    </a:lnTo>
                    <a:lnTo>
                      <a:pt x="2061" y="1677"/>
                    </a:lnTo>
                    <a:lnTo>
                      <a:pt x="2040" y="1706"/>
                    </a:lnTo>
                    <a:lnTo>
                      <a:pt x="2015" y="1736"/>
                    </a:lnTo>
                    <a:lnTo>
                      <a:pt x="1991" y="1765"/>
                    </a:lnTo>
                    <a:lnTo>
                      <a:pt x="1965" y="1791"/>
                    </a:lnTo>
                    <a:lnTo>
                      <a:pt x="1938" y="1816"/>
                    </a:lnTo>
                    <a:lnTo>
                      <a:pt x="1911" y="1839"/>
                    </a:lnTo>
                    <a:lnTo>
                      <a:pt x="1883" y="1857"/>
                    </a:lnTo>
                    <a:lnTo>
                      <a:pt x="1852" y="1880"/>
                    </a:lnTo>
                    <a:lnTo>
                      <a:pt x="1822" y="1897"/>
                    </a:lnTo>
                    <a:lnTo>
                      <a:pt x="1795" y="1912"/>
                    </a:lnTo>
                    <a:lnTo>
                      <a:pt x="1764" y="1924"/>
                    </a:lnTo>
                    <a:lnTo>
                      <a:pt x="1728" y="1938"/>
                    </a:lnTo>
                    <a:lnTo>
                      <a:pt x="1701" y="1949"/>
                    </a:lnTo>
                    <a:lnTo>
                      <a:pt x="1673" y="1953"/>
                    </a:lnTo>
                    <a:lnTo>
                      <a:pt x="1670" y="1953"/>
                    </a:lnTo>
                    <a:lnTo>
                      <a:pt x="1635" y="1961"/>
                    </a:lnTo>
                    <a:lnTo>
                      <a:pt x="1602" y="1962"/>
                    </a:lnTo>
                    <a:lnTo>
                      <a:pt x="1567" y="1964"/>
                    </a:lnTo>
                    <a:lnTo>
                      <a:pt x="1535" y="1962"/>
                    </a:lnTo>
                    <a:lnTo>
                      <a:pt x="1501" y="1961"/>
                    </a:lnTo>
                    <a:lnTo>
                      <a:pt x="1467" y="1953"/>
                    </a:lnTo>
                    <a:lnTo>
                      <a:pt x="1434" y="1949"/>
                    </a:lnTo>
                    <a:lnTo>
                      <a:pt x="1404" y="1938"/>
                    </a:lnTo>
                    <a:lnTo>
                      <a:pt x="1371" y="1924"/>
                    </a:lnTo>
                    <a:lnTo>
                      <a:pt x="1340" y="1912"/>
                    </a:lnTo>
                    <a:lnTo>
                      <a:pt x="1313" y="1897"/>
                    </a:lnTo>
                    <a:lnTo>
                      <a:pt x="1282" y="1879"/>
                    </a:lnTo>
                    <a:lnTo>
                      <a:pt x="1250" y="1857"/>
                    </a:lnTo>
                    <a:lnTo>
                      <a:pt x="1224" y="1841"/>
                    </a:lnTo>
                    <a:lnTo>
                      <a:pt x="1198" y="1815"/>
                    </a:lnTo>
                    <a:lnTo>
                      <a:pt x="1169" y="1791"/>
                    </a:lnTo>
                    <a:lnTo>
                      <a:pt x="1144" y="1765"/>
                    </a:lnTo>
                    <a:lnTo>
                      <a:pt x="1119" y="1736"/>
                    </a:lnTo>
                    <a:lnTo>
                      <a:pt x="1094" y="1705"/>
                    </a:lnTo>
                    <a:lnTo>
                      <a:pt x="1070" y="1677"/>
                    </a:lnTo>
                    <a:lnTo>
                      <a:pt x="1058" y="1656"/>
                    </a:lnTo>
                    <a:lnTo>
                      <a:pt x="1058" y="1654"/>
                    </a:lnTo>
                    <a:lnTo>
                      <a:pt x="1028" y="1609"/>
                    </a:lnTo>
                    <a:close/>
                    <a:moveTo>
                      <a:pt x="3118" y="3255"/>
                    </a:moveTo>
                    <a:lnTo>
                      <a:pt x="3118" y="3252"/>
                    </a:lnTo>
                    <a:lnTo>
                      <a:pt x="3118" y="3251"/>
                    </a:lnTo>
                    <a:lnTo>
                      <a:pt x="3109" y="3180"/>
                    </a:lnTo>
                    <a:lnTo>
                      <a:pt x="3109" y="3180"/>
                    </a:lnTo>
                    <a:lnTo>
                      <a:pt x="3109" y="3178"/>
                    </a:lnTo>
                    <a:lnTo>
                      <a:pt x="3092" y="3065"/>
                    </a:lnTo>
                    <a:lnTo>
                      <a:pt x="3082" y="3002"/>
                    </a:lnTo>
                    <a:lnTo>
                      <a:pt x="3080" y="2998"/>
                    </a:lnTo>
                    <a:lnTo>
                      <a:pt x="3064" y="2928"/>
                    </a:lnTo>
                    <a:lnTo>
                      <a:pt x="3062" y="2925"/>
                    </a:lnTo>
                    <a:lnTo>
                      <a:pt x="3050" y="2872"/>
                    </a:lnTo>
                    <a:lnTo>
                      <a:pt x="3050" y="2870"/>
                    </a:lnTo>
                    <a:lnTo>
                      <a:pt x="3024" y="2780"/>
                    </a:lnTo>
                    <a:lnTo>
                      <a:pt x="3022" y="2779"/>
                    </a:lnTo>
                    <a:lnTo>
                      <a:pt x="3002" y="2719"/>
                    </a:lnTo>
                    <a:lnTo>
                      <a:pt x="2999" y="2717"/>
                    </a:lnTo>
                    <a:lnTo>
                      <a:pt x="2979" y="2666"/>
                    </a:lnTo>
                    <a:lnTo>
                      <a:pt x="2979" y="2663"/>
                    </a:lnTo>
                    <a:lnTo>
                      <a:pt x="2947" y="2600"/>
                    </a:lnTo>
                    <a:lnTo>
                      <a:pt x="2943" y="2594"/>
                    </a:lnTo>
                    <a:lnTo>
                      <a:pt x="2934" y="2580"/>
                    </a:lnTo>
                    <a:lnTo>
                      <a:pt x="2934" y="2578"/>
                    </a:lnTo>
                    <a:lnTo>
                      <a:pt x="2909" y="2543"/>
                    </a:lnTo>
                    <a:lnTo>
                      <a:pt x="2892" y="2517"/>
                    </a:lnTo>
                    <a:lnTo>
                      <a:pt x="2888" y="2512"/>
                    </a:lnTo>
                    <a:lnTo>
                      <a:pt x="2868" y="2490"/>
                    </a:lnTo>
                    <a:lnTo>
                      <a:pt x="2861" y="2484"/>
                    </a:lnTo>
                    <a:lnTo>
                      <a:pt x="2840" y="2466"/>
                    </a:lnTo>
                    <a:lnTo>
                      <a:pt x="2839" y="2466"/>
                    </a:lnTo>
                    <a:lnTo>
                      <a:pt x="2819" y="2450"/>
                    </a:lnTo>
                    <a:lnTo>
                      <a:pt x="2816" y="2447"/>
                    </a:lnTo>
                    <a:lnTo>
                      <a:pt x="2815" y="2447"/>
                    </a:lnTo>
                    <a:lnTo>
                      <a:pt x="2815" y="2447"/>
                    </a:lnTo>
                    <a:lnTo>
                      <a:pt x="2780" y="2425"/>
                    </a:lnTo>
                    <a:lnTo>
                      <a:pt x="2778" y="2422"/>
                    </a:lnTo>
                    <a:lnTo>
                      <a:pt x="2775" y="2420"/>
                    </a:lnTo>
                    <a:lnTo>
                      <a:pt x="2717" y="2394"/>
                    </a:lnTo>
                    <a:lnTo>
                      <a:pt x="2713" y="2393"/>
                    </a:lnTo>
                    <a:lnTo>
                      <a:pt x="2663" y="2372"/>
                    </a:lnTo>
                    <a:lnTo>
                      <a:pt x="2636" y="2364"/>
                    </a:lnTo>
                    <a:lnTo>
                      <a:pt x="2636" y="2363"/>
                    </a:lnTo>
                    <a:lnTo>
                      <a:pt x="2542" y="2332"/>
                    </a:lnTo>
                    <a:lnTo>
                      <a:pt x="2538" y="2332"/>
                    </a:lnTo>
                    <a:lnTo>
                      <a:pt x="2478" y="2315"/>
                    </a:lnTo>
                    <a:lnTo>
                      <a:pt x="2477" y="2315"/>
                    </a:lnTo>
                    <a:lnTo>
                      <a:pt x="2355" y="2285"/>
                    </a:lnTo>
                    <a:lnTo>
                      <a:pt x="2354" y="2285"/>
                    </a:lnTo>
                    <a:lnTo>
                      <a:pt x="2243" y="2262"/>
                    </a:lnTo>
                    <a:lnTo>
                      <a:pt x="2240" y="2262"/>
                    </a:lnTo>
                    <a:lnTo>
                      <a:pt x="2153" y="2244"/>
                    </a:lnTo>
                    <a:lnTo>
                      <a:pt x="2063" y="2225"/>
                    </a:lnTo>
                    <a:lnTo>
                      <a:pt x="2046" y="2225"/>
                    </a:lnTo>
                    <a:lnTo>
                      <a:pt x="2030" y="2230"/>
                    </a:lnTo>
                    <a:lnTo>
                      <a:pt x="2008" y="2239"/>
                    </a:lnTo>
                    <a:lnTo>
                      <a:pt x="1996" y="2252"/>
                    </a:lnTo>
                    <a:lnTo>
                      <a:pt x="1941" y="2308"/>
                    </a:lnTo>
                    <a:lnTo>
                      <a:pt x="1884" y="2367"/>
                    </a:lnTo>
                    <a:lnTo>
                      <a:pt x="1810" y="2431"/>
                    </a:lnTo>
                    <a:lnTo>
                      <a:pt x="1771" y="2463"/>
                    </a:lnTo>
                    <a:lnTo>
                      <a:pt x="1730" y="2497"/>
                    </a:lnTo>
                    <a:lnTo>
                      <a:pt x="1691" y="2526"/>
                    </a:lnTo>
                    <a:lnTo>
                      <a:pt x="1656" y="2552"/>
                    </a:lnTo>
                    <a:lnTo>
                      <a:pt x="1624" y="2571"/>
                    </a:lnTo>
                    <a:lnTo>
                      <a:pt x="1592" y="2587"/>
                    </a:lnTo>
                    <a:lnTo>
                      <a:pt x="1569" y="2595"/>
                    </a:lnTo>
                    <a:lnTo>
                      <a:pt x="1560" y="2597"/>
                    </a:lnTo>
                    <a:lnTo>
                      <a:pt x="1558" y="2597"/>
                    </a:lnTo>
                    <a:lnTo>
                      <a:pt x="1557" y="2597"/>
                    </a:lnTo>
                    <a:lnTo>
                      <a:pt x="1551" y="2596"/>
                    </a:lnTo>
                    <a:lnTo>
                      <a:pt x="1528" y="2587"/>
                    </a:lnTo>
                    <a:lnTo>
                      <a:pt x="1496" y="2571"/>
                    </a:lnTo>
                    <a:lnTo>
                      <a:pt x="1462" y="2552"/>
                    </a:lnTo>
                    <a:lnTo>
                      <a:pt x="1425" y="2526"/>
                    </a:lnTo>
                    <a:lnTo>
                      <a:pt x="1387" y="2497"/>
                    </a:lnTo>
                    <a:lnTo>
                      <a:pt x="1348" y="2463"/>
                    </a:lnTo>
                    <a:lnTo>
                      <a:pt x="1308" y="2431"/>
                    </a:lnTo>
                    <a:lnTo>
                      <a:pt x="1236" y="2365"/>
                    </a:lnTo>
                    <a:lnTo>
                      <a:pt x="1175" y="2308"/>
                    </a:lnTo>
                    <a:lnTo>
                      <a:pt x="1121" y="2252"/>
                    </a:lnTo>
                    <a:lnTo>
                      <a:pt x="1109" y="2240"/>
                    </a:lnTo>
                    <a:lnTo>
                      <a:pt x="1088" y="2230"/>
                    </a:lnTo>
                    <a:lnTo>
                      <a:pt x="1071" y="2225"/>
                    </a:lnTo>
                    <a:lnTo>
                      <a:pt x="1054" y="2225"/>
                    </a:lnTo>
                    <a:lnTo>
                      <a:pt x="964" y="2244"/>
                    </a:lnTo>
                    <a:lnTo>
                      <a:pt x="875" y="2262"/>
                    </a:lnTo>
                    <a:lnTo>
                      <a:pt x="874" y="2262"/>
                    </a:lnTo>
                    <a:lnTo>
                      <a:pt x="757" y="2286"/>
                    </a:lnTo>
                    <a:lnTo>
                      <a:pt x="640" y="2315"/>
                    </a:lnTo>
                    <a:lnTo>
                      <a:pt x="637" y="2315"/>
                    </a:lnTo>
                    <a:lnTo>
                      <a:pt x="574" y="2333"/>
                    </a:lnTo>
                    <a:lnTo>
                      <a:pt x="481" y="2361"/>
                    </a:lnTo>
                    <a:lnTo>
                      <a:pt x="481" y="2364"/>
                    </a:lnTo>
                    <a:lnTo>
                      <a:pt x="462" y="2370"/>
                    </a:lnTo>
                    <a:lnTo>
                      <a:pt x="461" y="2370"/>
                    </a:lnTo>
                    <a:lnTo>
                      <a:pt x="457" y="2370"/>
                    </a:lnTo>
                    <a:lnTo>
                      <a:pt x="396" y="2395"/>
                    </a:lnTo>
                    <a:lnTo>
                      <a:pt x="392" y="2398"/>
                    </a:lnTo>
                    <a:lnTo>
                      <a:pt x="345" y="2419"/>
                    </a:lnTo>
                    <a:lnTo>
                      <a:pt x="341" y="2423"/>
                    </a:lnTo>
                    <a:lnTo>
                      <a:pt x="316" y="2440"/>
                    </a:lnTo>
                    <a:lnTo>
                      <a:pt x="310" y="2440"/>
                    </a:lnTo>
                    <a:lnTo>
                      <a:pt x="287" y="2458"/>
                    </a:lnTo>
                    <a:lnTo>
                      <a:pt x="287" y="2458"/>
                    </a:lnTo>
                    <a:lnTo>
                      <a:pt x="280" y="2461"/>
                    </a:lnTo>
                    <a:lnTo>
                      <a:pt x="258" y="2486"/>
                    </a:lnTo>
                    <a:lnTo>
                      <a:pt x="238" y="2504"/>
                    </a:lnTo>
                    <a:lnTo>
                      <a:pt x="232" y="2514"/>
                    </a:lnTo>
                    <a:lnTo>
                      <a:pt x="214" y="2540"/>
                    </a:lnTo>
                    <a:lnTo>
                      <a:pt x="214" y="2542"/>
                    </a:lnTo>
                    <a:lnTo>
                      <a:pt x="199" y="2563"/>
                    </a:lnTo>
                    <a:lnTo>
                      <a:pt x="189" y="2583"/>
                    </a:lnTo>
                    <a:lnTo>
                      <a:pt x="188" y="2584"/>
                    </a:lnTo>
                    <a:lnTo>
                      <a:pt x="187" y="2585"/>
                    </a:lnTo>
                    <a:lnTo>
                      <a:pt x="183" y="2589"/>
                    </a:lnTo>
                    <a:lnTo>
                      <a:pt x="152" y="2656"/>
                    </a:lnTo>
                    <a:lnTo>
                      <a:pt x="152" y="2661"/>
                    </a:lnTo>
                    <a:lnTo>
                      <a:pt x="125" y="2725"/>
                    </a:lnTo>
                    <a:lnTo>
                      <a:pt x="125" y="2729"/>
                    </a:lnTo>
                    <a:lnTo>
                      <a:pt x="102" y="2793"/>
                    </a:lnTo>
                    <a:lnTo>
                      <a:pt x="102" y="2795"/>
                    </a:lnTo>
                    <a:lnTo>
                      <a:pt x="85" y="2857"/>
                    </a:lnTo>
                    <a:lnTo>
                      <a:pt x="64" y="2931"/>
                    </a:lnTo>
                    <a:lnTo>
                      <a:pt x="64" y="2933"/>
                    </a:lnTo>
                    <a:lnTo>
                      <a:pt x="49" y="2999"/>
                    </a:lnTo>
                    <a:lnTo>
                      <a:pt x="49" y="3001"/>
                    </a:lnTo>
                    <a:lnTo>
                      <a:pt x="37" y="3058"/>
                    </a:lnTo>
                    <a:lnTo>
                      <a:pt x="15" y="3170"/>
                    </a:lnTo>
                    <a:lnTo>
                      <a:pt x="15" y="3176"/>
                    </a:lnTo>
                    <a:lnTo>
                      <a:pt x="7" y="3246"/>
                    </a:lnTo>
                    <a:lnTo>
                      <a:pt x="0" y="3272"/>
                    </a:lnTo>
                    <a:lnTo>
                      <a:pt x="0" y="3290"/>
                    </a:lnTo>
                    <a:lnTo>
                      <a:pt x="2" y="3304"/>
                    </a:lnTo>
                    <a:lnTo>
                      <a:pt x="7" y="3321"/>
                    </a:lnTo>
                    <a:lnTo>
                      <a:pt x="19" y="3337"/>
                    </a:lnTo>
                    <a:lnTo>
                      <a:pt x="31" y="3348"/>
                    </a:lnTo>
                    <a:lnTo>
                      <a:pt x="46" y="3357"/>
                    </a:lnTo>
                    <a:lnTo>
                      <a:pt x="65" y="3362"/>
                    </a:lnTo>
                    <a:lnTo>
                      <a:pt x="78" y="3362"/>
                    </a:lnTo>
                    <a:lnTo>
                      <a:pt x="3042" y="3362"/>
                    </a:lnTo>
                    <a:lnTo>
                      <a:pt x="3054" y="3362"/>
                    </a:lnTo>
                    <a:lnTo>
                      <a:pt x="3075" y="3358"/>
                    </a:lnTo>
                    <a:lnTo>
                      <a:pt x="3089" y="3348"/>
                    </a:lnTo>
                    <a:lnTo>
                      <a:pt x="3100" y="3339"/>
                    </a:lnTo>
                    <a:lnTo>
                      <a:pt x="3107" y="3330"/>
                    </a:lnTo>
                    <a:lnTo>
                      <a:pt x="3120" y="3311"/>
                    </a:lnTo>
                    <a:lnTo>
                      <a:pt x="3120" y="3290"/>
                    </a:lnTo>
                    <a:lnTo>
                      <a:pt x="3120" y="3282"/>
                    </a:lnTo>
                    <a:lnTo>
                      <a:pt x="3118" y="3255"/>
                    </a:lnTo>
                    <a:close/>
                    <a:moveTo>
                      <a:pt x="275" y="2772"/>
                    </a:moveTo>
                    <a:lnTo>
                      <a:pt x="297" y="2713"/>
                    </a:lnTo>
                    <a:lnTo>
                      <a:pt x="320" y="2664"/>
                    </a:lnTo>
                    <a:lnTo>
                      <a:pt x="334" y="2643"/>
                    </a:lnTo>
                    <a:lnTo>
                      <a:pt x="346" y="2620"/>
                    </a:lnTo>
                    <a:lnTo>
                      <a:pt x="356" y="2607"/>
                    </a:lnTo>
                    <a:lnTo>
                      <a:pt x="367" y="2596"/>
                    </a:lnTo>
                    <a:lnTo>
                      <a:pt x="379" y="2583"/>
                    </a:lnTo>
                    <a:lnTo>
                      <a:pt x="390" y="2577"/>
                    </a:lnTo>
                    <a:lnTo>
                      <a:pt x="423" y="2556"/>
                    </a:lnTo>
                    <a:lnTo>
                      <a:pt x="460" y="2537"/>
                    </a:lnTo>
                    <a:lnTo>
                      <a:pt x="507" y="2519"/>
                    </a:lnTo>
                    <a:lnTo>
                      <a:pt x="561" y="2500"/>
                    </a:lnTo>
                    <a:lnTo>
                      <a:pt x="618" y="2482"/>
                    </a:lnTo>
                    <a:lnTo>
                      <a:pt x="674" y="2466"/>
                    </a:lnTo>
                    <a:lnTo>
                      <a:pt x="791" y="2437"/>
                    </a:lnTo>
                    <a:lnTo>
                      <a:pt x="901" y="2415"/>
                    </a:lnTo>
                    <a:lnTo>
                      <a:pt x="992" y="2397"/>
                    </a:lnTo>
                    <a:lnTo>
                      <a:pt x="1038" y="2388"/>
                    </a:lnTo>
                    <a:lnTo>
                      <a:pt x="1066" y="2417"/>
                    </a:lnTo>
                    <a:lnTo>
                      <a:pt x="1067" y="2418"/>
                    </a:lnTo>
                    <a:lnTo>
                      <a:pt x="1067" y="2418"/>
                    </a:lnTo>
                    <a:lnTo>
                      <a:pt x="1116" y="2465"/>
                    </a:lnTo>
                    <a:lnTo>
                      <a:pt x="1116" y="2466"/>
                    </a:lnTo>
                    <a:lnTo>
                      <a:pt x="1198" y="2543"/>
                    </a:lnTo>
                    <a:lnTo>
                      <a:pt x="1198" y="2543"/>
                    </a:lnTo>
                    <a:lnTo>
                      <a:pt x="1199" y="2543"/>
                    </a:lnTo>
                    <a:lnTo>
                      <a:pt x="1209" y="2554"/>
                    </a:lnTo>
                    <a:lnTo>
                      <a:pt x="1211" y="2554"/>
                    </a:lnTo>
                    <a:lnTo>
                      <a:pt x="1248" y="2583"/>
                    </a:lnTo>
                    <a:lnTo>
                      <a:pt x="1301" y="2628"/>
                    </a:lnTo>
                    <a:lnTo>
                      <a:pt x="1303" y="2628"/>
                    </a:lnTo>
                    <a:lnTo>
                      <a:pt x="1321" y="2642"/>
                    </a:lnTo>
                    <a:lnTo>
                      <a:pt x="1321" y="2651"/>
                    </a:lnTo>
                    <a:lnTo>
                      <a:pt x="1338" y="2654"/>
                    </a:lnTo>
                    <a:lnTo>
                      <a:pt x="1378" y="2684"/>
                    </a:lnTo>
                    <a:lnTo>
                      <a:pt x="1384" y="2686"/>
                    </a:lnTo>
                    <a:lnTo>
                      <a:pt x="1424" y="2707"/>
                    </a:lnTo>
                    <a:lnTo>
                      <a:pt x="1458" y="2726"/>
                    </a:lnTo>
                    <a:lnTo>
                      <a:pt x="1466" y="2732"/>
                    </a:lnTo>
                    <a:lnTo>
                      <a:pt x="1500" y="2742"/>
                    </a:lnTo>
                    <a:lnTo>
                      <a:pt x="1504" y="2747"/>
                    </a:lnTo>
                    <a:lnTo>
                      <a:pt x="1534" y="2750"/>
                    </a:lnTo>
                    <a:lnTo>
                      <a:pt x="1549" y="2754"/>
                    </a:lnTo>
                    <a:lnTo>
                      <a:pt x="1558" y="2754"/>
                    </a:lnTo>
                    <a:lnTo>
                      <a:pt x="1563" y="2754"/>
                    </a:lnTo>
                    <a:lnTo>
                      <a:pt x="1564" y="2754"/>
                    </a:lnTo>
                    <a:lnTo>
                      <a:pt x="1565" y="2754"/>
                    </a:lnTo>
                    <a:lnTo>
                      <a:pt x="1585" y="2750"/>
                    </a:lnTo>
                    <a:lnTo>
                      <a:pt x="1607" y="2747"/>
                    </a:lnTo>
                    <a:lnTo>
                      <a:pt x="1616" y="2743"/>
                    </a:lnTo>
                    <a:lnTo>
                      <a:pt x="1658" y="2730"/>
                    </a:lnTo>
                    <a:lnTo>
                      <a:pt x="1663" y="2723"/>
                    </a:lnTo>
                    <a:lnTo>
                      <a:pt x="1704" y="2704"/>
                    </a:lnTo>
                    <a:lnTo>
                      <a:pt x="1705" y="2702"/>
                    </a:lnTo>
                    <a:lnTo>
                      <a:pt x="1741" y="2683"/>
                    </a:lnTo>
                    <a:lnTo>
                      <a:pt x="1746" y="2678"/>
                    </a:lnTo>
                    <a:lnTo>
                      <a:pt x="1784" y="2651"/>
                    </a:lnTo>
                    <a:lnTo>
                      <a:pt x="1814" y="2628"/>
                    </a:lnTo>
                    <a:lnTo>
                      <a:pt x="1815" y="2628"/>
                    </a:lnTo>
                    <a:lnTo>
                      <a:pt x="1869" y="2583"/>
                    </a:lnTo>
                    <a:lnTo>
                      <a:pt x="1911" y="2550"/>
                    </a:lnTo>
                    <a:lnTo>
                      <a:pt x="1912" y="2547"/>
                    </a:lnTo>
                    <a:lnTo>
                      <a:pt x="1985" y="2481"/>
                    </a:lnTo>
                    <a:lnTo>
                      <a:pt x="1988" y="2480"/>
                    </a:lnTo>
                    <a:lnTo>
                      <a:pt x="2065" y="2406"/>
                    </a:lnTo>
                    <a:lnTo>
                      <a:pt x="2065" y="2403"/>
                    </a:lnTo>
                    <a:lnTo>
                      <a:pt x="2078" y="2388"/>
                    </a:lnTo>
                    <a:lnTo>
                      <a:pt x="2124" y="2397"/>
                    </a:lnTo>
                    <a:lnTo>
                      <a:pt x="2215" y="2415"/>
                    </a:lnTo>
                    <a:lnTo>
                      <a:pt x="2326" y="2437"/>
                    </a:lnTo>
                    <a:lnTo>
                      <a:pt x="2442" y="2466"/>
                    </a:lnTo>
                    <a:lnTo>
                      <a:pt x="2501" y="2482"/>
                    </a:lnTo>
                    <a:lnTo>
                      <a:pt x="2555" y="2500"/>
                    </a:lnTo>
                    <a:lnTo>
                      <a:pt x="2610" y="2519"/>
                    </a:lnTo>
                    <a:lnTo>
                      <a:pt x="2657" y="2537"/>
                    </a:lnTo>
                    <a:lnTo>
                      <a:pt x="2695" y="2557"/>
                    </a:lnTo>
                    <a:lnTo>
                      <a:pt x="2728" y="2575"/>
                    </a:lnTo>
                    <a:lnTo>
                      <a:pt x="2743" y="2587"/>
                    </a:lnTo>
                    <a:lnTo>
                      <a:pt x="2756" y="2598"/>
                    </a:lnTo>
                    <a:lnTo>
                      <a:pt x="2767" y="2610"/>
                    </a:lnTo>
                    <a:lnTo>
                      <a:pt x="2782" y="2631"/>
                    </a:lnTo>
                    <a:lnTo>
                      <a:pt x="2797" y="2654"/>
                    </a:lnTo>
                    <a:lnTo>
                      <a:pt x="2810" y="2675"/>
                    </a:lnTo>
                    <a:lnTo>
                      <a:pt x="2833" y="2724"/>
                    </a:lnTo>
                    <a:lnTo>
                      <a:pt x="2860" y="2783"/>
                    </a:lnTo>
                    <a:lnTo>
                      <a:pt x="2880" y="2846"/>
                    </a:lnTo>
                    <a:lnTo>
                      <a:pt x="2899" y="2906"/>
                    </a:lnTo>
                    <a:lnTo>
                      <a:pt x="2914" y="2970"/>
                    </a:lnTo>
                    <a:lnTo>
                      <a:pt x="2927" y="3034"/>
                    </a:lnTo>
                    <a:lnTo>
                      <a:pt x="2938" y="3092"/>
                    </a:lnTo>
                    <a:lnTo>
                      <a:pt x="2955" y="3199"/>
                    </a:lnTo>
                    <a:lnTo>
                      <a:pt x="2956" y="3208"/>
                    </a:lnTo>
                    <a:lnTo>
                      <a:pt x="167" y="3208"/>
                    </a:lnTo>
                    <a:lnTo>
                      <a:pt x="169" y="3194"/>
                    </a:lnTo>
                    <a:lnTo>
                      <a:pt x="189" y="3088"/>
                    </a:lnTo>
                    <a:lnTo>
                      <a:pt x="202" y="3027"/>
                    </a:lnTo>
                    <a:lnTo>
                      <a:pt x="216" y="2965"/>
                    </a:lnTo>
                    <a:lnTo>
                      <a:pt x="235" y="2899"/>
                    </a:lnTo>
                    <a:lnTo>
                      <a:pt x="253" y="2832"/>
                    </a:lnTo>
                    <a:lnTo>
                      <a:pt x="275" y="2772"/>
                    </a:lnTo>
                    <a:lnTo>
                      <a:pt x="275" y="27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1" name="Freeform 44"/>
              <p:cNvSpPr>
                <a:spLocks noChangeAspect="1" noEditPoints="1"/>
              </p:cNvSpPr>
              <p:nvPr/>
            </p:nvSpPr>
            <p:spPr bwMode="auto">
              <a:xfrm>
                <a:off x="2730556" y="2845171"/>
                <a:ext cx="339464" cy="365760"/>
              </a:xfrm>
              <a:custGeom>
                <a:avLst/>
                <a:gdLst>
                  <a:gd name="T0" fmla="*/ 781 w 3120"/>
                  <a:gd name="T1" fmla="*/ 1416 h 3362"/>
                  <a:gd name="T2" fmla="*/ 919 w 3120"/>
                  <a:gd name="T3" fmla="*/ 1726 h 3362"/>
                  <a:gd name="T4" fmla="*/ 1120 w 3120"/>
                  <a:gd name="T5" fmla="*/ 1955 h 3362"/>
                  <a:gd name="T6" fmla="*/ 1273 w 3120"/>
                  <a:gd name="T7" fmla="*/ 2051 h 3362"/>
                  <a:gd name="T8" fmla="*/ 1470 w 3120"/>
                  <a:gd name="T9" fmla="*/ 2111 h 3362"/>
                  <a:gd name="T10" fmla="*/ 1664 w 3120"/>
                  <a:gd name="T11" fmla="*/ 2111 h 3362"/>
                  <a:gd name="T12" fmla="*/ 1902 w 3120"/>
                  <a:gd name="T13" fmla="*/ 2032 h 3362"/>
                  <a:gd name="T14" fmla="*/ 2069 w 3120"/>
                  <a:gd name="T15" fmla="*/ 1908 h 3362"/>
                  <a:gd name="T16" fmla="*/ 2239 w 3120"/>
                  <a:gd name="T17" fmla="*/ 1684 h 3362"/>
                  <a:gd name="T18" fmla="*/ 2326 w 3120"/>
                  <a:gd name="T19" fmla="*/ 1506 h 3362"/>
                  <a:gd name="T20" fmla="*/ 2394 w 3120"/>
                  <a:gd name="T21" fmla="*/ 1215 h 3362"/>
                  <a:gd name="T22" fmla="*/ 2399 w 3120"/>
                  <a:gd name="T23" fmla="*/ 956 h 3362"/>
                  <a:gd name="T24" fmla="*/ 2364 w 3120"/>
                  <a:gd name="T25" fmla="*/ 748 h 3362"/>
                  <a:gd name="T26" fmla="*/ 2297 w 3120"/>
                  <a:gd name="T27" fmla="*/ 546 h 3362"/>
                  <a:gd name="T28" fmla="*/ 2190 w 3120"/>
                  <a:gd name="T29" fmla="*/ 355 h 3362"/>
                  <a:gd name="T30" fmla="*/ 2038 w 3120"/>
                  <a:gd name="T31" fmla="*/ 184 h 3362"/>
                  <a:gd name="T32" fmla="*/ 1816 w 3120"/>
                  <a:gd name="T33" fmla="*/ 48 h 3362"/>
                  <a:gd name="T34" fmla="*/ 1654 w 3120"/>
                  <a:gd name="T35" fmla="*/ 5 h 3362"/>
                  <a:gd name="T36" fmla="*/ 1430 w 3120"/>
                  <a:gd name="T37" fmla="*/ 14 h 3362"/>
                  <a:gd name="T38" fmla="*/ 1233 w 3120"/>
                  <a:gd name="T39" fmla="*/ 89 h 3362"/>
                  <a:gd name="T40" fmla="*/ 1090 w 3120"/>
                  <a:gd name="T41" fmla="*/ 189 h 3362"/>
                  <a:gd name="T42" fmla="*/ 942 w 3120"/>
                  <a:gd name="T43" fmla="*/ 357 h 3362"/>
                  <a:gd name="T44" fmla="*/ 814 w 3120"/>
                  <a:gd name="T45" fmla="*/ 601 h 3362"/>
                  <a:gd name="T46" fmla="*/ 749 w 3120"/>
                  <a:gd name="T47" fmla="*/ 850 h 3362"/>
                  <a:gd name="T48" fmla="*/ 734 w 3120"/>
                  <a:gd name="T49" fmla="*/ 1113 h 3362"/>
                  <a:gd name="T50" fmla="*/ 931 w 3120"/>
                  <a:gd name="T51" fmla="*/ 1376 h 3362"/>
                  <a:gd name="T52" fmla="*/ 890 w 3120"/>
                  <a:gd name="T53" fmla="*/ 968 h 3362"/>
                  <a:gd name="T54" fmla="*/ 991 w 3120"/>
                  <a:gd name="T55" fmla="*/ 583 h 3362"/>
                  <a:gd name="T56" fmla="*/ 1195 w 3120"/>
                  <a:gd name="T57" fmla="*/ 303 h 3362"/>
                  <a:gd name="T58" fmla="*/ 1500 w 3120"/>
                  <a:gd name="T59" fmla="*/ 160 h 3362"/>
                  <a:gd name="T60" fmla="*/ 1822 w 3120"/>
                  <a:gd name="T61" fmla="*/ 222 h 3362"/>
                  <a:gd name="T62" fmla="*/ 2084 w 3120"/>
                  <a:gd name="T63" fmla="*/ 476 h 3362"/>
                  <a:gd name="T64" fmla="*/ 2230 w 3120"/>
                  <a:gd name="T65" fmla="*/ 874 h 3362"/>
                  <a:gd name="T66" fmla="*/ 2213 w 3120"/>
                  <a:gd name="T67" fmla="*/ 1330 h 3362"/>
                  <a:gd name="T68" fmla="*/ 2040 w 3120"/>
                  <a:gd name="T69" fmla="*/ 1706 h 3362"/>
                  <a:gd name="T70" fmla="*/ 1764 w 3120"/>
                  <a:gd name="T71" fmla="*/ 1924 h 3362"/>
                  <a:gd name="T72" fmla="*/ 1467 w 3120"/>
                  <a:gd name="T73" fmla="*/ 1953 h 3362"/>
                  <a:gd name="T74" fmla="*/ 1169 w 3120"/>
                  <a:gd name="T75" fmla="*/ 1791 h 3362"/>
                  <a:gd name="T76" fmla="*/ 3118 w 3120"/>
                  <a:gd name="T77" fmla="*/ 3251 h 3362"/>
                  <a:gd name="T78" fmla="*/ 3050 w 3120"/>
                  <a:gd name="T79" fmla="*/ 2870 h 3362"/>
                  <a:gd name="T80" fmla="*/ 2934 w 3120"/>
                  <a:gd name="T81" fmla="*/ 2578 h 3362"/>
                  <a:gd name="T82" fmla="*/ 2815 w 3120"/>
                  <a:gd name="T83" fmla="*/ 2447 h 3362"/>
                  <a:gd name="T84" fmla="*/ 2542 w 3120"/>
                  <a:gd name="T85" fmla="*/ 2332 h 3362"/>
                  <a:gd name="T86" fmla="*/ 2046 w 3120"/>
                  <a:gd name="T87" fmla="*/ 2225 h 3362"/>
                  <a:gd name="T88" fmla="*/ 1656 w 3120"/>
                  <a:gd name="T89" fmla="*/ 2552 h 3362"/>
                  <a:gd name="T90" fmla="*/ 1462 w 3120"/>
                  <a:gd name="T91" fmla="*/ 2552 h 3362"/>
                  <a:gd name="T92" fmla="*/ 1071 w 3120"/>
                  <a:gd name="T93" fmla="*/ 2225 h 3362"/>
                  <a:gd name="T94" fmla="*/ 481 w 3120"/>
                  <a:gd name="T95" fmla="*/ 2364 h 3362"/>
                  <a:gd name="T96" fmla="*/ 287 w 3120"/>
                  <a:gd name="T97" fmla="*/ 2458 h 3362"/>
                  <a:gd name="T98" fmla="*/ 188 w 3120"/>
                  <a:gd name="T99" fmla="*/ 2584 h 3362"/>
                  <a:gd name="T100" fmla="*/ 64 w 3120"/>
                  <a:gd name="T101" fmla="*/ 2931 h 3362"/>
                  <a:gd name="T102" fmla="*/ 2 w 3120"/>
                  <a:gd name="T103" fmla="*/ 3304 h 3362"/>
                  <a:gd name="T104" fmla="*/ 3089 w 3120"/>
                  <a:gd name="T105" fmla="*/ 3348 h 3362"/>
                  <a:gd name="T106" fmla="*/ 334 w 3120"/>
                  <a:gd name="T107" fmla="*/ 2643 h 3362"/>
                  <a:gd name="T108" fmla="*/ 618 w 3120"/>
                  <a:gd name="T109" fmla="*/ 2482 h 3362"/>
                  <a:gd name="T110" fmla="*/ 1116 w 3120"/>
                  <a:gd name="T111" fmla="*/ 2466 h 3362"/>
                  <a:gd name="T112" fmla="*/ 1321 w 3120"/>
                  <a:gd name="T113" fmla="*/ 2651 h 3362"/>
                  <a:gd name="T114" fmla="*/ 1549 w 3120"/>
                  <a:gd name="T115" fmla="*/ 2754 h 3362"/>
                  <a:gd name="T116" fmla="*/ 1704 w 3120"/>
                  <a:gd name="T117" fmla="*/ 2704 h 3362"/>
                  <a:gd name="T118" fmla="*/ 1985 w 3120"/>
                  <a:gd name="T119" fmla="*/ 2481 h 3362"/>
                  <a:gd name="T120" fmla="*/ 2555 w 3120"/>
                  <a:gd name="T121" fmla="*/ 2500 h 3362"/>
                  <a:gd name="T122" fmla="*/ 2810 w 3120"/>
                  <a:gd name="T123" fmla="*/ 2675 h 3362"/>
                  <a:gd name="T124" fmla="*/ 167 w 3120"/>
                  <a:gd name="T125" fmla="*/ 3208 h 3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20" h="3362">
                    <a:moveTo>
                      <a:pt x="743" y="1215"/>
                    </a:moveTo>
                    <a:lnTo>
                      <a:pt x="743" y="1217"/>
                    </a:lnTo>
                    <a:lnTo>
                      <a:pt x="743" y="1218"/>
                    </a:lnTo>
                    <a:lnTo>
                      <a:pt x="749" y="1270"/>
                    </a:lnTo>
                    <a:lnTo>
                      <a:pt x="757" y="1325"/>
                    </a:lnTo>
                    <a:lnTo>
                      <a:pt x="760" y="1331"/>
                    </a:lnTo>
                    <a:lnTo>
                      <a:pt x="770" y="1369"/>
                    </a:lnTo>
                    <a:lnTo>
                      <a:pt x="780" y="1414"/>
                    </a:lnTo>
                    <a:lnTo>
                      <a:pt x="781" y="1416"/>
                    </a:lnTo>
                    <a:lnTo>
                      <a:pt x="781" y="1416"/>
                    </a:lnTo>
                    <a:lnTo>
                      <a:pt x="797" y="1465"/>
                    </a:lnTo>
                    <a:lnTo>
                      <a:pt x="813" y="1515"/>
                    </a:lnTo>
                    <a:lnTo>
                      <a:pt x="814" y="1516"/>
                    </a:lnTo>
                    <a:lnTo>
                      <a:pt x="832" y="1568"/>
                    </a:lnTo>
                    <a:lnTo>
                      <a:pt x="836" y="1570"/>
                    </a:lnTo>
                    <a:lnTo>
                      <a:pt x="851" y="1603"/>
                    </a:lnTo>
                    <a:lnTo>
                      <a:pt x="873" y="1640"/>
                    </a:lnTo>
                    <a:lnTo>
                      <a:pt x="890" y="1680"/>
                    </a:lnTo>
                    <a:lnTo>
                      <a:pt x="890" y="1682"/>
                    </a:lnTo>
                    <a:lnTo>
                      <a:pt x="919" y="1726"/>
                    </a:lnTo>
                    <a:lnTo>
                      <a:pt x="944" y="1767"/>
                    </a:lnTo>
                    <a:lnTo>
                      <a:pt x="948" y="1771"/>
                    </a:lnTo>
                    <a:lnTo>
                      <a:pt x="971" y="1800"/>
                    </a:lnTo>
                    <a:lnTo>
                      <a:pt x="1002" y="1841"/>
                    </a:lnTo>
                    <a:lnTo>
                      <a:pt x="1006" y="1844"/>
                    </a:lnTo>
                    <a:lnTo>
                      <a:pt x="1030" y="1869"/>
                    </a:lnTo>
                    <a:lnTo>
                      <a:pt x="1061" y="1904"/>
                    </a:lnTo>
                    <a:lnTo>
                      <a:pt x="1064" y="1906"/>
                    </a:lnTo>
                    <a:lnTo>
                      <a:pt x="1092" y="1931"/>
                    </a:lnTo>
                    <a:lnTo>
                      <a:pt x="1120" y="1955"/>
                    </a:lnTo>
                    <a:lnTo>
                      <a:pt x="1123" y="1961"/>
                    </a:lnTo>
                    <a:lnTo>
                      <a:pt x="1130" y="1963"/>
                    </a:lnTo>
                    <a:lnTo>
                      <a:pt x="1171" y="1994"/>
                    </a:lnTo>
                    <a:lnTo>
                      <a:pt x="1175" y="1994"/>
                    </a:lnTo>
                    <a:lnTo>
                      <a:pt x="1198" y="2008"/>
                    </a:lnTo>
                    <a:lnTo>
                      <a:pt x="1198" y="2008"/>
                    </a:lnTo>
                    <a:lnTo>
                      <a:pt x="1228" y="2028"/>
                    </a:lnTo>
                    <a:lnTo>
                      <a:pt x="1229" y="2030"/>
                    </a:lnTo>
                    <a:lnTo>
                      <a:pt x="1271" y="2051"/>
                    </a:lnTo>
                    <a:lnTo>
                      <a:pt x="1273" y="2051"/>
                    </a:lnTo>
                    <a:lnTo>
                      <a:pt x="1273" y="2051"/>
                    </a:lnTo>
                    <a:lnTo>
                      <a:pt x="1304" y="2064"/>
                    </a:lnTo>
                    <a:lnTo>
                      <a:pt x="1305" y="2065"/>
                    </a:lnTo>
                    <a:lnTo>
                      <a:pt x="1352" y="2083"/>
                    </a:lnTo>
                    <a:lnTo>
                      <a:pt x="1355" y="2083"/>
                    </a:lnTo>
                    <a:lnTo>
                      <a:pt x="1391" y="2096"/>
                    </a:lnTo>
                    <a:lnTo>
                      <a:pt x="1399" y="2098"/>
                    </a:lnTo>
                    <a:lnTo>
                      <a:pt x="1436" y="2104"/>
                    </a:lnTo>
                    <a:lnTo>
                      <a:pt x="1470" y="2111"/>
                    </a:lnTo>
                    <a:lnTo>
                      <a:pt x="1470" y="2111"/>
                    </a:lnTo>
                    <a:lnTo>
                      <a:pt x="1471" y="2112"/>
                    </a:lnTo>
                    <a:lnTo>
                      <a:pt x="1476" y="2113"/>
                    </a:lnTo>
                    <a:lnTo>
                      <a:pt x="1479" y="2114"/>
                    </a:lnTo>
                    <a:lnTo>
                      <a:pt x="1525" y="2117"/>
                    </a:lnTo>
                    <a:lnTo>
                      <a:pt x="1564" y="2117"/>
                    </a:lnTo>
                    <a:lnTo>
                      <a:pt x="1570" y="2117"/>
                    </a:lnTo>
                    <a:lnTo>
                      <a:pt x="1570" y="2117"/>
                    </a:lnTo>
                    <a:lnTo>
                      <a:pt x="1611" y="2117"/>
                    </a:lnTo>
                    <a:lnTo>
                      <a:pt x="1654" y="2114"/>
                    </a:lnTo>
                    <a:lnTo>
                      <a:pt x="1664" y="2111"/>
                    </a:lnTo>
                    <a:lnTo>
                      <a:pt x="1697" y="2104"/>
                    </a:lnTo>
                    <a:lnTo>
                      <a:pt x="1738" y="2099"/>
                    </a:lnTo>
                    <a:lnTo>
                      <a:pt x="1746" y="2095"/>
                    </a:lnTo>
                    <a:lnTo>
                      <a:pt x="1774" y="2086"/>
                    </a:lnTo>
                    <a:lnTo>
                      <a:pt x="1778" y="2086"/>
                    </a:lnTo>
                    <a:lnTo>
                      <a:pt x="1827" y="2066"/>
                    </a:lnTo>
                    <a:lnTo>
                      <a:pt x="1828" y="2065"/>
                    </a:lnTo>
                    <a:lnTo>
                      <a:pt x="1859" y="2053"/>
                    </a:lnTo>
                    <a:lnTo>
                      <a:pt x="1860" y="2053"/>
                    </a:lnTo>
                    <a:lnTo>
                      <a:pt x="1902" y="2032"/>
                    </a:lnTo>
                    <a:lnTo>
                      <a:pt x="1907" y="2028"/>
                    </a:lnTo>
                    <a:lnTo>
                      <a:pt x="1941" y="2006"/>
                    </a:lnTo>
                    <a:lnTo>
                      <a:pt x="1942" y="2005"/>
                    </a:lnTo>
                    <a:lnTo>
                      <a:pt x="1971" y="1987"/>
                    </a:lnTo>
                    <a:lnTo>
                      <a:pt x="2006" y="1961"/>
                    </a:lnTo>
                    <a:lnTo>
                      <a:pt x="2011" y="1959"/>
                    </a:lnTo>
                    <a:lnTo>
                      <a:pt x="2029" y="1942"/>
                    </a:lnTo>
                    <a:lnTo>
                      <a:pt x="2030" y="1942"/>
                    </a:lnTo>
                    <a:lnTo>
                      <a:pt x="2067" y="1908"/>
                    </a:lnTo>
                    <a:lnTo>
                      <a:pt x="2069" y="1908"/>
                    </a:lnTo>
                    <a:lnTo>
                      <a:pt x="2107" y="1869"/>
                    </a:lnTo>
                    <a:lnTo>
                      <a:pt x="2136" y="1837"/>
                    </a:lnTo>
                    <a:lnTo>
                      <a:pt x="2138" y="1833"/>
                    </a:lnTo>
                    <a:lnTo>
                      <a:pt x="2151" y="1819"/>
                    </a:lnTo>
                    <a:lnTo>
                      <a:pt x="2155" y="1819"/>
                    </a:lnTo>
                    <a:lnTo>
                      <a:pt x="2187" y="1769"/>
                    </a:lnTo>
                    <a:lnTo>
                      <a:pt x="2189" y="1767"/>
                    </a:lnTo>
                    <a:lnTo>
                      <a:pt x="2218" y="1724"/>
                    </a:lnTo>
                    <a:lnTo>
                      <a:pt x="2220" y="1720"/>
                    </a:lnTo>
                    <a:lnTo>
                      <a:pt x="2239" y="1684"/>
                    </a:lnTo>
                    <a:lnTo>
                      <a:pt x="2266" y="1642"/>
                    </a:lnTo>
                    <a:lnTo>
                      <a:pt x="2267" y="1638"/>
                    </a:lnTo>
                    <a:lnTo>
                      <a:pt x="2271" y="1627"/>
                    </a:lnTo>
                    <a:lnTo>
                      <a:pt x="2272" y="1627"/>
                    </a:lnTo>
                    <a:lnTo>
                      <a:pt x="2299" y="1573"/>
                    </a:lnTo>
                    <a:lnTo>
                      <a:pt x="2301" y="1573"/>
                    </a:lnTo>
                    <a:lnTo>
                      <a:pt x="2306" y="1559"/>
                    </a:lnTo>
                    <a:lnTo>
                      <a:pt x="2307" y="1557"/>
                    </a:lnTo>
                    <a:lnTo>
                      <a:pt x="2307" y="1557"/>
                    </a:lnTo>
                    <a:lnTo>
                      <a:pt x="2326" y="1506"/>
                    </a:lnTo>
                    <a:lnTo>
                      <a:pt x="2326" y="1503"/>
                    </a:lnTo>
                    <a:lnTo>
                      <a:pt x="2341" y="1460"/>
                    </a:lnTo>
                    <a:lnTo>
                      <a:pt x="2341" y="1456"/>
                    </a:lnTo>
                    <a:lnTo>
                      <a:pt x="2353" y="1418"/>
                    </a:lnTo>
                    <a:lnTo>
                      <a:pt x="2364" y="1370"/>
                    </a:lnTo>
                    <a:lnTo>
                      <a:pt x="2379" y="1321"/>
                    </a:lnTo>
                    <a:lnTo>
                      <a:pt x="2379" y="1313"/>
                    </a:lnTo>
                    <a:lnTo>
                      <a:pt x="2385" y="1270"/>
                    </a:lnTo>
                    <a:lnTo>
                      <a:pt x="2394" y="1218"/>
                    </a:lnTo>
                    <a:lnTo>
                      <a:pt x="2394" y="1215"/>
                    </a:lnTo>
                    <a:lnTo>
                      <a:pt x="2399" y="1164"/>
                    </a:lnTo>
                    <a:lnTo>
                      <a:pt x="2399" y="1113"/>
                    </a:lnTo>
                    <a:lnTo>
                      <a:pt x="2399" y="1111"/>
                    </a:lnTo>
                    <a:lnTo>
                      <a:pt x="2399" y="1061"/>
                    </a:lnTo>
                    <a:lnTo>
                      <a:pt x="2399" y="1008"/>
                    </a:lnTo>
                    <a:lnTo>
                      <a:pt x="2399" y="1005"/>
                    </a:lnTo>
                    <a:lnTo>
                      <a:pt x="2399" y="1005"/>
                    </a:lnTo>
                    <a:lnTo>
                      <a:pt x="2399" y="957"/>
                    </a:lnTo>
                    <a:lnTo>
                      <a:pt x="2399" y="957"/>
                    </a:lnTo>
                    <a:lnTo>
                      <a:pt x="2399" y="956"/>
                    </a:lnTo>
                    <a:lnTo>
                      <a:pt x="2399" y="955"/>
                    </a:lnTo>
                    <a:lnTo>
                      <a:pt x="2394" y="904"/>
                    </a:lnTo>
                    <a:lnTo>
                      <a:pt x="2394" y="902"/>
                    </a:lnTo>
                    <a:lnTo>
                      <a:pt x="2394" y="901"/>
                    </a:lnTo>
                    <a:lnTo>
                      <a:pt x="2385" y="851"/>
                    </a:lnTo>
                    <a:lnTo>
                      <a:pt x="2379" y="805"/>
                    </a:lnTo>
                    <a:lnTo>
                      <a:pt x="2379" y="805"/>
                    </a:lnTo>
                    <a:lnTo>
                      <a:pt x="2379" y="803"/>
                    </a:lnTo>
                    <a:lnTo>
                      <a:pt x="2379" y="799"/>
                    </a:lnTo>
                    <a:lnTo>
                      <a:pt x="2364" y="748"/>
                    </a:lnTo>
                    <a:lnTo>
                      <a:pt x="2353" y="703"/>
                    </a:lnTo>
                    <a:lnTo>
                      <a:pt x="2341" y="663"/>
                    </a:lnTo>
                    <a:lnTo>
                      <a:pt x="2341" y="663"/>
                    </a:lnTo>
                    <a:lnTo>
                      <a:pt x="2341" y="658"/>
                    </a:lnTo>
                    <a:lnTo>
                      <a:pt x="2326" y="616"/>
                    </a:lnTo>
                    <a:lnTo>
                      <a:pt x="2326" y="612"/>
                    </a:lnTo>
                    <a:lnTo>
                      <a:pt x="2306" y="564"/>
                    </a:lnTo>
                    <a:lnTo>
                      <a:pt x="2306" y="562"/>
                    </a:lnTo>
                    <a:lnTo>
                      <a:pt x="2302" y="546"/>
                    </a:lnTo>
                    <a:lnTo>
                      <a:pt x="2297" y="546"/>
                    </a:lnTo>
                    <a:lnTo>
                      <a:pt x="2288" y="526"/>
                    </a:lnTo>
                    <a:lnTo>
                      <a:pt x="2288" y="524"/>
                    </a:lnTo>
                    <a:lnTo>
                      <a:pt x="2267" y="481"/>
                    </a:lnTo>
                    <a:lnTo>
                      <a:pt x="2267" y="480"/>
                    </a:lnTo>
                    <a:lnTo>
                      <a:pt x="2263" y="474"/>
                    </a:lnTo>
                    <a:lnTo>
                      <a:pt x="2239" y="434"/>
                    </a:lnTo>
                    <a:lnTo>
                      <a:pt x="2220" y="399"/>
                    </a:lnTo>
                    <a:lnTo>
                      <a:pt x="2218" y="396"/>
                    </a:lnTo>
                    <a:lnTo>
                      <a:pt x="2217" y="394"/>
                    </a:lnTo>
                    <a:lnTo>
                      <a:pt x="2190" y="355"/>
                    </a:lnTo>
                    <a:lnTo>
                      <a:pt x="2190" y="355"/>
                    </a:lnTo>
                    <a:lnTo>
                      <a:pt x="2189" y="354"/>
                    </a:lnTo>
                    <a:lnTo>
                      <a:pt x="2163" y="315"/>
                    </a:lnTo>
                    <a:lnTo>
                      <a:pt x="2158" y="312"/>
                    </a:lnTo>
                    <a:lnTo>
                      <a:pt x="2134" y="283"/>
                    </a:lnTo>
                    <a:lnTo>
                      <a:pt x="2107" y="252"/>
                    </a:lnTo>
                    <a:lnTo>
                      <a:pt x="2104" y="248"/>
                    </a:lnTo>
                    <a:lnTo>
                      <a:pt x="2073" y="220"/>
                    </a:lnTo>
                    <a:lnTo>
                      <a:pt x="2045" y="189"/>
                    </a:lnTo>
                    <a:lnTo>
                      <a:pt x="2038" y="184"/>
                    </a:lnTo>
                    <a:lnTo>
                      <a:pt x="2006" y="160"/>
                    </a:lnTo>
                    <a:lnTo>
                      <a:pt x="1972" y="136"/>
                    </a:lnTo>
                    <a:lnTo>
                      <a:pt x="1970" y="133"/>
                    </a:lnTo>
                    <a:lnTo>
                      <a:pt x="1954" y="122"/>
                    </a:lnTo>
                    <a:lnTo>
                      <a:pt x="1954" y="119"/>
                    </a:lnTo>
                    <a:lnTo>
                      <a:pt x="1899" y="86"/>
                    </a:lnTo>
                    <a:lnTo>
                      <a:pt x="1895" y="86"/>
                    </a:lnTo>
                    <a:lnTo>
                      <a:pt x="1861" y="66"/>
                    </a:lnTo>
                    <a:lnTo>
                      <a:pt x="1855" y="65"/>
                    </a:lnTo>
                    <a:lnTo>
                      <a:pt x="1816" y="48"/>
                    </a:lnTo>
                    <a:lnTo>
                      <a:pt x="1815" y="48"/>
                    </a:lnTo>
                    <a:lnTo>
                      <a:pt x="1783" y="36"/>
                    </a:lnTo>
                    <a:lnTo>
                      <a:pt x="1779" y="35"/>
                    </a:lnTo>
                    <a:lnTo>
                      <a:pt x="1737" y="22"/>
                    </a:lnTo>
                    <a:lnTo>
                      <a:pt x="1733" y="22"/>
                    </a:lnTo>
                    <a:lnTo>
                      <a:pt x="1694" y="14"/>
                    </a:lnTo>
                    <a:lnTo>
                      <a:pt x="1692" y="14"/>
                    </a:lnTo>
                    <a:lnTo>
                      <a:pt x="1660" y="8"/>
                    </a:lnTo>
                    <a:lnTo>
                      <a:pt x="1657" y="7"/>
                    </a:lnTo>
                    <a:lnTo>
                      <a:pt x="1654" y="5"/>
                    </a:lnTo>
                    <a:lnTo>
                      <a:pt x="1650" y="5"/>
                    </a:lnTo>
                    <a:lnTo>
                      <a:pt x="1611" y="3"/>
                    </a:lnTo>
                    <a:lnTo>
                      <a:pt x="1572" y="0"/>
                    </a:lnTo>
                    <a:lnTo>
                      <a:pt x="1564" y="0"/>
                    </a:lnTo>
                    <a:lnTo>
                      <a:pt x="1563" y="0"/>
                    </a:lnTo>
                    <a:lnTo>
                      <a:pt x="1563" y="0"/>
                    </a:lnTo>
                    <a:lnTo>
                      <a:pt x="1523" y="3"/>
                    </a:lnTo>
                    <a:lnTo>
                      <a:pt x="1481" y="5"/>
                    </a:lnTo>
                    <a:lnTo>
                      <a:pt x="1474" y="8"/>
                    </a:lnTo>
                    <a:lnTo>
                      <a:pt x="1430" y="14"/>
                    </a:lnTo>
                    <a:lnTo>
                      <a:pt x="1426" y="16"/>
                    </a:lnTo>
                    <a:lnTo>
                      <a:pt x="1395" y="24"/>
                    </a:lnTo>
                    <a:lnTo>
                      <a:pt x="1355" y="35"/>
                    </a:lnTo>
                    <a:lnTo>
                      <a:pt x="1355" y="35"/>
                    </a:lnTo>
                    <a:lnTo>
                      <a:pt x="1354" y="35"/>
                    </a:lnTo>
                    <a:lnTo>
                      <a:pt x="1321" y="48"/>
                    </a:lnTo>
                    <a:lnTo>
                      <a:pt x="1317" y="48"/>
                    </a:lnTo>
                    <a:lnTo>
                      <a:pt x="1263" y="71"/>
                    </a:lnTo>
                    <a:lnTo>
                      <a:pt x="1262" y="74"/>
                    </a:lnTo>
                    <a:lnTo>
                      <a:pt x="1233" y="89"/>
                    </a:lnTo>
                    <a:lnTo>
                      <a:pt x="1230" y="91"/>
                    </a:lnTo>
                    <a:lnTo>
                      <a:pt x="1199" y="110"/>
                    </a:lnTo>
                    <a:lnTo>
                      <a:pt x="1166" y="131"/>
                    </a:lnTo>
                    <a:lnTo>
                      <a:pt x="1164" y="133"/>
                    </a:lnTo>
                    <a:lnTo>
                      <a:pt x="1163" y="133"/>
                    </a:lnTo>
                    <a:lnTo>
                      <a:pt x="1124" y="162"/>
                    </a:lnTo>
                    <a:lnTo>
                      <a:pt x="1122" y="165"/>
                    </a:lnTo>
                    <a:lnTo>
                      <a:pt x="1095" y="186"/>
                    </a:lnTo>
                    <a:lnTo>
                      <a:pt x="1093" y="187"/>
                    </a:lnTo>
                    <a:lnTo>
                      <a:pt x="1090" y="189"/>
                    </a:lnTo>
                    <a:lnTo>
                      <a:pt x="1061" y="220"/>
                    </a:lnTo>
                    <a:lnTo>
                      <a:pt x="1037" y="245"/>
                    </a:lnTo>
                    <a:lnTo>
                      <a:pt x="1037" y="245"/>
                    </a:lnTo>
                    <a:lnTo>
                      <a:pt x="1023" y="250"/>
                    </a:lnTo>
                    <a:lnTo>
                      <a:pt x="1023" y="258"/>
                    </a:lnTo>
                    <a:lnTo>
                      <a:pt x="1000" y="283"/>
                    </a:lnTo>
                    <a:lnTo>
                      <a:pt x="983" y="305"/>
                    </a:lnTo>
                    <a:lnTo>
                      <a:pt x="981" y="305"/>
                    </a:lnTo>
                    <a:lnTo>
                      <a:pt x="946" y="352"/>
                    </a:lnTo>
                    <a:lnTo>
                      <a:pt x="942" y="357"/>
                    </a:lnTo>
                    <a:lnTo>
                      <a:pt x="919" y="394"/>
                    </a:lnTo>
                    <a:lnTo>
                      <a:pt x="897" y="429"/>
                    </a:lnTo>
                    <a:lnTo>
                      <a:pt x="897" y="430"/>
                    </a:lnTo>
                    <a:lnTo>
                      <a:pt x="894" y="433"/>
                    </a:lnTo>
                    <a:lnTo>
                      <a:pt x="891" y="440"/>
                    </a:lnTo>
                    <a:lnTo>
                      <a:pt x="873" y="477"/>
                    </a:lnTo>
                    <a:lnTo>
                      <a:pt x="851" y="515"/>
                    </a:lnTo>
                    <a:lnTo>
                      <a:pt x="834" y="551"/>
                    </a:lnTo>
                    <a:lnTo>
                      <a:pt x="831" y="553"/>
                    </a:lnTo>
                    <a:lnTo>
                      <a:pt x="814" y="601"/>
                    </a:lnTo>
                    <a:lnTo>
                      <a:pt x="813" y="603"/>
                    </a:lnTo>
                    <a:lnTo>
                      <a:pt x="796" y="653"/>
                    </a:lnTo>
                    <a:lnTo>
                      <a:pt x="782" y="698"/>
                    </a:lnTo>
                    <a:lnTo>
                      <a:pt x="782" y="700"/>
                    </a:lnTo>
                    <a:lnTo>
                      <a:pt x="780" y="704"/>
                    </a:lnTo>
                    <a:lnTo>
                      <a:pt x="780" y="709"/>
                    </a:lnTo>
                    <a:lnTo>
                      <a:pt x="770" y="750"/>
                    </a:lnTo>
                    <a:lnTo>
                      <a:pt x="761" y="786"/>
                    </a:lnTo>
                    <a:lnTo>
                      <a:pt x="757" y="791"/>
                    </a:lnTo>
                    <a:lnTo>
                      <a:pt x="749" y="850"/>
                    </a:lnTo>
                    <a:lnTo>
                      <a:pt x="743" y="902"/>
                    </a:lnTo>
                    <a:lnTo>
                      <a:pt x="743" y="904"/>
                    </a:lnTo>
                    <a:lnTo>
                      <a:pt x="737" y="955"/>
                    </a:lnTo>
                    <a:lnTo>
                      <a:pt x="737" y="957"/>
                    </a:lnTo>
                    <a:lnTo>
                      <a:pt x="734" y="1005"/>
                    </a:lnTo>
                    <a:lnTo>
                      <a:pt x="734" y="1008"/>
                    </a:lnTo>
                    <a:lnTo>
                      <a:pt x="734" y="1061"/>
                    </a:lnTo>
                    <a:lnTo>
                      <a:pt x="734" y="1111"/>
                    </a:lnTo>
                    <a:lnTo>
                      <a:pt x="734" y="1112"/>
                    </a:lnTo>
                    <a:lnTo>
                      <a:pt x="734" y="1113"/>
                    </a:lnTo>
                    <a:lnTo>
                      <a:pt x="734" y="1114"/>
                    </a:lnTo>
                    <a:lnTo>
                      <a:pt x="737" y="1165"/>
                    </a:lnTo>
                    <a:lnTo>
                      <a:pt x="743" y="1215"/>
                    </a:lnTo>
                    <a:close/>
                    <a:moveTo>
                      <a:pt x="1028" y="1609"/>
                    </a:moveTo>
                    <a:lnTo>
                      <a:pt x="1009" y="1572"/>
                    </a:lnTo>
                    <a:lnTo>
                      <a:pt x="991" y="1535"/>
                    </a:lnTo>
                    <a:lnTo>
                      <a:pt x="972" y="1498"/>
                    </a:lnTo>
                    <a:lnTo>
                      <a:pt x="958" y="1460"/>
                    </a:lnTo>
                    <a:lnTo>
                      <a:pt x="943" y="1417"/>
                    </a:lnTo>
                    <a:lnTo>
                      <a:pt x="931" y="1376"/>
                    </a:lnTo>
                    <a:lnTo>
                      <a:pt x="922" y="1339"/>
                    </a:lnTo>
                    <a:lnTo>
                      <a:pt x="922" y="1337"/>
                    </a:lnTo>
                    <a:lnTo>
                      <a:pt x="911" y="1290"/>
                    </a:lnTo>
                    <a:lnTo>
                      <a:pt x="904" y="1247"/>
                    </a:lnTo>
                    <a:lnTo>
                      <a:pt x="897" y="1198"/>
                    </a:lnTo>
                    <a:lnTo>
                      <a:pt x="890" y="1153"/>
                    </a:lnTo>
                    <a:lnTo>
                      <a:pt x="890" y="1109"/>
                    </a:lnTo>
                    <a:lnTo>
                      <a:pt x="890" y="1061"/>
                    </a:lnTo>
                    <a:lnTo>
                      <a:pt x="890" y="1009"/>
                    </a:lnTo>
                    <a:lnTo>
                      <a:pt x="890" y="968"/>
                    </a:lnTo>
                    <a:lnTo>
                      <a:pt x="898" y="921"/>
                    </a:lnTo>
                    <a:lnTo>
                      <a:pt x="906" y="874"/>
                    </a:lnTo>
                    <a:lnTo>
                      <a:pt x="911" y="828"/>
                    </a:lnTo>
                    <a:lnTo>
                      <a:pt x="922" y="782"/>
                    </a:lnTo>
                    <a:lnTo>
                      <a:pt x="922" y="781"/>
                    </a:lnTo>
                    <a:lnTo>
                      <a:pt x="931" y="743"/>
                    </a:lnTo>
                    <a:lnTo>
                      <a:pt x="943" y="701"/>
                    </a:lnTo>
                    <a:lnTo>
                      <a:pt x="958" y="662"/>
                    </a:lnTo>
                    <a:lnTo>
                      <a:pt x="973" y="621"/>
                    </a:lnTo>
                    <a:lnTo>
                      <a:pt x="991" y="583"/>
                    </a:lnTo>
                    <a:lnTo>
                      <a:pt x="1009" y="547"/>
                    </a:lnTo>
                    <a:lnTo>
                      <a:pt x="1028" y="512"/>
                    </a:lnTo>
                    <a:lnTo>
                      <a:pt x="1058" y="466"/>
                    </a:lnTo>
                    <a:lnTo>
                      <a:pt x="1058" y="464"/>
                    </a:lnTo>
                    <a:lnTo>
                      <a:pt x="1070" y="444"/>
                    </a:lnTo>
                    <a:lnTo>
                      <a:pt x="1094" y="414"/>
                    </a:lnTo>
                    <a:lnTo>
                      <a:pt x="1120" y="384"/>
                    </a:lnTo>
                    <a:lnTo>
                      <a:pt x="1144" y="353"/>
                    </a:lnTo>
                    <a:lnTo>
                      <a:pt x="1169" y="329"/>
                    </a:lnTo>
                    <a:lnTo>
                      <a:pt x="1195" y="303"/>
                    </a:lnTo>
                    <a:lnTo>
                      <a:pt x="1223" y="283"/>
                    </a:lnTo>
                    <a:lnTo>
                      <a:pt x="1252" y="261"/>
                    </a:lnTo>
                    <a:lnTo>
                      <a:pt x="1282" y="241"/>
                    </a:lnTo>
                    <a:lnTo>
                      <a:pt x="1313" y="222"/>
                    </a:lnTo>
                    <a:lnTo>
                      <a:pt x="1341" y="208"/>
                    </a:lnTo>
                    <a:lnTo>
                      <a:pt x="1371" y="195"/>
                    </a:lnTo>
                    <a:lnTo>
                      <a:pt x="1402" y="182"/>
                    </a:lnTo>
                    <a:lnTo>
                      <a:pt x="1434" y="175"/>
                    </a:lnTo>
                    <a:lnTo>
                      <a:pt x="1469" y="165"/>
                    </a:lnTo>
                    <a:lnTo>
                      <a:pt x="1500" y="160"/>
                    </a:lnTo>
                    <a:lnTo>
                      <a:pt x="1535" y="157"/>
                    </a:lnTo>
                    <a:lnTo>
                      <a:pt x="1567" y="155"/>
                    </a:lnTo>
                    <a:lnTo>
                      <a:pt x="1602" y="157"/>
                    </a:lnTo>
                    <a:lnTo>
                      <a:pt x="1636" y="160"/>
                    </a:lnTo>
                    <a:lnTo>
                      <a:pt x="1666" y="165"/>
                    </a:lnTo>
                    <a:lnTo>
                      <a:pt x="1702" y="175"/>
                    </a:lnTo>
                    <a:lnTo>
                      <a:pt x="1733" y="182"/>
                    </a:lnTo>
                    <a:lnTo>
                      <a:pt x="1763" y="195"/>
                    </a:lnTo>
                    <a:lnTo>
                      <a:pt x="1795" y="208"/>
                    </a:lnTo>
                    <a:lnTo>
                      <a:pt x="1822" y="222"/>
                    </a:lnTo>
                    <a:lnTo>
                      <a:pt x="1852" y="241"/>
                    </a:lnTo>
                    <a:lnTo>
                      <a:pt x="1879" y="260"/>
                    </a:lnTo>
                    <a:lnTo>
                      <a:pt x="1913" y="283"/>
                    </a:lnTo>
                    <a:lnTo>
                      <a:pt x="1938" y="303"/>
                    </a:lnTo>
                    <a:lnTo>
                      <a:pt x="1965" y="330"/>
                    </a:lnTo>
                    <a:lnTo>
                      <a:pt x="1992" y="354"/>
                    </a:lnTo>
                    <a:lnTo>
                      <a:pt x="2015" y="384"/>
                    </a:lnTo>
                    <a:lnTo>
                      <a:pt x="2040" y="413"/>
                    </a:lnTo>
                    <a:lnTo>
                      <a:pt x="2061" y="444"/>
                    </a:lnTo>
                    <a:lnTo>
                      <a:pt x="2084" y="476"/>
                    </a:lnTo>
                    <a:lnTo>
                      <a:pt x="2105" y="512"/>
                    </a:lnTo>
                    <a:lnTo>
                      <a:pt x="2127" y="549"/>
                    </a:lnTo>
                    <a:lnTo>
                      <a:pt x="2145" y="583"/>
                    </a:lnTo>
                    <a:lnTo>
                      <a:pt x="2162" y="621"/>
                    </a:lnTo>
                    <a:lnTo>
                      <a:pt x="2178" y="662"/>
                    </a:lnTo>
                    <a:lnTo>
                      <a:pt x="2191" y="700"/>
                    </a:lnTo>
                    <a:lnTo>
                      <a:pt x="2201" y="743"/>
                    </a:lnTo>
                    <a:lnTo>
                      <a:pt x="2213" y="788"/>
                    </a:lnTo>
                    <a:lnTo>
                      <a:pt x="2225" y="828"/>
                    </a:lnTo>
                    <a:lnTo>
                      <a:pt x="2230" y="874"/>
                    </a:lnTo>
                    <a:lnTo>
                      <a:pt x="2237" y="920"/>
                    </a:lnTo>
                    <a:lnTo>
                      <a:pt x="2244" y="968"/>
                    </a:lnTo>
                    <a:lnTo>
                      <a:pt x="2245" y="1009"/>
                    </a:lnTo>
                    <a:lnTo>
                      <a:pt x="2245" y="1061"/>
                    </a:lnTo>
                    <a:lnTo>
                      <a:pt x="2245" y="1109"/>
                    </a:lnTo>
                    <a:lnTo>
                      <a:pt x="2244" y="1154"/>
                    </a:lnTo>
                    <a:lnTo>
                      <a:pt x="2237" y="1199"/>
                    </a:lnTo>
                    <a:lnTo>
                      <a:pt x="2230" y="1247"/>
                    </a:lnTo>
                    <a:lnTo>
                      <a:pt x="2225" y="1290"/>
                    </a:lnTo>
                    <a:lnTo>
                      <a:pt x="2213" y="1330"/>
                    </a:lnTo>
                    <a:lnTo>
                      <a:pt x="2201" y="1377"/>
                    </a:lnTo>
                    <a:lnTo>
                      <a:pt x="2191" y="1420"/>
                    </a:lnTo>
                    <a:lnTo>
                      <a:pt x="2178" y="1458"/>
                    </a:lnTo>
                    <a:lnTo>
                      <a:pt x="2162" y="1498"/>
                    </a:lnTo>
                    <a:lnTo>
                      <a:pt x="2145" y="1535"/>
                    </a:lnTo>
                    <a:lnTo>
                      <a:pt x="2127" y="1570"/>
                    </a:lnTo>
                    <a:lnTo>
                      <a:pt x="2105" y="1609"/>
                    </a:lnTo>
                    <a:lnTo>
                      <a:pt x="2084" y="1644"/>
                    </a:lnTo>
                    <a:lnTo>
                      <a:pt x="2061" y="1677"/>
                    </a:lnTo>
                    <a:lnTo>
                      <a:pt x="2040" y="1706"/>
                    </a:lnTo>
                    <a:lnTo>
                      <a:pt x="2015" y="1736"/>
                    </a:lnTo>
                    <a:lnTo>
                      <a:pt x="1991" y="1765"/>
                    </a:lnTo>
                    <a:lnTo>
                      <a:pt x="1965" y="1791"/>
                    </a:lnTo>
                    <a:lnTo>
                      <a:pt x="1938" y="1816"/>
                    </a:lnTo>
                    <a:lnTo>
                      <a:pt x="1911" y="1839"/>
                    </a:lnTo>
                    <a:lnTo>
                      <a:pt x="1883" y="1857"/>
                    </a:lnTo>
                    <a:lnTo>
                      <a:pt x="1852" y="1880"/>
                    </a:lnTo>
                    <a:lnTo>
                      <a:pt x="1822" y="1897"/>
                    </a:lnTo>
                    <a:lnTo>
                      <a:pt x="1795" y="1912"/>
                    </a:lnTo>
                    <a:lnTo>
                      <a:pt x="1764" y="1924"/>
                    </a:lnTo>
                    <a:lnTo>
                      <a:pt x="1728" y="1938"/>
                    </a:lnTo>
                    <a:lnTo>
                      <a:pt x="1701" y="1949"/>
                    </a:lnTo>
                    <a:lnTo>
                      <a:pt x="1673" y="1953"/>
                    </a:lnTo>
                    <a:lnTo>
                      <a:pt x="1670" y="1953"/>
                    </a:lnTo>
                    <a:lnTo>
                      <a:pt x="1635" y="1961"/>
                    </a:lnTo>
                    <a:lnTo>
                      <a:pt x="1602" y="1962"/>
                    </a:lnTo>
                    <a:lnTo>
                      <a:pt x="1567" y="1964"/>
                    </a:lnTo>
                    <a:lnTo>
                      <a:pt x="1535" y="1962"/>
                    </a:lnTo>
                    <a:lnTo>
                      <a:pt x="1501" y="1961"/>
                    </a:lnTo>
                    <a:lnTo>
                      <a:pt x="1467" y="1953"/>
                    </a:lnTo>
                    <a:lnTo>
                      <a:pt x="1434" y="1949"/>
                    </a:lnTo>
                    <a:lnTo>
                      <a:pt x="1404" y="1938"/>
                    </a:lnTo>
                    <a:lnTo>
                      <a:pt x="1371" y="1924"/>
                    </a:lnTo>
                    <a:lnTo>
                      <a:pt x="1340" y="1912"/>
                    </a:lnTo>
                    <a:lnTo>
                      <a:pt x="1313" y="1897"/>
                    </a:lnTo>
                    <a:lnTo>
                      <a:pt x="1282" y="1879"/>
                    </a:lnTo>
                    <a:lnTo>
                      <a:pt x="1250" y="1857"/>
                    </a:lnTo>
                    <a:lnTo>
                      <a:pt x="1224" y="1841"/>
                    </a:lnTo>
                    <a:lnTo>
                      <a:pt x="1198" y="1815"/>
                    </a:lnTo>
                    <a:lnTo>
                      <a:pt x="1169" y="1791"/>
                    </a:lnTo>
                    <a:lnTo>
                      <a:pt x="1144" y="1765"/>
                    </a:lnTo>
                    <a:lnTo>
                      <a:pt x="1119" y="1736"/>
                    </a:lnTo>
                    <a:lnTo>
                      <a:pt x="1094" y="1705"/>
                    </a:lnTo>
                    <a:lnTo>
                      <a:pt x="1070" y="1677"/>
                    </a:lnTo>
                    <a:lnTo>
                      <a:pt x="1058" y="1656"/>
                    </a:lnTo>
                    <a:lnTo>
                      <a:pt x="1058" y="1654"/>
                    </a:lnTo>
                    <a:lnTo>
                      <a:pt x="1028" y="1609"/>
                    </a:lnTo>
                    <a:close/>
                    <a:moveTo>
                      <a:pt x="3118" y="3255"/>
                    </a:moveTo>
                    <a:lnTo>
                      <a:pt x="3118" y="3252"/>
                    </a:lnTo>
                    <a:lnTo>
                      <a:pt x="3118" y="3251"/>
                    </a:lnTo>
                    <a:lnTo>
                      <a:pt x="3109" y="3180"/>
                    </a:lnTo>
                    <a:lnTo>
                      <a:pt x="3109" y="3180"/>
                    </a:lnTo>
                    <a:lnTo>
                      <a:pt x="3109" y="3178"/>
                    </a:lnTo>
                    <a:lnTo>
                      <a:pt x="3092" y="3065"/>
                    </a:lnTo>
                    <a:lnTo>
                      <a:pt x="3082" y="3002"/>
                    </a:lnTo>
                    <a:lnTo>
                      <a:pt x="3080" y="2998"/>
                    </a:lnTo>
                    <a:lnTo>
                      <a:pt x="3064" y="2928"/>
                    </a:lnTo>
                    <a:lnTo>
                      <a:pt x="3062" y="2925"/>
                    </a:lnTo>
                    <a:lnTo>
                      <a:pt x="3050" y="2872"/>
                    </a:lnTo>
                    <a:lnTo>
                      <a:pt x="3050" y="2870"/>
                    </a:lnTo>
                    <a:lnTo>
                      <a:pt x="3024" y="2780"/>
                    </a:lnTo>
                    <a:lnTo>
                      <a:pt x="3022" y="2779"/>
                    </a:lnTo>
                    <a:lnTo>
                      <a:pt x="3002" y="2719"/>
                    </a:lnTo>
                    <a:lnTo>
                      <a:pt x="2999" y="2717"/>
                    </a:lnTo>
                    <a:lnTo>
                      <a:pt x="2979" y="2666"/>
                    </a:lnTo>
                    <a:lnTo>
                      <a:pt x="2979" y="2663"/>
                    </a:lnTo>
                    <a:lnTo>
                      <a:pt x="2947" y="2600"/>
                    </a:lnTo>
                    <a:lnTo>
                      <a:pt x="2943" y="2594"/>
                    </a:lnTo>
                    <a:lnTo>
                      <a:pt x="2934" y="2580"/>
                    </a:lnTo>
                    <a:lnTo>
                      <a:pt x="2934" y="2578"/>
                    </a:lnTo>
                    <a:lnTo>
                      <a:pt x="2909" y="2543"/>
                    </a:lnTo>
                    <a:lnTo>
                      <a:pt x="2892" y="2517"/>
                    </a:lnTo>
                    <a:lnTo>
                      <a:pt x="2888" y="2512"/>
                    </a:lnTo>
                    <a:lnTo>
                      <a:pt x="2868" y="2490"/>
                    </a:lnTo>
                    <a:lnTo>
                      <a:pt x="2861" y="2484"/>
                    </a:lnTo>
                    <a:lnTo>
                      <a:pt x="2840" y="2466"/>
                    </a:lnTo>
                    <a:lnTo>
                      <a:pt x="2839" y="2466"/>
                    </a:lnTo>
                    <a:lnTo>
                      <a:pt x="2819" y="2450"/>
                    </a:lnTo>
                    <a:lnTo>
                      <a:pt x="2816" y="2447"/>
                    </a:lnTo>
                    <a:lnTo>
                      <a:pt x="2815" y="2447"/>
                    </a:lnTo>
                    <a:lnTo>
                      <a:pt x="2815" y="2447"/>
                    </a:lnTo>
                    <a:lnTo>
                      <a:pt x="2780" y="2425"/>
                    </a:lnTo>
                    <a:lnTo>
                      <a:pt x="2778" y="2422"/>
                    </a:lnTo>
                    <a:lnTo>
                      <a:pt x="2775" y="2420"/>
                    </a:lnTo>
                    <a:lnTo>
                      <a:pt x="2717" y="2394"/>
                    </a:lnTo>
                    <a:lnTo>
                      <a:pt x="2713" y="2393"/>
                    </a:lnTo>
                    <a:lnTo>
                      <a:pt x="2663" y="2372"/>
                    </a:lnTo>
                    <a:lnTo>
                      <a:pt x="2636" y="2364"/>
                    </a:lnTo>
                    <a:lnTo>
                      <a:pt x="2636" y="2363"/>
                    </a:lnTo>
                    <a:lnTo>
                      <a:pt x="2542" y="2332"/>
                    </a:lnTo>
                    <a:lnTo>
                      <a:pt x="2538" y="2332"/>
                    </a:lnTo>
                    <a:lnTo>
                      <a:pt x="2478" y="2315"/>
                    </a:lnTo>
                    <a:lnTo>
                      <a:pt x="2477" y="2315"/>
                    </a:lnTo>
                    <a:lnTo>
                      <a:pt x="2355" y="2285"/>
                    </a:lnTo>
                    <a:lnTo>
                      <a:pt x="2354" y="2285"/>
                    </a:lnTo>
                    <a:lnTo>
                      <a:pt x="2243" y="2262"/>
                    </a:lnTo>
                    <a:lnTo>
                      <a:pt x="2240" y="2262"/>
                    </a:lnTo>
                    <a:lnTo>
                      <a:pt x="2153" y="2244"/>
                    </a:lnTo>
                    <a:lnTo>
                      <a:pt x="2063" y="2225"/>
                    </a:lnTo>
                    <a:lnTo>
                      <a:pt x="2046" y="2225"/>
                    </a:lnTo>
                    <a:lnTo>
                      <a:pt x="2030" y="2230"/>
                    </a:lnTo>
                    <a:lnTo>
                      <a:pt x="2008" y="2239"/>
                    </a:lnTo>
                    <a:lnTo>
                      <a:pt x="1996" y="2252"/>
                    </a:lnTo>
                    <a:lnTo>
                      <a:pt x="1941" y="2308"/>
                    </a:lnTo>
                    <a:lnTo>
                      <a:pt x="1884" y="2367"/>
                    </a:lnTo>
                    <a:lnTo>
                      <a:pt x="1810" y="2431"/>
                    </a:lnTo>
                    <a:lnTo>
                      <a:pt x="1771" y="2463"/>
                    </a:lnTo>
                    <a:lnTo>
                      <a:pt x="1730" y="2497"/>
                    </a:lnTo>
                    <a:lnTo>
                      <a:pt x="1691" y="2526"/>
                    </a:lnTo>
                    <a:lnTo>
                      <a:pt x="1656" y="2552"/>
                    </a:lnTo>
                    <a:lnTo>
                      <a:pt x="1624" y="2571"/>
                    </a:lnTo>
                    <a:lnTo>
                      <a:pt x="1592" y="2587"/>
                    </a:lnTo>
                    <a:lnTo>
                      <a:pt x="1569" y="2595"/>
                    </a:lnTo>
                    <a:lnTo>
                      <a:pt x="1560" y="2597"/>
                    </a:lnTo>
                    <a:lnTo>
                      <a:pt x="1558" y="2597"/>
                    </a:lnTo>
                    <a:lnTo>
                      <a:pt x="1557" y="2597"/>
                    </a:lnTo>
                    <a:lnTo>
                      <a:pt x="1551" y="2596"/>
                    </a:lnTo>
                    <a:lnTo>
                      <a:pt x="1528" y="2587"/>
                    </a:lnTo>
                    <a:lnTo>
                      <a:pt x="1496" y="2571"/>
                    </a:lnTo>
                    <a:lnTo>
                      <a:pt x="1462" y="2552"/>
                    </a:lnTo>
                    <a:lnTo>
                      <a:pt x="1425" y="2526"/>
                    </a:lnTo>
                    <a:lnTo>
                      <a:pt x="1387" y="2497"/>
                    </a:lnTo>
                    <a:lnTo>
                      <a:pt x="1348" y="2463"/>
                    </a:lnTo>
                    <a:lnTo>
                      <a:pt x="1308" y="2431"/>
                    </a:lnTo>
                    <a:lnTo>
                      <a:pt x="1236" y="2365"/>
                    </a:lnTo>
                    <a:lnTo>
                      <a:pt x="1175" y="2308"/>
                    </a:lnTo>
                    <a:lnTo>
                      <a:pt x="1121" y="2252"/>
                    </a:lnTo>
                    <a:lnTo>
                      <a:pt x="1109" y="2240"/>
                    </a:lnTo>
                    <a:lnTo>
                      <a:pt x="1088" y="2230"/>
                    </a:lnTo>
                    <a:lnTo>
                      <a:pt x="1071" y="2225"/>
                    </a:lnTo>
                    <a:lnTo>
                      <a:pt x="1054" y="2225"/>
                    </a:lnTo>
                    <a:lnTo>
                      <a:pt x="964" y="2244"/>
                    </a:lnTo>
                    <a:lnTo>
                      <a:pt x="875" y="2262"/>
                    </a:lnTo>
                    <a:lnTo>
                      <a:pt x="874" y="2262"/>
                    </a:lnTo>
                    <a:lnTo>
                      <a:pt x="757" y="2286"/>
                    </a:lnTo>
                    <a:lnTo>
                      <a:pt x="640" y="2315"/>
                    </a:lnTo>
                    <a:lnTo>
                      <a:pt x="637" y="2315"/>
                    </a:lnTo>
                    <a:lnTo>
                      <a:pt x="574" y="2333"/>
                    </a:lnTo>
                    <a:lnTo>
                      <a:pt x="481" y="2361"/>
                    </a:lnTo>
                    <a:lnTo>
                      <a:pt x="481" y="2364"/>
                    </a:lnTo>
                    <a:lnTo>
                      <a:pt x="462" y="2370"/>
                    </a:lnTo>
                    <a:lnTo>
                      <a:pt x="461" y="2370"/>
                    </a:lnTo>
                    <a:lnTo>
                      <a:pt x="457" y="2370"/>
                    </a:lnTo>
                    <a:lnTo>
                      <a:pt x="396" y="2395"/>
                    </a:lnTo>
                    <a:lnTo>
                      <a:pt x="392" y="2398"/>
                    </a:lnTo>
                    <a:lnTo>
                      <a:pt x="345" y="2419"/>
                    </a:lnTo>
                    <a:lnTo>
                      <a:pt x="341" y="2423"/>
                    </a:lnTo>
                    <a:lnTo>
                      <a:pt x="316" y="2440"/>
                    </a:lnTo>
                    <a:lnTo>
                      <a:pt x="310" y="2440"/>
                    </a:lnTo>
                    <a:lnTo>
                      <a:pt x="287" y="2458"/>
                    </a:lnTo>
                    <a:lnTo>
                      <a:pt x="287" y="2458"/>
                    </a:lnTo>
                    <a:lnTo>
                      <a:pt x="280" y="2461"/>
                    </a:lnTo>
                    <a:lnTo>
                      <a:pt x="258" y="2486"/>
                    </a:lnTo>
                    <a:lnTo>
                      <a:pt x="238" y="2504"/>
                    </a:lnTo>
                    <a:lnTo>
                      <a:pt x="232" y="2514"/>
                    </a:lnTo>
                    <a:lnTo>
                      <a:pt x="214" y="2540"/>
                    </a:lnTo>
                    <a:lnTo>
                      <a:pt x="214" y="2542"/>
                    </a:lnTo>
                    <a:lnTo>
                      <a:pt x="199" y="2563"/>
                    </a:lnTo>
                    <a:lnTo>
                      <a:pt x="189" y="2583"/>
                    </a:lnTo>
                    <a:lnTo>
                      <a:pt x="188" y="2584"/>
                    </a:lnTo>
                    <a:lnTo>
                      <a:pt x="187" y="2585"/>
                    </a:lnTo>
                    <a:lnTo>
                      <a:pt x="183" y="2589"/>
                    </a:lnTo>
                    <a:lnTo>
                      <a:pt x="152" y="2656"/>
                    </a:lnTo>
                    <a:lnTo>
                      <a:pt x="152" y="2661"/>
                    </a:lnTo>
                    <a:lnTo>
                      <a:pt x="125" y="2725"/>
                    </a:lnTo>
                    <a:lnTo>
                      <a:pt x="125" y="2729"/>
                    </a:lnTo>
                    <a:lnTo>
                      <a:pt x="102" y="2793"/>
                    </a:lnTo>
                    <a:lnTo>
                      <a:pt x="102" y="2795"/>
                    </a:lnTo>
                    <a:lnTo>
                      <a:pt x="85" y="2857"/>
                    </a:lnTo>
                    <a:lnTo>
                      <a:pt x="64" y="2931"/>
                    </a:lnTo>
                    <a:lnTo>
                      <a:pt x="64" y="2933"/>
                    </a:lnTo>
                    <a:lnTo>
                      <a:pt x="49" y="2999"/>
                    </a:lnTo>
                    <a:lnTo>
                      <a:pt x="49" y="3001"/>
                    </a:lnTo>
                    <a:lnTo>
                      <a:pt x="37" y="3058"/>
                    </a:lnTo>
                    <a:lnTo>
                      <a:pt x="15" y="3170"/>
                    </a:lnTo>
                    <a:lnTo>
                      <a:pt x="15" y="3176"/>
                    </a:lnTo>
                    <a:lnTo>
                      <a:pt x="7" y="3246"/>
                    </a:lnTo>
                    <a:lnTo>
                      <a:pt x="0" y="3272"/>
                    </a:lnTo>
                    <a:lnTo>
                      <a:pt x="0" y="3290"/>
                    </a:lnTo>
                    <a:lnTo>
                      <a:pt x="2" y="3304"/>
                    </a:lnTo>
                    <a:lnTo>
                      <a:pt x="7" y="3321"/>
                    </a:lnTo>
                    <a:lnTo>
                      <a:pt x="19" y="3337"/>
                    </a:lnTo>
                    <a:lnTo>
                      <a:pt x="31" y="3348"/>
                    </a:lnTo>
                    <a:lnTo>
                      <a:pt x="46" y="3357"/>
                    </a:lnTo>
                    <a:lnTo>
                      <a:pt x="65" y="3362"/>
                    </a:lnTo>
                    <a:lnTo>
                      <a:pt x="78" y="3362"/>
                    </a:lnTo>
                    <a:lnTo>
                      <a:pt x="3042" y="3362"/>
                    </a:lnTo>
                    <a:lnTo>
                      <a:pt x="3054" y="3362"/>
                    </a:lnTo>
                    <a:lnTo>
                      <a:pt x="3075" y="3358"/>
                    </a:lnTo>
                    <a:lnTo>
                      <a:pt x="3089" y="3348"/>
                    </a:lnTo>
                    <a:lnTo>
                      <a:pt x="3100" y="3339"/>
                    </a:lnTo>
                    <a:lnTo>
                      <a:pt x="3107" y="3330"/>
                    </a:lnTo>
                    <a:lnTo>
                      <a:pt x="3120" y="3311"/>
                    </a:lnTo>
                    <a:lnTo>
                      <a:pt x="3120" y="3290"/>
                    </a:lnTo>
                    <a:lnTo>
                      <a:pt x="3120" y="3282"/>
                    </a:lnTo>
                    <a:lnTo>
                      <a:pt x="3118" y="3255"/>
                    </a:lnTo>
                    <a:close/>
                    <a:moveTo>
                      <a:pt x="275" y="2772"/>
                    </a:moveTo>
                    <a:lnTo>
                      <a:pt x="297" y="2713"/>
                    </a:lnTo>
                    <a:lnTo>
                      <a:pt x="320" y="2664"/>
                    </a:lnTo>
                    <a:lnTo>
                      <a:pt x="334" y="2643"/>
                    </a:lnTo>
                    <a:lnTo>
                      <a:pt x="346" y="2620"/>
                    </a:lnTo>
                    <a:lnTo>
                      <a:pt x="356" y="2607"/>
                    </a:lnTo>
                    <a:lnTo>
                      <a:pt x="367" y="2596"/>
                    </a:lnTo>
                    <a:lnTo>
                      <a:pt x="379" y="2583"/>
                    </a:lnTo>
                    <a:lnTo>
                      <a:pt x="390" y="2577"/>
                    </a:lnTo>
                    <a:lnTo>
                      <a:pt x="423" y="2556"/>
                    </a:lnTo>
                    <a:lnTo>
                      <a:pt x="460" y="2537"/>
                    </a:lnTo>
                    <a:lnTo>
                      <a:pt x="507" y="2519"/>
                    </a:lnTo>
                    <a:lnTo>
                      <a:pt x="561" y="2500"/>
                    </a:lnTo>
                    <a:lnTo>
                      <a:pt x="618" y="2482"/>
                    </a:lnTo>
                    <a:lnTo>
                      <a:pt x="674" y="2466"/>
                    </a:lnTo>
                    <a:lnTo>
                      <a:pt x="791" y="2437"/>
                    </a:lnTo>
                    <a:lnTo>
                      <a:pt x="901" y="2415"/>
                    </a:lnTo>
                    <a:lnTo>
                      <a:pt x="992" y="2397"/>
                    </a:lnTo>
                    <a:lnTo>
                      <a:pt x="1038" y="2388"/>
                    </a:lnTo>
                    <a:lnTo>
                      <a:pt x="1066" y="2417"/>
                    </a:lnTo>
                    <a:lnTo>
                      <a:pt x="1067" y="2418"/>
                    </a:lnTo>
                    <a:lnTo>
                      <a:pt x="1067" y="2418"/>
                    </a:lnTo>
                    <a:lnTo>
                      <a:pt x="1116" y="2465"/>
                    </a:lnTo>
                    <a:lnTo>
                      <a:pt x="1116" y="2466"/>
                    </a:lnTo>
                    <a:lnTo>
                      <a:pt x="1198" y="2543"/>
                    </a:lnTo>
                    <a:lnTo>
                      <a:pt x="1198" y="2543"/>
                    </a:lnTo>
                    <a:lnTo>
                      <a:pt x="1199" y="2543"/>
                    </a:lnTo>
                    <a:lnTo>
                      <a:pt x="1209" y="2554"/>
                    </a:lnTo>
                    <a:lnTo>
                      <a:pt x="1211" y="2554"/>
                    </a:lnTo>
                    <a:lnTo>
                      <a:pt x="1248" y="2583"/>
                    </a:lnTo>
                    <a:lnTo>
                      <a:pt x="1301" y="2628"/>
                    </a:lnTo>
                    <a:lnTo>
                      <a:pt x="1303" y="2628"/>
                    </a:lnTo>
                    <a:lnTo>
                      <a:pt x="1321" y="2642"/>
                    </a:lnTo>
                    <a:lnTo>
                      <a:pt x="1321" y="2651"/>
                    </a:lnTo>
                    <a:lnTo>
                      <a:pt x="1338" y="2654"/>
                    </a:lnTo>
                    <a:lnTo>
                      <a:pt x="1378" y="2684"/>
                    </a:lnTo>
                    <a:lnTo>
                      <a:pt x="1384" y="2686"/>
                    </a:lnTo>
                    <a:lnTo>
                      <a:pt x="1424" y="2707"/>
                    </a:lnTo>
                    <a:lnTo>
                      <a:pt x="1458" y="2726"/>
                    </a:lnTo>
                    <a:lnTo>
                      <a:pt x="1466" y="2732"/>
                    </a:lnTo>
                    <a:lnTo>
                      <a:pt x="1500" y="2742"/>
                    </a:lnTo>
                    <a:lnTo>
                      <a:pt x="1504" y="2747"/>
                    </a:lnTo>
                    <a:lnTo>
                      <a:pt x="1534" y="2750"/>
                    </a:lnTo>
                    <a:lnTo>
                      <a:pt x="1549" y="2754"/>
                    </a:lnTo>
                    <a:lnTo>
                      <a:pt x="1558" y="2754"/>
                    </a:lnTo>
                    <a:lnTo>
                      <a:pt x="1563" y="2754"/>
                    </a:lnTo>
                    <a:lnTo>
                      <a:pt x="1564" y="2754"/>
                    </a:lnTo>
                    <a:lnTo>
                      <a:pt x="1565" y="2754"/>
                    </a:lnTo>
                    <a:lnTo>
                      <a:pt x="1585" y="2750"/>
                    </a:lnTo>
                    <a:lnTo>
                      <a:pt x="1607" y="2747"/>
                    </a:lnTo>
                    <a:lnTo>
                      <a:pt x="1616" y="2743"/>
                    </a:lnTo>
                    <a:lnTo>
                      <a:pt x="1658" y="2730"/>
                    </a:lnTo>
                    <a:lnTo>
                      <a:pt x="1663" y="2723"/>
                    </a:lnTo>
                    <a:lnTo>
                      <a:pt x="1704" y="2704"/>
                    </a:lnTo>
                    <a:lnTo>
                      <a:pt x="1705" y="2702"/>
                    </a:lnTo>
                    <a:lnTo>
                      <a:pt x="1741" y="2683"/>
                    </a:lnTo>
                    <a:lnTo>
                      <a:pt x="1746" y="2678"/>
                    </a:lnTo>
                    <a:lnTo>
                      <a:pt x="1784" y="2651"/>
                    </a:lnTo>
                    <a:lnTo>
                      <a:pt x="1814" y="2628"/>
                    </a:lnTo>
                    <a:lnTo>
                      <a:pt x="1815" y="2628"/>
                    </a:lnTo>
                    <a:lnTo>
                      <a:pt x="1869" y="2583"/>
                    </a:lnTo>
                    <a:lnTo>
                      <a:pt x="1911" y="2550"/>
                    </a:lnTo>
                    <a:lnTo>
                      <a:pt x="1912" y="2547"/>
                    </a:lnTo>
                    <a:lnTo>
                      <a:pt x="1985" y="2481"/>
                    </a:lnTo>
                    <a:lnTo>
                      <a:pt x="1988" y="2480"/>
                    </a:lnTo>
                    <a:lnTo>
                      <a:pt x="2065" y="2406"/>
                    </a:lnTo>
                    <a:lnTo>
                      <a:pt x="2065" y="2403"/>
                    </a:lnTo>
                    <a:lnTo>
                      <a:pt x="2078" y="2388"/>
                    </a:lnTo>
                    <a:lnTo>
                      <a:pt x="2124" y="2397"/>
                    </a:lnTo>
                    <a:lnTo>
                      <a:pt x="2215" y="2415"/>
                    </a:lnTo>
                    <a:lnTo>
                      <a:pt x="2326" y="2437"/>
                    </a:lnTo>
                    <a:lnTo>
                      <a:pt x="2442" y="2466"/>
                    </a:lnTo>
                    <a:lnTo>
                      <a:pt x="2501" y="2482"/>
                    </a:lnTo>
                    <a:lnTo>
                      <a:pt x="2555" y="2500"/>
                    </a:lnTo>
                    <a:lnTo>
                      <a:pt x="2610" y="2519"/>
                    </a:lnTo>
                    <a:lnTo>
                      <a:pt x="2657" y="2537"/>
                    </a:lnTo>
                    <a:lnTo>
                      <a:pt x="2695" y="2557"/>
                    </a:lnTo>
                    <a:lnTo>
                      <a:pt x="2728" y="2575"/>
                    </a:lnTo>
                    <a:lnTo>
                      <a:pt x="2743" y="2587"/>
                    </a:lnTo>
                    <a:lnTo>
                      <a:pt x="2756" y="2598"/>
                    </a:lnTo>
                    <a:lnTo>
                      <a:pt x="2767" y="2610"/>
                    </a:lnTo>
                    <a:lnTo>
                      <a:pt x="2782" y="2631"/>
                    </a:lnTo>
                    <a:lnTo>
                      <a:pt x="2797" y="2654"/>
                    </a:lnTo>
                    <a:lnTo>
                      <a:pt x="2810" y="2675"/>
                    </a:lnTo>
                    <a:lnTo>
                      <a:pt x="2833" y="2724"/>
                    </a:lnTo>
                    <a:lnTo>
                      <a:pt x="2860" y="2783"/>
                    </a:lnTo>
                    <a:lnTo>
                      <a:pt x="2880" y="2846"/>
                    </a:lnTo>
                    <a:lnTo>
                      <a:pt x="2899" y="2906"/>
                    </a:lnTo>
                    <a:lnTo>
                      <a:pt x="2914" y="2970"/>
                    </a:lnTo>
                    <a:lnTo>
                      <a:pt x="2927" y="3034"/>
                    </a:lnTo>
                    <a:lnTo>
                      <a:pt x="2938" y="3092"/>
                    </a:lnTo>
                    <a:lnTo>
                      <a:pt x="2955" y="3199"/>
                    </a:lnTo>
                    <a:lnTo>
                      <a:pt x="2956" y="3208"/>
                    </a:lnTo>
                    <a:lnTo>
                      <a:pt x="167" y="3208"/>
                    </a:lnTo>
                    <a:lnTo>
                      <a:pt x="169" y="3194"/>
                    </a:lnTo>
                    <a:lnTo>
                      <a:pt x="189" y="3088"/>
                    </a:lnTo>
                    <a:lnTo>
                      <a:pt x="202" y="3027"/>
                    </a:lnTo>
                    <a:lnTo>
                      <a:pt x="216" y="2965"/>
                    </a:lnTo>
                    <a:lnTo>
                      <a:pt x="235" y="2899"/>
                    </a:lnTo>
                    <a:lnTo>
                      <a:pt x="253" y="2832"/>
                    </a:lnTo>
                    <a:lnTo>
                      <a:pt x="275" y="2772"/>
                    </a:lnTo>
                    <a:lnTo>
                      <a:pt x="275" y="27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sp>
        <p:nvSpPr>
          <p:cNvPr id="62" name="Freeform 44"/>
          <p:cNvSpPr>
            <a:spLocks noChangeAspect="1" noEditPoints="1"/>
          </p:cNvSpPr>
          <p:nvPr/>
        </p:nvSpPr>
        <p:spPr bwMode="auto">
          <a:xfrm>
            <a:off x="3382980" y="3028051"/>
            <a:ext cx="339464" cy="365760"/>
          </a:xfrm>
          <a:custGeom>
            <a:avLst/>
            <a:gdLst>
              <a:gd name="T0" fmla="*/ 781 w 3120"/>
              <a:gd name="T1" fmla="*/ 1416 h 3362"/>
              <a:gd name="T2" fmla="*/ 919 w 3120"/>
              <a:gd name="T3" fmla="*/ 1726 h 3362"/>
              <a:gd name="T4" fmla="*/ 1120 w 3120"/>
              <a:gd name="T5" fmla="*/ 1955 h 3362"/>
              <a:gd name="T6" fmla="*/ 1273 w 3120"/>
              <a:gd name="T7" fmla="*/ 2051 h 3362"/>
              <a:gd name="T8" fmla="*/ 1470 w 3120"/>
              <a:gd name="T9" fmla="*/ 2111 h 3362"/>
              <a:gd name="T10" fmla="*/ 1664 w 3120"/>
              <a:gd name="T11" fmla="*/ 2111 h 3362"/>
              <a:gd name="T12" fmla="*/ 1902 w 3120"/>
              <a:gd name="T13" fmla="*/ 2032 h 3362"/>
              <a:gd name="T14" fmla="*/ 2069 w 3120"/>
              <a:gd name="T15" fmla="*/ 1908 h 3362"/>
              <a:gd name="T16" fmla="*/ 2239 w 3120"/>
              <a:gd name="T17" fmla="*/ 1684 h 3362"/>
              <a:gd name="T18" fmla="*/ 2326 w 3120"/>
              <a:gd name="T19" fmla="*/ 1506 h 3362"/>
              <a:gd name="T20" fmla="*/ 2394 w 3120"/>
              <a:gd name="T21" fmla="*/ 1215 h 3362"/>
              <a:gd name="T22" fmla="*/ 2399 w 3120"/>
              <a:gd name="T23" fmla="*/ 956 h 3362"/>
              <a:gd name="T24" fmla="*/ 2364 w 3120"/>
              <a:gd name="T25" fmla="*/ 748 h 3362"/>
              <a:gd name="T26" fmla="*/ 2297 w 3120"/>
              <a:gd name="T27" fmla="*/ 546 h 3362"/>
              <a:gd name="T28" fmla="*/ 2190 w 3120"/>
              <a:gd name="T29" fmla="*/ 355 h 3362"/>
              <a:gd name="T30" fmla="*/ 2038 w 3120"/>
              <a:gd name="T31" fmla="*/ 184 h 3362"/>
              <a:gd name="T32" fmla="*/ 1816 w 3120"/>
              <a:gd name="T33" fmla="*/ 48 h 3362"/>
              <a:gd name="T34" fmla="*/ 1654 w 3120"/>
              <a:gd name="T35" fmla="*/ 5 h 3362"/>
              <a:gd name="T36" fmla="*/ 1430 w 3120"/>
              <a:gd name="T37" fmla="*/ 14 h 3362"/>
              <a:gd name="T38" fmla="*/ 1233 w 3120"/>
              <a:gd name="T39" fmla="*/ 89 h 3362"/>
              <a:gd name="T40" fmla="*/ 1090 w 3120"/>
              <a:gd name="T41" fmla="*/ 189 h 3362"/>
              <a:gd name="T42" fmla="*/ 942 w 3120"/>
              <a:gd name="T43" fmla="*/ 357 h 3362"/>
              <a:gd name="T44" fmla="*/ 814 w 3120"/>
              <a:gd name="T45" fmla="*/ 601 h 3362"/>
              <a:gd name="T46" fmla="*/ 749 w 3120"/>
              <a:gd name="T47" fmla="*/ 850 h 3362"/>
              <a:gd name="T48" fmla="*/ 734 w 3120"/>
              <a:gd name="T49" fmla="*/ 1113 h 3362"/>
              <a:gd name="T50" fmla="*/ 931 w 3120"/>
              <a:gd name="T51" fmla="*/ 1376 h 3362"/>
              <a:gd name="T52" fmla="*/ 890 w 3120"/>
              <a:gd name="T53" fmla="*/ 968 h 3362"/>
              <a:gd name="T54" fmla="*/ 991 w 3120"/>
              <a:gd name="T55" fmla="*/ 583 h 3362"/>
              <a:gd name="T56" fmla="*/ 1195 w 3120"/>
              <a:gd name="T57" fmla="*/ 303 h 3362"/>
              <a:gd name="T58" fmla="*/ 1500 w 3120"/>
              <a:gd name="T59" fmla="*/ 160 h 3362"/>
              <a:gd name="T60" fmla="*/ 1822 w 3120"/>
              <a:gd name="T61" fmla="*/ 222 h 3362"/>
              <a:gd name="T62" fmla="*/ 2084 w 3120"/>
              <a:gd name="T63" fmla="*/ 476 h 3362"/>
              <a:gd name="T64" fmla="*/ 2230 w 3120"/>
              <a:gd name="T65" fmla="*/ 874 h 3362"/>
              <a:gd name="T66" fmla="*/ 2213 w 3120"/>
              <a:gd name="T67" fmla="*/ 1330 h 3362"/>
              <a:gd name="T68" fmla="*/ 2040 w 3120"/>
              <a:gd name="T69" fmla="*/ 1706 h 3362"/>
              <a:gd name="T70" fmla="*/ 1764 w 3120"/>
              <a:gd name="T71" fmla="*/ 1924 h 3362"/>
              <a:gd name="T72" fmla="*/ 1467 w 3120"/>
              <a:gd name="T73" fmla="*/ 1953 h 3362"/>
              <a:gd name="T74" fmla="*/ 1169 w 3120"/>
              <a:gd name="T75" fmla="*/ 1791 h 3362"/>
              <a:gd name="T76" fmla="*/ 3118 w 3120"/>
              <a:gd name="T77" fmla="*/ 3251 h 3362"/>
              <a:gd name="T78" fmla="*/ 3050 w 3120"/>
              <a:gd name="T79" fmla="*/ 2870 h 3362"/>
              <a:gd name="T80" fmla="*/ 2934 w 3120"/>
              <a:gd name="T81" fmla="*/ 2578 h 3362"/>
              <a:gd name="T82" fmla="*/ 2815 w 3120"/>
              <a:gd name="T83" fmla="*/ 2447 h 3362"/>
              <a:gd name="T84" fmla="*/ 2542 w 3120"/>
              <a:gd name="T85" fmla="*/ 2332 h 3362"/>
              <a:gd name="T86" fmla="*/ 2046 w 3120"/>
              <a:gd name="T87" fmla="*/ 2225 h 3362"/>
              <a:gd name="T88" fmla="*/ 1656 w 3120"/>
              <a:gd name="T89" fmla="*/ 2552 h 3362"/>
              <a:gd name="T90" fmla="*/ 1462 w 3120"/>
              <a:gd name="T91" fmla="*/ 2552 h 3362"/>
              <a:gd name="T92" fmla="*/ 1071 w 3120"/>
              <a:gd name="T93" fmla="*/ 2225 h 3362"/>
              <a:gd name="T94" fmla="*/ 481 w 3120"/>
              <a:gd name="T95" fmla="*/ 2364 h 3362"/>
              <a:gd name="T96" fmla="*/ 287 w 3120"/>
              <a:gd name="T97" fmla="*/ 2458 h 3362"/>
              <a:gd name="T98" fmla="*/ 188 w 3120"/>
              <a:gd name="T99" fmla="*/ 2584 h 3362"/>
              <a:gd name="T100" fmla="*/ 64 w 3120"/>
              <a:gd name="T101" fmla="*/ 2931 h 3362"/>
              <a:gd name="T102" fmla="*/ 2 w 3120"/>
              <a:gd name="T103" fmla="*/ 3304 h 3362"/>
              <a:gd name="T104" fmla="*/ 3089 w 3120"/>
              <a:gd name="T105" fmla="*/ 3348 h 3362"/>
              <a:gd name="T106" fmla="*/ 334 w 3120"/>
              <a:gd name="T107" fmla="*/ 2643 h 3362"/>
              <a:gd name="T108" fmla="*/ 618 w 3120"/>
              <a:gd name="T109" fmla="*/ 2482 h 3362"/>
              <a:gd name="T110" fmla="*/ 1116 w 3120"/>
              <a:gd name="T111" fmla="*/ 2466 h 3362"/>
              <a:gd name="T112" fmla="*/ 1321 w 3120"/>
              <a:gd name="T113" fmla="*/ 2651 h 3362"/>
              <a:gd name="T114" fmla="*/ 1549 w 3120"/>
              <a:gd name="T115" fmla="*/ 2754 h 3362"/>
              <a:gd name="T116" fmla="*/ 1704 w 3120"/>
              <a:gd name="T117" fmla="*/ 2704 h 3362"/>
              <a:gd name="T118" fmla="*/ 1985 w 3120"/>
              <a:gd name="T119" fmla="*/ 2481 h 3362"/>
              <a:gd name="T120" fmla="*/ 2555 w 3120"/>
              <a:gd name="T121" fmla="*/ 2500 h 3362"/>
              <a:gd name="T122" fmla="*/ 2810 w 3120"/>
              <a:gd name="T123" fmla="*/ 2675 h 3362"/>
              <a:gd name="T124" fmla="*/ 167 w 3120"/>
              <a:gd name="T125" fmla="*/ 3208 h 3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20" h="3362">
                <a:moveTo>
                  <a:pt x="743" y="1215"/>
                </a:moveTo>
                <a:lnTo>
                  <a:pt x="743" y="1217"/>
                </a:lnTo>
                <a:lnTo>
                  <a:pt x="743" y="1218"/>
                </a:lnTo>
                <a:lnTo>
                  <a:pt x="749" y="1270"/>
                </a:lnTo>
                <a:lnTo>
                  <a:pt x="757" y="1325"/>
                </a:lnTo>
                <a:lnTo>
                  <a:pt x="760" y="1331"/>
                </a:lnTo>
                <a:lnTo>
                  <a:pt x="770" y="1369"/>
                </a:lnTo>
                <a:lnTo>
                  <a:pt x="780" y="1414"/>
                </a:lnTo>
                <a:lnTo>
                  <a:pt x="781" y="1416"/>
                </a:lnTo>
                <a:lnTo>
                  <a:pt x="781" y="1416"/>
                </a:lnTo>
                <a:lnTo>
                  <a:pt x="797" y="1465"/>
                </a:lnTo>
                <a:lnTo>
                  <a:pt x="813" y="1515"/>
                </a:lnTo>
                <a:lnTo>
                  <a:pt x="814" y="1516"/>
                </a:lnTo>
                <a:lnTo>
                  <a:pt x="832" y="1568"/>
                </a:lnTo>
                <a:lnTo>
                  <a:pt x="836" y="1570"/>
                </a:lnTo>
                <a:lnTo>
                  <a:pt x="851" y="1603"/>
                </a:lnTo>
                <a:lnTo>
                  <a:pt x="873" y="1640"/>
                </a:lnTo>
                <a:lnTo>
                  <a:pt x="890" y="1680"/>
                </a:lnTo>
                <a:lnTo>
                  <a:pt x="890" y="1682"/>
                </a:lnTo>
                <a:lnTo>
                  <a:pt x="919" y="1726"/>
                </a:lnTo>
                <a:lnTo>
                  <a:pt x="944" y="1767"/>
                </a:lnTo>
                <a:lnTo>
                  <a:pt x="948" y="1771"/>
                </a:lnTo>
                <a:lnTo>
                  <a:pt x="971" y="1800"/>
                </a:lnTo>
                <a:lnTo>
                  <a:pt x="1002" y="1841"/>
                </a:lnTo>
                <a:lnTo>
                  <a:pt x="1006" y="1844"/>
                </a:lnTo>
                <a:lnTo>
                  <a:pt x="1030" y="1869"/>
                </a:lnTo>
                <a:lnTo>
                  <a:pt x="1061" y="1904"/>
                </a:lnTo>
                <a:lnTo>
                  <a:pt x="1064" y="1906"/>
                </a:lnTo>
                <a:lnTo>
                  <a:pt x="1092" y="1931"/>
                </a:lnTo>
                <a:lnTo>
                  <a:pt x="1120" y="1955"/>
                </a:lnTo>
                <a:lnTo>
                  <a:pt x="1123" y="1961"/>
                </a:lnTo>
                <a:lnTo>
                  <a:pt x="1130" y="1963"/>
                </a:lnTo>
                <a:lnTo>
                  <a:pt x="1171" y="1994"/>
                </a:lnTo>
                <a:lnTo>
                  <a:pt x="1175" y="1994"/>
                </a:lnTo>
                <a:lnTo>
                  <a:pt x="1198" y="2008"/>
                </a:lnTo>
                <a:lnTo>
                  <a:pt x="1198" y="2008"/>
                </a:lnTo>
                <a:lnTo>
                  <a:pt x="1228" y="2028"/>
                </a:lnTo>
                <a:lnTo>
                  <a:pt x="1229" y="2030"/>
                </a:lnTo>
                <a:lnTo>
                  <a:pt x="1271" y="2051"/>
                </a:lnTo>
                <a:lnTo>
                  <a:pt x="1273" y="2051"/>
                </a:lnTo>
                <a:lnTo>
                  <a:pt x="1273" y="2051"/>
                </a:lnTo>
                <a:lnTo>
                  <a:pt x="1304" y="2064"/>
                </a:lnTo>
                <a:lnTo>
                  <a:pt x="1305" y="2065"/>
                </a:lnTo>
                <a:lnTo>
                  <a:pt x="1352" y="2083"/>
                </a:lnTo>
                <a:lnTo>
                  <a:pt x="1355" y="2083"/>
                </a:lnTo>
                <a:lnTo>
                  <a:pt x="1391" y="2096"/>
                </a:lnTo>
                <a:lnTo>
                  <a:pt x="1399" y="2098"/>
                </a:lnTo>
                <a:lnTo>
                  <a:pt x="1436" y="2104"/>
                </a:lnTo>
                <a:lnTo>
                  <a:pt x="1470" y="2111"/>
                </a:lnTo>
                <a:lnTo>
                  <a:pt x="1470" y="2111"/>
                </a:lnTo>
                <a:lnTo>
                  <a:pt x="1471" y="2112"/>
                </a:lnTo>
                <a:lnTo>
                  <a:pt x="1476" y="2113"/>
                </a:lnTo>
                <a:lnTo>
                  <a:pt x="1479" y="2114"/>
                </a:lnTo>
                <a:lnTo>
                  <a:pt x="1525" y="2117"/>
                </a:lnTo>
                <a:lnTo>
                  <a:pt x="1564" y="2117"/>
                </a:lnTo>
                <a:lnTo>
                  <a:pt x="1570" y="2117"/>
                </a:lnTo>
                <a:lnTo>
                  <a:pt x="1570" y="2117"/>
                </a:lnTo>
                <a:lnTo>
                  <a:pt x="1611" y="2117"/>
                </a:lnTo>
                <a:lnTo>
                  <a:pt x="1654" y="2114"/>
                </a:lnTo>
                <a:lnTo>
                  <a:pt x="1664" y="2111"/>
                </a:lnTo>
                <a:lnTo>
                  <a:pt x="1697" y="2104"/>
                </a:lnTo>
                <a:lnTo>
                  <a:pt x="1738" y="2099"/>
                </a:lnTo>
                <a:lnTo>
                  <a:pt x="1746" y="2095"/>
                </a:lnTo>
                <a:lnTo>
                  <a:pt x="1774" y="2086"/>
                </a:lnTo>
                <a:lnTo>
                  <a:pt x="1778" y="2086"/>
                </a:lnTo>
                <a:lnTo>
                  <a:pt x="1827" y="2066"/>
                </a:lnTo>
                <a:lnTo>
                  <a:pt x="1828" y="2065"/>
                </a:lnTo>
                <a:lnTo>
                  <a:pt x="1859" y="2053"/>
                </a:lnTo>
                <a:lnTo>
                  <a:pt x="1860" y="2053"/>
                </a:lnTo>
                <a:lnTo>
                  <a:pt x="1902" y="2032"/>
                </a:lnTo>
                <a:lnTo>
                  <a:pt x="1907" y="2028"/>
                </a:lnTo>
                <a:lnTo>
                  <a:pt x="1941" y="2006"/>
                </a:lnTo>
                <a:lnTo>
                  <a:pt x="1942" y="2005"/>
                </a:lnTo>
                <a:lnTo>
                  <a:pt x="1971" y="1987"/>
                </a:lnTo>
                <a:lnTo>
                  <a:pt x="2006" y="1961"/>
                </a:lnTo>
                <a:lnTo>
                  <a:pt x="2011" y="1959"/>
                </a:lnTo>
                <a:lnTo>
                  <a:pt x="2029" y="1942"/>
                </a:lnTo>
                <a:lnTo>
                  <a:pt x="2030" y="1942"/>
                </a:lnTo>
                <a:lnTo>
                  <a:pt x="2067" y="1908"/>
                </a:lnTo>
                <a:lnTo>
                  <a:pt x="2069" y="1908"/>
                </a:lnTo>
                <a:lnTo>
                  <a:pt x="2107" y="1869"/>
                </a:lnTo>
                <a:lnTo>
                  <a:pt x="2136" y="1837"/>
                </a:lnTo>
                <a:lnTo>
                  <a:pt x="2138" y="1833"/>
                </a:lnTo>
                <a:lnTo>
                  <a:pt x="2151" y="1819"/>
                </a:lnTo>
                <a:lnTo>
                  <a:pt x="2155" y="1819"/>
                </a:lnTo>
                <a:lnTo>
                  <a:pt x="2187" y="1769"/>
                </a:lnTo>
                <a:lnTo>
                  <a:pt x="2189" y="1767"/>
                </a:lnTo>
                <a:lnTo>
                  <a:pt x="2218" y="1724"/>
                </a:lnTo>
                <a:lnTo>
                  <a:pt x="2220" y="1720"/>
                </a:lnTo>
                <a:lnTo>
                  <a:pt x="2239" y="1684"/>
                </a:lnTo>
                <a:lnTo>
                  <a:pt x="2266" y="1642"/>
                </a:lnTo>
                <a:lnTo>
                  <a:pt x="2267" y="1638"/>
                </a:lnTo>
                <a:lnTo>
                  <a:pt x="2271" y="1627"/>
                </a:lnTo>
                <a:lnTo>
                  <a:pt x="2272" y="1627"/>
                </a:lnTo>
                <a:lnTo>
                  <a:pt x="2299" y="1573"/>
                </a:lnTo>
                <a:lnTo>
                  <a:pt x="2301" y="1573"/>
                </a:lnTo>
                <a:lnTo>
                  <a:pt x="2306" y="1559"/>
                </a:lnTo>
                <a:lnTo>
                  <a:pt x="2307" y="1557"/>
                </a:lnTo>
                <a:lnTo>
                  <a:pt x="2307" y="1557"/>
                </a:lnTo>
                <a:lnTo>
                  <a:pt x="2326" y="1506"/>
                </a:lnTo>
                <a:lnTo>
                  <a:pt x="2326" y="1503"/>
                </a:lnTo>
                <a:lnTo>
                  <a:pt x="2341" y="1460"/>
                </a:lnTo>
                <a:lnTo>
                  <a:pt x="2341" y="1456"/>
                </a:lnTo>
                <a:lnTo>
                  <a:pt x="2353" y="1418"/>
                </a:lnTo>
                <a:lnTo>
                  <a:pt x="2364" y="1370"/>
                </a:lnTo>
                <a:lnTo>
                  <a:pt x="2379" y="1321"/>
                </a:lnTo>
                <a:lnTo>
                  <a:pt x="2379" y="1313"/>
                </a:lnTo>
                <a:lnTo>
                  <a:pt x="2385" y="1270"/>
                </a:lnTo>
                <a:lnTo>
                  <a:pt x="2394" y="1218"/>
                </a:lnTo>
                <a:lnTo>
                  <a:pt x="2394" y="1215"/>
                </a:lnTo>
                <a:lnTo>
                  <a:pt x="2399" y="1164"/>
                </a:lnTo>
                <a:lnTo>
                  <a:pt x="2399" y="1113"/>
                </a:lnTo>
                <a:lnTo>
                  <a:pt x="2399" y="1111"/>
                </a:lnTo>
                <a:lnTo>
                  <a:pt x="2399" y="1061"/>
                </a:lnTo>
                <a:lnTo>
                  <a:pt x="2399" y="1008"/>
                </a:lnTo>
                <a:lnTo>
                  <a:pt x="2399" y="1005"/>
                </a:lnTo>
                <a:lnTo>
                  <a:pt x="2399" y="1005"/>
                </a:lnTo>
                <a:lnTo>
                  <a:pt x="2399" y="957"/>
                </a:lnTo>
                <a:lnTo>
                  <a:pt x="2399" y="957"/>
                </a:lnTo>
                <a:lnTo>
                  <a:pt x="2399" y="956"/>
                </a:lnTo>
                <a:lnTo>
                  <a:pt x="2399" y="955"/>
                </a:lnTo>
                <a:lnTo>
                  <a:pt x="2394" y="904"/>
                </a:lnTo>
                <a:lnTo>
                  <a:pt x="2394" y="902"/>
                </a:lnTo>
                <a:lnTo>
                  <a:pt x="2394" y="901"/>
                </a:lnTo>
                <a:lnTo>
                  <a:pt x="2385" y="851"/>
                </a:lnTo>
                <a:lnTo>
                  <a:pt x="2379" y="805"/>
                </a:lnTo>
                <a:lnTo>
                  <a:pt x="2379" y="805"/>
                </a:lnTo>
                <a:lnTo>
                  <a:pt x="2379" y="803"/>
                </a:lnTo>
                <a:lnTo>
                  <a:pt x="2379" y="799"/>
                </a:lnTo>
                <a:lnTo>
                  <a:pt x="2364" y="748"/>
                </a:lnTo>
                <a:lnTo>
                  <a:pt x="2353" y="703"/>
                </a:lnTo>
                <a:lnTo>
                  <a:pt x="2341" y="663"/>
                </a:lnTo>
                <a:lnTo>
                  <a:pt x="2341" y="663"/>
                </a:lnTo>
                <a:lnTo>
                  <a:pt x="2341" y="658"/>
                </a:lnTo>
                <a:lnTo>
                  <a:pt x="2326" y="616"/>
                </a:lnTo>
                <a:lnTo>
                  <a:pt x="2326" y="612"/>
                </a:lnTo>
                <a:lnTo>
                  <a:pt x="2306" y="564"/>
                </a:lnTo>
                <a:lnTo>
                  <a:pt x="2306" y="562"/>
                </a:lnTo>
                <a:lnTo>
                  <a:pt x="2302" y="546"/>
                </a:lnTo>
                <a:lnTo>
                  <a:pt x="2297" y="546"/>
                </a:lnTo>
                <a:lnTo>
                  <a:pt x="2288" y="526"/>
                </a:lnTo>
                <a:lnTo>
                  <a:pt x="2288" y="524"/>
                </a:lnTo>
                <a:lnTo>
                  <a:pt x="2267" y="481"/>
                </a:lnTo>
                <a:lnTo>
                  <a:pt x="2267" y="480"/>
                </a:lnTo>
                <a:lnTo>
                  <a:pt x="2263" y="474"/>
                </a:lnTo>
                <a:lnTo>
                  <a:pt x="2239" y="434"/>
                </a:lnTo>
                <a:lnTo>
                  <a:pt x="2220" y="399"/>
                </a:lnTo>
                <a:lnTo>
                  <a:pt x="2218" y="396"/>
                </a:lnTo>
                <a:lnTo>
                  <a:pt x="2217" y="394"/>
                </a:lnTo>
                <a:lnTo>
                  <a:pt x="2190" y="355"/>
                </a:lnTo>
                <a:lnTo>
                  <a:pt x="2190" y="355"/>
                </a:lnTo>
                <a:lnTo>
                  <a:pt x="2189" y="354"/>
                </a:lnTo>
                <a:lnTo>
                  <a:pt x="2163" y="315"/>
                </a:lnTo>
                <a:lnTo>
                  <a:pt x="2158" y="312"/>
                </a:lnTo>
                <a:lnTo>
                  <a:pt x="2134" y="283"/>
                </a:lnTo>
                <a:lnTo>
                  <a:pt x="2107" y="252"/>
                </a:lnTo>
                <a:lnTo>
                  <a:pt x="2104" y="248"/>
                </a:lnTo>
                <a:lnTo>
                  <a:pt x="2073" y="220"/>
                </a:lnTo>
                <a:lnTo>
                  <a:pt x="2045" y="189"/>
                </a:lnTo>
                <a:lnTo>
                  <a:pt x="2038" y="184"/>
                </a:lnTo>
                <a:lnTo>
                  <a:pt x="2006" y="160"/>
                </a:lnTo>
                <a:lnTo>
                  <a:pt x="1972" y="136"/>
                </a:lnTo>
                <a:lnTo>
                  <a:pt x="1970" y="133"/>
                </a:lnTo>
                <a:lnTo>
                  <a:pt x="1954" y="122"/>
                </a:lnTo>
                <a:lnTo>
                  <a:pt x="1954" y="119"/>
                </a:lnTo>
                <a:lnTo>
                  <a:pt x="1899" y="86"/>
                </a:lnTo>
                <a:lnTo>
                  <a:pt x="1895" y="86"/>
                </a:lnTo>
                <a:lnTo>
                  <a:pt x="1861" y="66"/>
                </a:lnTo>
                <a:lnTo>
                  <a:pt x="1855" y="65"/>
                </a:lnTo>
                <a:lnTo>
                  <a:pt x="1816" y="48"/>
                </a:lnTo>
                <a:lnTo>
                  <a:pt x="1815" y="48"/>
                </a:lnTo>
                <a:lnTo>
                  <a:pt x="1783" y="36"/>
                </a:lnTo>
                <a:lnTo>
                  <a:pt x="1779" y="35"/>
                </a:lnTo>
                <a:lnTo>
                  <a:pt x="1737" y="22"/>
                </a:lnTo>
                <a:lnTo>
                  <a:pt x="1733" y="22"/>
                </a:lnTo>
                <a:lnTo>
                  <a:pt x="1694" y="14"/>
                </a:lnTo>
                <a:lnTo>
                  <a:pt x="1692" y="14"/>
                </a:lnTo>
                <a:lnTo>
                  <a:pt x="1660" y="8"/>
                </a:lnTo>
                <a:lnTo>
                  <a:pt x="1657" y="7"/>
                </a:lnTo>
                <a:lnTo>
                  <a:pt x="1654" y="5"/>
                </a:lnTo>
                <a:lnTo>
                  <a:pt x="1650" y="5"/>
                </a:lnTo>
                <a:lnTo>
                  <a:pt x="1611" y="3"/>
                </a:lnTo>
                <a:lnTo>
                  <a:pt x="1572" y="0"/>
                </a:lnTo>
                <a:lnTo>
                  <a:pt x="1564" y="0"/>
                </a:lnTo>
                <a:lnTo>
                  <a:pt x="1563" y="0"/>
                </a:lnTo>
                <a:lnTo>
                  <a:pt x="1563" y="0"/>
                </a:lnTo>
                <a:lnTo>
                  <a:pt x="1523" y="3"/>
                </a:lnTo>
                <a:lnTo>
                  <a:pt x="1481" y="5"/>
                </a:lnTo>
                <a:lnTo>
                  <a:pt x="1474" y="8"/>
                </a:lnTo>
                <a:lnTo>
                  <a:pt x="1430" y="14"/>
                </a:lnTo>
                <a:lnTo>
                  <a:pt x="1426" y="16"/>
                </a:lnTo>
                <a:lnTo>
                  <a:pt x="1395" y="24"/>
                </a:lnTo>
                <a:lnTo>
                  <a:pt x="1355" y="35"/>
                </a:lnTo>
                <a:lnTo>
                  <a:pt x="1355" y="35"/>
                </a:lnTo>
                <a:lnTo>
                  <a:pt x="1354" y="35"/>
                </a:lnTo>
                <a:lnTo>
                  <a:pt x="1321" y="48"/>
                </a:lnTo>
                <a:lnTo>
                  <a:pt x="1317" y="48"/>
                </a:lnTo>
                <a:lnTo>
                  <a:pt x="1263" y="71"/>
                </a:lnTo>
                <a:lnTo>
                  <a:pt x="1262" y="74"/>
                </a:lnTo>
                <a:lnTo>
                  <a:pt x="1233" y="89"/>
                </a:lnTo>
                <a:lnTo>
                  <a:pt x="1230" y="91"/>
                </a:lnTo>
                <a:lnTo>
                  <a:pt x="1199" y="110"/>
                </a:lnTo>
                <a:lnTo>
                  <a:pt x="1166" y="131"/>
                </a:lnTo>
                <a:lnTo>
                  <a:pt x="1164" y="133"/>
                </a:lnTo>
                <a:lnTo>
                  <a:pt x="1163" y="133"/>
                </a:lnTo>
                <a:lnTo>
                  <a:pt x="1124" y="162"/>
                </a:lnTo>
                <a:lnTo>
                  <a:pt x="1122" y="165"/>
                </a:lnTo>
                <a:lnTo>
                  <a:pt x="1095" y="186"/>
                </a:lnTo>
                <a:lnTo>
                  <a:pt x="1093" y="187"/>
                </a:lnTo>
                <a:lnTo>
                  <a:pt x="1090" y="189"/>
                </a:lnTo>
                <a:lnTo>
                  <a:pt x="1061" y="220"/>
                </a:lnTo>
                <a:lnTo>
                  <a:pt x="1037" y="245"/>
                </a:lnTo>
                <a:lnTo>
                  <a:pt x="1037" y="245"/>
                </a:lnTo>
                <a:lnTo>
                  <a:pt x="1023" y="250"/>
                </a:lnTo>
                <a:lnTo>
                  <a:pt x="1023" y="258"/>
                </a:lnTo>
                <a:lnTo>
                  <a:pt x="1000" y="283"/>
                </a:lnTo>
                <a:lnTo>
                  <a:pt x="983" y="305"/>
                </a:lnTo>
                <a:lnTo>
                  <a:pt x="981" y="305"/>
                </a:lnTo>
                <a:lnTo>
                  <a:pt x="946" y="352"/>
                </a:lnTo>
                <a:lnTo>
                  <a:pt x="942" y="357"/>
                </a:lnTo>
                <a:lnTo>
                  <a:pt x="919" y="394"/>
                </a:lnTo>
                <a:lnTo>
                  <a:pt x="897" y="429"/>
                </a:lnTo>
                <a:lnTo>
                  <a:pt x="897" y="430"/>
                </a:lnTo>
                <a:lnTo>
                  <a:pt x="894" y="433"/>
                </a:lnTo>
                <a:lnTo>
                  <a:pt x="891" y="440"/>
                </a:lnTo>
                <a:lnTo>
                  <a:pt x="873" y="477"/>
                </a:lnTo>
                <a:lnTo>
                  <a:pt x="851" y="515"/>
                </a:lnTo>
                <a:lnTo>
                  <a:pt x="834" y="551"/>
                </a:lnTo>
                <a:lnTo>
                  <a:pt x="831" y="553"/>
                </a:lnTo>
                <a:lnTo>
                  <a:pt x="814" y="601"/>
                </a:lnTo>
                <a:lnTo>
                  <a:pt x="813" y="603"/>
                </a:lnTo>
                <a:lnTo>
                  <a:pt x="796" y="653"/>
                </a:lnTo>
                <a:lnTo>
                  <a:pt x="782" y="698"/>
                </a:lnTo>
                <a:lnTo>
                  <a:pt x="782" y="700"/>
                </a:lnTo>
                <a:lnTo>
                  <a:pt x="780" y="704"/>
                </a:lnTo>
                <a:lnTo>
                  <a:pt x="780" y="709"/>
                </a:lnTo>
                <a:lnTo>
                  <a:pt x="770" y="750"/>
                </a:lnTo>
                <a:lnTo>
                  <a:pt x="761" y="786"/>
                </a:lnTo>
                <a:lnTo>
                  <a:pt x="757" y="791"/>
                </a:lnTo>
                <a:lnTo>
                  <a:pt x="749" y="850"/>
                </a:lnTo>
                <a:lnTo>
                  <a:pt x="743" y="902"/>
                </a:lnTo>
                <a:lnTo>
                  <a:pt x="743" y="904"/>
                </a:lnTo>
                <a:lnTo>
                  <a:pt x="737" y="955"/>
                </a:lnTo>
                <a:lnTo>
                  <a:pt x="737" y="957"/>
                </a:lnTo>
                <a:lnTo>
                  <a:pt x="734" y="1005"/>
                </a:lnTo>
                <a:lnTo>
                  <a:pt x="734" y="1008"/>
                </a:lnTo>
                <a:lnTo>
                  <a:pt x="734" y="1061"/>
                </a:lnTo>
                <a:lnTo>
                  <a:pt x="734" y="1111"/>
                </a:lnTo>
                <a:lnTo>
                  <a:pt x="734" y="1112"/>
                </a:lnTo>
                <a:lnTo>
                  <a:pt x="734" y="1113"/>
                </a:lnTo>
                <a:lnTo>
                  <a:pt x="734" y="1114"/>
                </a:lnTo>
                <a:lnTo>
                  <a:pt x="737" y="1165"/>
                </a:lnTo>
                <a:lnTo>
                  <a:pt x="743" y="1215"/>
                </a:lnTo>
                <a:close/>
                <a:moveTo>
                  <a:pt x="1028" y="1609"/>
                </a:moveTo>
                <a:lnTo>
                  <a:pt x="1009" y="1572"/>
                </a:lnTo>
                <a:lnTo>
                  <a:pt x="991" y="1535"/>
                </a:lnTo>
                <a:lnTo>
                  <a:pt x="972" y="1498"/>
                </a:lnTo>
                <a:lnTo>
                  <a:pt x="958" y="1460"/>
                </a:lnTo>
                <a:lnTo>
                  <a:pt x="943" y="1417"/>
                </a:lnTo>
                <a:lnTo>
                  <a:pt x="931" y="1376"/>
                </a:lnTo>
                <a:lnTo>
                  <a:pt x="922" y="1339"/>
                </a:lnTo>
                <a:lnTo>
                  <a:pt x="922" y="1337"/>
                </a:lnTo>
                <a:lnTo>
                  <a:pt x="911" y="1290"/>
                </a:lnTo>
                <a:lnTo>
                  <a:pt x="904" y="1247"/>
                </a:lnTo>
                <a:lnTo>
                  <a:pt x="897" y="1198"/>
                </a:lnTo>
                <a:lnTo>
                  <a:pt x="890" y="1153"/>
                </a:lnTo>
                <a:lnTo>
                  <a:pt x="890" y="1109"/>
                </a:lnTo>
                <a:lnTo>
                  <a:pt x="890" y="1061"/>
                </a:lnTo>
                <a:lnTo>
                  <a:pt x="890" y="1009"/>
                </a:lnTo>
                <a:lnTo>
                  <a:pt x="890" y="968"/>
                </a:lnTo>
                <a:lnTo>
                  <a:pt x="898" y="921"/>
                </a:lnTo>
                <a:lnTo>
                  <a:pt x="906" y="874"/>
                </a:lnTo>
                <a:lnTo>
                  <a:pt x="911" y="828"/>
                </a:lnTo>
                <a:lnTo>
                  <a:pt x="922" y="782"/>
                </a:lnTo>
                <a:lnTo>
                  <a:pt x="922" y="781"/>
                </a:lnTo>
                <a:lnTo>
                  <a:pt x="931" y="743"/>
                </a:lnTo>
                <a:lnTo>
                  <a:pt x="943" y="701"/>
                </a:lnTo>
                <a:lnTo>
                  <a:pt x="958" y="662"/>
                </a:lnTo>
                <a:lnTo>
                  <a:pt x="973" y="621"/>
                </a:lnTo>
                <a:lnTo>
                  <a:pt x="991" y="583"/>
                </a:lnTo>
                <a:lnTo>
                  <a:pt x="1009" y="547"/>
                </a:lnTo>
                <a:lnTo>
                  <a:pt x="1028" y="512"/>
                </a:lnTo>
                <a:lnTo>
                  <a:pt x="1058" y="466"/>
                </a:lnTo>
                <a:lnTo>
                  <a:pt x="1058" y="464"/>
                </a:lnTo>
                <a:lnTo>
                  <a:pt x="1070" y="444"/>
                </a:lnTo>
                <a:lnTo>
                  <a:pt x="1094" y="414"/>
                </a:lnTo>
                <a:lnTo>
                  <a:pt x="1120" y="384"/>
                </a:lnTo>
                <a:lnTo>
                  <a:pt x="1144" y="353"/>
                </a:lnTo>
                <a:lnTo>
                  <a:pt x="1169" y="329"/>
                </a:lnTo>
                <a:lnTo>
                  <a:pt x="1195" y="303"/>
                </a:lnTo>
                <a:lnTo>
                  <a:pt x="1223" y="283"/>
                </a:lnTo>
                <a:lnTo>
                  <a:pt x="1252" y="261"/>
                </a:lnTo>
                <a:lnTo>
                  <a:pt x="1282" y="241"/>
                </a:lnTo>
                <a:lnTo>
                  <a:pt x="1313" y="222"/>
                </a:lnTo>
                <a:lnTo>
                  <a:pt x="1341" y="208"/>
                </a:lnTo>
                <a:lnTo>
                  <a:pt x="1371" y="195"/>
                </a:lnTo>
                <a:lnTo>
                  <a:pt x="1402" y="182"/>
                </a:lnTo>
                <a:lnTo>
                  <a:pt x="1434" y="175"/>
                </a:lnTo>
                <a:lnTo>
                  <a:pt x="1469" y="165"/>
                </a:lnTo>
                <a:lnTo>
                  <a:pt x="1500" y="160"/>
                </a:lnTo>
                <a:lnTo>
                  <a:pt x="1535" y="157"/>
                </a:lnTo>
                <a:lnTo>
                  <a:pt x="1567" y="155"/>
                </a:lnTo>
                <a:lnTo>
                  <a:pt x="1602" y="157"/>
                </a:lnTo>
                <a:lnTo>
                  <a:pt x="1636" y="160"/>
                </a:lnTo>
                <a:lnTo>
                  <a:pt x="1666" y="165"/>
                </a:lnTo>
                <a:lnTo>
                  <a:pt x="1702" y="175"/>
                </a:lnTo>
                <a:lnTo>
                  <a:pt x="1733" y="182"/>
                </a:lnTo>
                <a:lnTo>
                  <a:pt x="1763" y="195"/>
                </a:lnTo>
                <a:lnTo>
                  <a:pt x="1795" y="208"/>
                </a:lnTo>
                <a:lnTo>
                  <a:pt x="1822" y="222"/>
                </a:lnTo>
                <a:lnTo>
                  <a:pt x="1852" y="241"/>
                </a:lnTo>
                <a:lnTo>
                  <a:pt x="1879" y="260"/>
                </a:lnTo>
                <a:lnTo>
                  <a:pt x="1913" y="283"/>
                </a:lnTo>
                <a:lnTo>
                  <a:pt x="1938" y="303"/>
                </a:lnTo>
                <a:lnTo>
                  <a:pt x="1965" y="330"/>
                </a:lnTo>
                <a:lnTo>
                  <a:pt x="1992" y="354"/>
                </a:lnTo>
                <a:lnTo>
                  <a:pt x="2015" y="384"/>
                </a:lnTo>
                <a:lnTo>
                  <a:pt x="2040" y="413"/>
                </a:lnTo>
                <a:lnTo>
                  <a:pt x="2061" y="444"/>
                </a:lnTo>
                <a:lnTo>
                  <a:pt x="2084" y="476"/>
                </a:lnTo>
                <a:lnTo>
                  <a:pt x="2105" y="512"/>
                </a:lnTo>
                <a:lnTo>
                  <a:pt x="2127" y="549"/>
                </a:lnTo>
                <a:lnTo>
                  <a:pt x="2145" y="583"/>
                </a:lnTo>
                <a:lnTo>
                  <a:pt x="2162" y="621"/>
                </a:lnTo>
                <a:lnTo>
                  <a:pt x="2178" y="662"/>
                </a:lnTo>
                <a:lnTo>
                  <a:pt x="2191" y="700"/>
                </a:lnTo>
                <a:lnTo>
                  <a:pt x="2201" y="743"/>
                </a:lnTo>
                <a:lnTo>
                  <a:pt x="2213" y="788"/>
                </a:lnTo>
                <a:lnTo>
                  <a:pt x="2225" y="828"/>
                </a:lnTo>
                <a:lnTo>
                  <a:pt x="2230" y="874"/>
                </a:lnTo>
                <a:lnTo>
                  <a:pt x="2237" y="920"/>
                </a:lnTo>
                <a:lnTo>
                  <a:pt x="2244" y="968"/>
                </a:lnTo>
                <a:lnTo>
                  <a:pt x="2245" y="1009"/>
                </a:lnTo>
                <a:lnTo>
                  <a:pt x="2245" y="1061"/>
                </a:lnTo>
                <a:lnTo>
                  <a:pt x="2245" y="1109"/>
                </a:lnTo>
                <a:lnTo>
                  <a:pt x="2244" y="1154"/>
                </a:lnTo>
                <a:lnTo>
                  <a:pt x="2237" y="1199"/>
                </a:lnTo>
                <a:lnTo>
                  <a:pt x="2230" y="1247"/>
                </a:lnTo>
                <a:lnTo>
                  <a:pt x="2225" y="1290"/>
                </a:lnTo>
                <a:lnTo>
                  <a:pt x="2213" y="1330"/>
                </a:lnTo>
                <a:lnTo>
                  <a:pt x="2201" y="1377"/>
                </a:lnTo>
                <a:lnTo>
                  <a:pt x="2191" y="1420"/>
                </a:lnTo>
                <a:lnTo>
                  <a:pt x="2178" y="1458"/>
                </a:lnTo>
                <a:lnTo>
                  <a:pt x="2162" y="1498"/>
                </a:lnTo>
                <a:lnTo>
                  <a:pt x="2145" y="1535"/>
                </a:lnTo>
                <a:lnTo>
                  <a:pt x="2127" y="1570"/>
                </a:lnTo>
                <a:lnTo>
                  <a:pt x="2105" y="1609"/>
                </a:lnTo>
                <a:lnTo>
                  <a:pt x="2084" y="1644"/>
                </a:lnTo>
                <a:lnTo>
                  <a:pt x="2061" y="1677"/>
                </a:lnTo>
                <a:lnTo>
                  <a:pt x="2040" y="1706"/>
                </a:lnTo>
                <a:lnTo>
                  <a:pt x="2015" y="1736"/>
                </a:lnTo>
                <a:lnTo>
                  <a:pt x="1991" y="1765"/>
                </a:lnTo>
                <a:lnTo>
                  <a:pt x="1965" y="1791"/>
                </a:lnTo>
                <a:lnTo>
                  <a:pt x="1938" y="1816"/>
                </a:lnTo>
                <a:lnTo>
                  <a:pt x="1911" y="1839"/>
                </a:lnTo>
                <a:lnTo>
                  <a:pt x="1883" y="1857"/>
                </a:lnTo>
                <a:lnTo>
                  <a:pt x="1852" y="1880"/>
                </a:lnTo>
                <a:lnTo>
                  <a:pt x="1822" y="1897"/>
                </a:lnTo>
                <a:lnTo>
                  <a:pt x="1795" y="1912"/>
                </a:lnTo>
                <a:lnTo>
                  <a:pt x="1764" y="1924"/>
                </a:lnTo>
                <a:lnTo>
                  <a:pt x="1728" y="1938"/>
                </a:lnTo>
                <a:lnTo>
                  <a:pt x="1701" y="1949"/>
                </a:lnTo>
                <a:lnTo>
                  <a:pt x="1673" y="1953"/>
                </a:lnTo>
                <a:lnTo>
                  <a:pt x="1670" y="1953"/>
                </a:lnTo>
                <a:lnTo>
                  <a:pt x="1635" y="1961"/>
                </a:lnTo>
                <a:lnTo>
                  <a:pt x="1602" y="1962"/>
                </a:lnTo>
                <a:lnTo>
                  <a:pt x="1567" y="1964"/>
                </a:lnTo>
                <a:lnTo>
                  <a:pt x="1535" y="1962"/>
                </a:lnTo>
                <a:lnTo>
                  <a:pt x="1501" y="1961"/>
                </a:lnTo>
                <a:lnTo>
                  <a:pt x="1467" y="1953"/>
                </a:lnTo>
                <a:lnTo>
                  <a:pt x="1434" y="1949"/>
                </a:lnTo>
                <a:lnTo>
                  <a:pt x="1404" y="1938"/>
                </a:lnTo>
                <a:lnTo>
                  <a:pt x="1371" y="1924"/>
                </a:lnTo>
                <a:lnTo>
                  <a:pt x="1340" y="1912"/>
                </a:lnTo>
                <a:lnTo>
                  <a:pt x="1313" y="1897"/>
                </a:lnTo>
                <a:lnTo>
                  <a:pt x="1282" y="1879"/>
                </a:lnTo>
                <a:lnTo>
                  <a:pt x="1250" y="1857"/>
                </a:lnTo>
                <a:lnTo>
                  <a:pt x="1224" y="1841"/>
                </a:lnTo>
                <a:lnTo>
                  <a:pt x="1198" y="1815"/>
                </a:lnTo>
                <a:lnTo>
                  <a:pt x="1169" y="1791"/>
                </a:lnTo>
                <a:lnTo>
                  <a:pt x="1144" y="1765"/>
                </a:lnTo>
                <a:lnTo>
                  <a:pt x="1119" y="1736"/>
                </a:lnTo>
                <a:lnTo>
                  <a:pt x="1094" y="1705"/>
                </a:lnTo>
                <a:lnTo>
                  <a:pt x="1070" y="1677"/>
                </a:lnTo>
                <a:lnTo>
                  <a:pt x="1058" y="1656"/>
                </a:lnTo>
                <a:lnTo>
                  <a:pt x="1058" y="1654"/>
                </a:lnTo>
                <a:lnTo>
                  <a:pt x="1028" y="1609"/>
                </a:lnTo>
                <a:close/>
                <a:moveTo>
                  <a:pt x="3118" y="3255"/>
                </a:moveTo>
                <a:lnTo>
                  <a:pt x="3118" y="3252"/>
                </a:lnTo>
                <a:lnTo>
                  <a:pt x="3118" y="3251"/>
                </a:lnTo>
                <a:lnTo>
                  <a:pt x="3109" y="3180"/>
                </a:lnTo>
                <a:lnTo>
                  <a:pt x="3109" y="3180"/>
                </a:lnTo>
                <a:lnTo>
                  <a:pt x="3109" y="3178"/>
                </a:lnTo>
                <a:lnTo>
                  <a:pt x="3092" y="3065"/>
                </a:lnTo>
                <a:lnTo>
                  <a:pt x="3082" y="3002"/>
                </a:lnTo>
                <a:lnTo>
                  <a:pt x="3080" y="2998"/>
                </a:lnTo>
                <a:lnTo>
                  <a:pt x="3064" y="2928"/>
                </a:lnTo>
                <a:lnTo>
                  <a:pt x="3062" y="2925"/>
                </a:lnTo>
                <a:lnTo>
                  <a:pt x="3050" y="2872"/>
                </a:lnTo>
                <a:lnTo>
                  <a:pt x="3050" y="2870"/>
                </a:lnTo>
                <a:lnTo>
                  <a:pt x="3024" y="2780"/>
                </a:lnTo>
                <a:lnTo>
                  <a:pt x="3022" y="2779"/>
                </a:lnTo>
                <a:lnTo>
                  <a:pt x="3002" y="2719"/>
                </a:lnTo>
                <a:lnTo>
                  <a:pt x="2999" y="2717"/>
                </a:lnTo>
                <a:lnTo>
                  <a:pt x="2979" y="2666"/>
                </a:lnTo>
                <a:lnTo>
                  <a:pt x="2979" y="2663"/>
                </a:lnTo>
                <a:lnTo>
                  <a:pt x="2947" y="2600"/>
                </a:lnTo>
                <a:lnTo>
                  <a:pt x="2943" y="2594"/>
                </a:lnTo>
                <a:lnTo>
                  <a:pt x="2934" y="2580"/>
                </a:lnTo>
                <a:lnTo>
                  <a:pt x="2934" y="2578"/>
                </a:lnTo>
                <a:lnTo>
                  <a:pt x="2909" y="2543"/>
                </a:lnTo>
                <a:lnTo>
                  <a:pt x="2892" y="2517"/>
                </a:lnTo>
                <a:lnTo>
                  <a:pt x="2888" y="2512"/>
                </a:lnTo>
                <a:lnTo>
                  <a:pt x="2868" y="2490"/>
                </a:lnTo>
                <a:lnTo>
                  <a:pt x="2861" y="2484"/>
                </a:lnTo>
                <a:lnTo>
                  <a:pt x="2840" y="2466"/>
                </a:lnTo>
                <a:lnTo>
                  <a:pt x="2839" y="2466"/>
                </a:lnTo>
                <a:lnTo>
                  <a:pt x="2819" y="2450"/>
                </a:lnTo>
                <a:lnTo>
                  <a:pt x="2816" y="2447"/>
                </a:lnTo>
                <a:lnTo>
                  <a:pt x="2815" y="2447"/>
                </a:lnTo>
                <a:lnTo>
                  <a:pt x="2815" y="2447"/>
                </a:lnTo>
                <a:lnTo>
                  <a:pt x="2780" y="2425"/>
                </a:lnTo>
                <a:lnTo>
                  <a:pt x="2778" y="2422"/>
                </a:lnTo>
                <a:lnTo>
                  <a:pt x="2775" y="2420"/>
                </a:lnTo>
                <a:lnTo>
                  <a:pt x="2717" y="2394"/>
                </a:lnTo>
                <a:lnTo>
                  <a:pt x="2713" y="2393"/>
                </a:lnTo>
                <a:lnTo>
                  <a:pt x="2663" y="2372"/>
                </a:lnTo>
                <a:lnTo>
                  <a:pt x="2636" y="2364"/>
                </a:lnTo>
                <a:lnTo>
                  <a:pt x="2636" y="2363"/>
                </a:lnTo>
                <a:lnTo>
                  <a:pt x="2542" y="2332"/>
                </a:lnTo>
                <a:lnTo>
                  <a:pt x="2538" y="2332"/>
                </a:lnTo>
                <a:lnTo>
                  <a:pt x="2478" y="2315"/>
                </a:lnTo>
                <a:lnTo>
                  <a:pt x="2477" y="2315"/>
                </a:lnTo>
                <a:lnTo>
                  <a:pt x="2355" y="2285"/>
                </a:lnTo>
                <a:lnTo>
                  <a:pt x="2354" y="2285"/>
                </a:lnTo>
                <a:lnTo>
                  <a:pt x="2243" y="2262"/>
                </a:lnTo>
                <a:lnTo>
                  <a:pt x="2240" y="2262"/>
                </a:lnTo>
                <a:lnTo>
                  <a:pt x="2153" y="2244"/>
                </a:lnTo>
                <a:lnTo>
                  <a:pt x="2063" y="2225"/>
                </a:lnTo>
                <a:lnTo>
                  <a:pt x="2046" y="2225"/>
                </a:lnTo>
                <a:lnTo>
                  <a:pt x="2030" y="2230"/>
                </a:lnTo>
                <a:lnTo>
                  <a:pt x="2008" y="2239"/>
                </a:lnTo>
                <a:lnTo>
                  <a:pt x="1996" y="2252"/>
                </a:lnTo>
                <a:lnTo>
                  <a:pt x="1941" y="2308"/>
                </a:lnTo>
                <a:lnTo>
                  <a:pt x="1884" y="2367"/>
                </a:lnTo>
                <a:lnTo>
                  <a:pt x="1810" y="2431"/>
                </a:lnTo>
                <a:lnTo>
                  <a:pt x="1771" y="2463"/>
                </a:lnTo>
                <a:lnTo>
                  <a:pt x="1730" y="2497"/>
                </a:lnTo>
                <a:lnTo>
                  <a:pt x="1691" y="2526"/>
                </a:lnTo>
                <a:lnTo>
                  <a:pt x="1656" y="2552"/>
                </a:lnTo>
                <a:lnTo>
                  <a:pt x="1624" y="2571"/>
                </a:lnTo>
                <a:lnTo>
                  <a:pt x="1592" y="2587"/>
                </a:lnTo>
                <a:lnTo>
                  <a:pt x="1569" y="2595"/>
                </a:lnTo>
                <a:lnTo>
                  <a:pt x="1560" y="2597"/>
                </a:lnTo>
                <a:lnTo>
                  <a:pt x="1558" y="2597"/>
                </a:lnTo>
                <a:lnTo>
                  <a:pt x="1557" y="2597"/>
                </a:lnTo>
                <a:lnTo>
                  <a:pt x="1551" y="2596"/>
                </a:lnTo>
                <a:lnTo>
                  <a:pt x="1528" y="2587"/>
                </a:lnTo>
                <a:lnTo>
                  <a:pt x="1496" y="2571"/>
                </a:lnTo>
                <a:lnTo>
                  <a:pt x="1462" y="2552"/>
                </a:lnTo>
                <a:lnTo>
                  <a:pt x="1425" y="2526"/>
                </a:lnTo>
                <a:lnTo>
                  <a:pt x="1387" y="2497"/>
                </a:lnTo>
                <a:lnTo>
                  <a:pt x="1348" y="2463"/>
                </a:lnTo>
                <a:lnTo>
                  <a:pt x="1308" y="2431"/>
                </a:lnTo>
                <a:lnTo>
                  <a:pt x="1236" y="2365"/>
                </a:lnTo>
                <a:lnTo>
                  <a:pt x="1175" y="2308"/>
                </a:lnTo>
                <a:lnTo>
                  <a:pt x="1121" y="2252"/>
                </a:lnTo>
                <a:lnTo>
                  <a:pt x="1109" y="2240"/>
                </a:lnTo>
                <a:lnTo>
                  <a:pt x="1088" y="2230"/>
                </a:lnTo>
                <a:lnTo>
                  <a:pt x="1071" y="2225"/>
                </a:lnTo>
                <a:lnTo>
                  <a:pt x="1054" y="2225"/>
                </a:lnTo>
                <a:lnTo>
                  <a:pt x="964" y="2244"/>
                </a:lnTo>
                <a:lnTo>
                  <a:pt x="875" y="2262"/>
                </a:lnTo>
                <a:lnTo>
                  <a:pt x="874" y="2262"/>
                </a:lnTo>
                <a:lnTo>
                  <a:pt x="757" y="2286"/>
                </a:lnTo>
                <a:lnTo>
                  <a:pt x="640" y="2315"/>
                </a:lnTo>
                <a:lnTo>
                  <a:pt x="637" y="2315"/>
                </a:lnTo>
                <a:lnTo>
                  <a:pt x="574" y="2333"/>
                </a:lnTo>
                <a:lnTo>
                  <a:pt x="481" y="2361"/>
                </a:lnTo>
                <a:lnTo>
                  <a:pt x="481" y="2364"/>
                </a:lnTo>
                <a:lnTo>
                  <a:pt x="462" y="2370"/>
                </a:lnTo>
                <a:lnTo>
                  <a:pt x="461" y="2370"/>
                </a:lnTo>
                <a:lnTo>
                  <a:pt x="457" y="2370"/>
                </a:lnTo>
                <a:lnTo>
                  <a:pt x="396" y="2395"/>
                </a:lnTo>
                <a:lnTo>
                  <a:pt x="392" y="2398"/>
                </a:lnTo>
                <a:lnTo>
                  <a:pt x="345" y="2419"/>
                </a:lnTo>
                <a:lnTo>
                  <a:pt x="341" y="2423"/>
                </a:lnTo>
                <a:lnTo>
                  <a:pt x="316" y="2440"/>
                </a:lnTo>
                <a:lnTo>
                  <a:pt x="310" y="2440"/>
                </a:lnTo>
                <a:lnTo>
                  <a:pt x="287" y="2458"/>
                </a:lnTo>
                <a:lnTo>
                  <a:pt x="287" y="2458"/>
                </a:lnTo>
                <a:lnTo>
                  <a:pt x="280" y="2461"/>
                </a:lnTo>
                <a:lnTo>
                  <a:pt x="258" y="2486"/>
                </a:lnTo>
                <a:lnTo>
                  <a:pt x="238" y="2504"/>
                </a:lnTo>
                <a:lnTo>
                  <a:pt x="232" y="2514"/>
                </a:lnTo>
                <a:lnTo>
                  <a:pt x="214" y="2540"/>
                </a:lnTo>
                <a:lnTo>
                  <a:pt x="214" y="2542"/>
                </a:lnTo>
                <a:lnTo>
                  <a:pt x="199" y="2563"/>
                </a:lnTo>
                <a:lnTo>
                  <a:pt x="189" y="2583"/>
                </a:lnTo>
                <a:lnTo>
                  <a:pt x="188" y="2584"/>
                </a:lnTo>
                <a:lnTo>
                  <a:pt x="187" y="2585"/>
                </a:lnTo>
                <a:lnTo>
                  <a:pt x="183" y="2589"/>
                </a:lnTo>
                <a:lnTo>
                  <a:pt x="152" y="2656"/>
                </a:lnTo>
                <a:lnTo>
                  <a:pt x="152" y="2661"/>
                </a:lnTo>
                <a:lnTo>
                  <a:pt x="125" y="2725"/>
                </a:lnTo>
                <a:lnTo>
                  <a:pt x="125" y="2729"/>
                </a:lnTo>
                <a:lnTo>
                  <a:pt x="102" y="2793"/>
                </a:lnTo>
                <a:lnTo>
                  <a:pt x="102" y="2795"/>
                </a:lnTo>
                <a:lnTo>
                  <a:pt x="85" y="2857"/>
                </a:lnTo>
                <a:lnTo>
                  <a:pt x="64" y="2931"/>
                </a:lnTo>
                <a:lnTo>
                  <a:pt x="64" y="2933"/>
                </a:lnTo>
                <a:lnTo>
                  <a:pt x="49" y="2999"/>
                </a:lnTo>
                <a:lnTo>
                  <a:pt x="49" y="3001"/>
                </a:lnTo>
                <a:lnTo>
                  <a:pt x="37" y="3058"/>
                </a:lnTo>
                <a:lnTo>
                  <a:pt x="15" y="3170"/>
                </a:lnTo>
                <a:lnTo>
                  <a:pt x="15" y="3176"/>
                </a:lnTo>
                <a:lnTo>
                  <a:pt x="7" y="3246"/>
                </a:lnTo>
                <a:lnTo>
                  <a:pt x="0" y="3272"/>
                </a:lnTo>
                <a:lnTo>
                  <a:pt x="0" y="3290"/>
                </a:lnTo>
                <a:lnTo>
                  <a:pt x="2" y="3304"/>
                </a:lnTo>
                <a:lnTo>
                  <a:pt x="7" y="3321"/>
                </a:lnTo>
                <a:lnTo>
                  <a:pt x="19" y="3337"/>
                </a:lnTo>
                <a:lnTo>
                  <a:pt x="31" y="3348"/>
                </a:lnTo>
                <a:lnTo>
                  <a:pt x="46" y="3357"/>
                </a:lnTo>
                <a:lnTo>
                  <a:pt x="65" y="3362"/>
                </a:lnTo>
                <a:lnTo>
                  <a:pt x="78" y="3362"/>
                </a:lnTo>
                <a:lnTo>
                  <a:pt x="3042" y="3362"/>
                </a:lnTo>
                <a:lnTo>
                  <a:pt x="3054" y="3362"/>
                </a:lnTo>
                <a:lnTo>
                  <a:pt x="3075" y="3358"/>
                </a:lnTo>
                <a:lnTo>
                  <a:pt x="3089" y="3348"/>
                </a:lnTo>
                <a:lnTo>
                  <a:pt x="3100" y="3339"/>
                </a:lnTo>
                <a:lnTo>
                  <a:pt x="3107" y="3330"/>
                </a:lnTo>
                <a:lnTo>
                  <a:pt x="3120" y="3311"/>
                </a:lnTo>
                <a:lnTo>
                  <a:pt x="3120" y="3290"/>
                </a:lnTo>
                <a:lnTo>
                  <a:pt x="3120" y="3282"/>
                </a:lnTo>
                <a:lnTo>
                  <a:pt x="3118" y="3255"/>
                </a:lnTo>
                <a:close/>
                <a:moveTo>
                  <a:pt x="275" y="2772"/>
                </a:moveTo>
                <a:lnTo>
                  <a:pt x="297" y="2713"/>
                </a:lnTo>
                <a:lnTo>
                  <a:pt x="320" y="2664"/>
                </a:lnTo>
                <a:lnTo>
                  <a:pt x="334" y="2643"/>
                </a:lnTo>
                <a:lnTo>
                  <a:pt x="346" y="2620"/>
                </a:lnTo>
                <a:lnTo>
                  <a:pt x="356" y="2607"/>
                </a:lnTo>
                <a:lnTo>
                  <a:pt x="367" y="2596"/>
                </a:lnTo>
                <a:lnTo>
                  <a:pt x="379" y="2583"/>
                </a:lnTo>
                <a:lnTo>
                  <a:pt x="390" y="2577"/>
                </a:lnTo>
                <a:lnTo>
                  <a:pt x="423" y="2556"/>
                </a:lnTo>
                <a:lnTo>
                  <a:pt x="460" y="2537"/>
                </a:lnTo>
                <a:lnTo>
                  <a:pt x="507" y="2519"/>
                </a:lnTo>
                <a:lnTo>
                  <a:pt x="561" y="2500"/>
                </a:lnTo>
                <a:lnTo>
                  <a:pt x="618" y="2482"/>
                </a:lnTo>
                <a:lnTo>
                  <a:pt x="674" y="2466"/>
                </a:lnTo>
                <a:lnTo>
                  <a:pt x="791" y="2437"/>
                </a:lnTo>
                <a:lnTo>
                  <a:pt x="901" y="2415"/>
                </a:lnTo>
                <a:lnTo>
                  <a:pt x="992" y="2397"/>
                </a:lnTo>
                <a:lnTo>
                  <a:pt x="1038" y="2388"/>
                </a:lnTo>
                <a:lnTo>
                  <a:pt x="1066" y="2417"/>
                </a:lnTo>
                <a:lnTo>
                  <a:pt x="1067" y="2418"/>
                </a:lnTo>
                <a:lnTo>
                  <a:pt x="1067" y="2418"/>
                </a:lnTo>
                <a:lnTo>
                  <a:pt x="1116" y="2465"/>
                </a:lnTo>
                <a:lnTo>
                  <a:pt x="1116" y="2466"/>
                </a:lnTo>
                <a:lnTo>
                  <a:pt x="1198" y="2543"/>
                </a:lnTo>
                <a:lnTo>
                  <a:pt x="1198" y="2543"/>
                </a:lnTo>
                <a:lnTo>
                  <a:pt x="1199" y="2543"/>
                </a:lnTo>
                <a:lnTo>
                  <a:pt x="1209" y="2554"/>
                </a:lnTo>
                <a:lnTo>
                  <a:pt x="1211" y="2554"/>
                </a:lnTo>
                <a:lnTo>
                  <a:pt x="1248" y="2583"/>
                </a:lnTo>
                <a:lnTo>
                  <a:pt x="1301" y="2628"/>
                </a:lnTo>
                <a:lnTo>
                  <a:pt x="1303" y="2628"/>
                </a:lnTo>
                <a:lnTo>
                  <a:pt x="1321" y="2642"/>
                </a:lnTo>
                <a:lnTo>
                  <a:pt x="1321" y="2651"/>
                </a:lnTo>
                <a:lnTo>
                  <a:pt x="1338" y="2654"/>
                </a:lnTo>
                <a:lnTo>
                  <a:pt x="1378" y="2684"/>
                </a:lnTo>
                <a:lnTo>
                  <a:pt x="1384" y="2686"/>
                </a:lnTo>
                <a:lnTo>
                  <a:pt x="1424" y="2707"/>
                </a:lnTo>
                <a:lnTo>
                  <a:pt x="1458" y="2726"/>
                </a:lnTo>
                <a:lnTo>
                  <a:pt x="1466" y="2732"/>
                </a:lnTo>
                <a:lnTo>
                  <a:pt x="1500" y="2742"/>
                </a:lnTo>
                <a:lnTo>
                  <a:pt x="1504" y="2747"/>
                </a:lnTo>
                <a:lnTo>
                  <a:pt x="1534" y="2750"/>
                </a:lnTo>
                <a:lnTo>
                  <a:pt x="1549" y="2754"/>
                </a:lnTo>
                <a:lnTo>
                  <a:pt x="1558" y="2754"/>
                </a:lnTo>
                <a:lnTo>
                  <a:pt x="1563" y="2754"/>
                </a:lnTo>
                <a:lnTo>
                  <a:pt x="1564" y="2754"/>
                </a:lnTo>
                <a:lnTo>
                  <a:pt x="1565" y="2754"/>
                </a:lnTo>
                <a:lnTo>
                  <a:pt x="1585" y="2750"/>
                </a:lnTo>
                <a:lnTo>
                  <a:pt x="1607" y="2747"/>
                </a:lnTo>
                <a:lnTo>
                  <a:pt x="1616" y="2743"/>
                </a:lnTo>
                <a:lnTo>
                  <a:pt x="1658" y="2730"/>
                </a:lnTo>
                <a:lnTo>
                  <a:pt x="1663" y="2723"/>
                </a:lnTo>
                <a:lnTo>
                  <a:pt x="1704" y="2704"/>
                </a:lnTo>
                <a:lnTo>
                  <a:pt x="1705" y="2702"/>
                </a:lnTo>
                <a:lnTo>
                  <a:pt x="1741" y="2683"/>
                </a:lnTo>
                <a:lnTo>
                  <a:pt x="1746" y="2678"/>
                </a:lnTo>
                <a:lnTo>
                  <a:pt x="1784" y="2651"/>
                </a:lnTo>
                <a:lnTo>
                  <a:pt x="1814" y="2628"/>
                </a:lnTo>
                <a:lnTo>
                  <a:pt x="1815" y="2628"/>
                </a:lnTo>
                <a:lnTo>
                  <a:pt x="1869" y="2583"/>
                </a:lnTo>
                <a:lnTo>
                  <a:pt x="1911" y="2550"/>
                </a:lnTo>
                <a:lnTo>
                  <a:pt x="1912" y="2547"/>
                </a:lnTo>
                <a:lnTo>
                  <a:pt x="1985" y="2481"/>
                </a:lnTo>
                <a:lnTo>
                  <a:pt x="1988" y="2480"/>
                </a:lnTo>
                <a:lnTo>
                  <a:pt x="2065" y="2406"/>
                </a:lnTo>
                <a:lnTo>
                  <a:pt x="2065" y="2403"/>
                </a:lnTo>
                <a:lnTo>
                  <a:pt x="2078" y="2388"/>
                </a:lnTo>
                <a:lnTo>
                  <a:pt x="2124" y="2397"/>
                </a:lnTo>
                <a:lnTo>
                  <a:pt x="2215" y="2415"/>
                </a:lnTo>
                <a:lnTo>
                  <a:pt x="2326" y="2437"/>
                </a:lnTo>
                <a:lnTo>
                  <a:pt x="2442" y="2466"/>
                </a:lnTo>
                <a:lnTo>
                  <a:pt x="2501" y="2482"/>
                </a:lnTo>
                <a:lnTo>
                  <a:pt x="2555" y="2500"/>
                </a:lnTo>
                <a:lnTo>
                  <a:pt x="2610" y="2519"/>
                </a:lnTo>
                <a:lnTo>
                  <a:pt x="2657" y="2537"/>
                </a:lnTo>
                <a:lnTo>
                  <a:pt x="2695" y="2557"/>
                </a:lnTo>
                <a:lnTo>
                  <a:pt x="2728" y="2575"/>
                </a:lnTo>
                <a:lnTo>
                  <a:pt x="2743" y="2587"/>
                </a:lnTo>
                <a:lnTo>
                  <a:pt x="2756" y="2598"/>
                </a:lnTo>
                <a:lnTo>
                  <a:pt x="2767" y="2610"/>
                </a:lnTo>
                <a:lnTo>
                  <a:pt x="2782" y="2631"/>
                </a:lnTo>
                <a:lnTo>
                  <a:pt x="2797" y="2654"/>
                </a:lnTo>
                <a:lnTo>
                  <a:pt x="2810" y="2675"/>
                </a:lnTo>
                <a:lnTo>
                  <a:pt x="2833" y="2724"/>
                </a:lnTo>
                <a:lnTo>
                  <a:pt x="2860" y="2783"/>
                </a:lnTo>
                <a:lnTo>
                  <a:pt x="2880" y="2846"/>
                </a:lnTo>
                <a:lnTo>
                  <a:pt x="2899" y="2906"/>
                </a:lnTo>
                <a:lnTo>
                  <a:pt x="2914" y="2970"/>
                </a:lnTo>
                <a:lnTo>
                  <a:pt x="2927" y="3034"/>
                </a:lnTo>
                <a:lnTo>
                  <a:pt x="2938" y="3092"/>
                </a:lnTo>
                <a:lnTo>
                  <a:pt x="2955" y="3199"/>
                </a:lnTo>
                <a:lnTo>
                  <a:pt x="2956" y="3208"/>
                </a:lnTo>
                <a:lnTo>
                  <a:pt x="167" y="3208"/>
                </a:lnTo>
                <a:lnTo>
                  <a:pt x="169" y="3194"/>
                </a:lnTo>
                <a:lnTo>
                  <a:pt x="189" y="3088"/>
                </a:lnTo>
                <a:lnTo>
                  <a:pt x="202" y="3027"/>
                </a:lnTo>
                <a:lnTo>
                  <a:pt x="216" y="2965"/>
                </a:lnTo>
                <a:lnTo>
                  <a:pt x="235" y="2899"/>
                </a:lnTo>
                <a:lnTo>
                  <a:pt x="253" y="2832"/>
                </a:lnTo>
                <a:lnTo>
                  <a:pt x="275" y="2772"/>
                </a:lnTo>
                <a:lnTo>
                  <a:pt x="275" y="2772"/>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latin typeface="Calibri"/>
            </a:endParaRPr>
          </a:p>
        </p:txBody>
      </p:sp>
      <p:sp>
        <p:nvSpPr>
          <p:cNvPr id="2" name="TextBox 1"/>
          <p:cNvSpPr txBox="1"/>
          <p:nvPr/>
        </p:nvSpPr>
        <p:spPr>
          <a:xfrm>
            <a:off x="1421138" y="1809539"/>
            <a:ext cx="5992987" cy="369332"/>
          </a:xfrm>
          <a:prstGeom prst="rect">
            <a:avLst/>
          </a:prstGeom>
          <a:noFill/>
        </p:spPr>
        <p:txBody>
          <a:bodyPr wrap="none" rtlCol="0">
            <a:spAutoFit/>
          </a:bodyPr>
          <a:lstStyle/>
          <a:p>
            <a:r>
              <a:rPr lang="en-US" dirty="0">
                <a:latin typeface="Calibri"/>
                <a:cs typeface="Calibri"/>
              </a:rPr>
              <a:t>Scalable, reliable foundation for world-class web conferencing</a:t>
            </a:r>
            <a:endParaRPr lang="en-US" dirty="0">
              <a:latin typeface="Calibri"/>
            </a:endParaRPr>
          </a:p>
        </p:txBody>
      </p:sp>
      <p:grpSp>
        <p:nvGrpSpPr>
          <p:cNvPr id="11" name="Group 10"/>
          <p:cNvGrpSpPr/>
          <p:nvPr/>
        </p:nvGrpSpPr>
        <p:grpSpPr>
          <a:xfrm>
            <a:off x="4635855" y="2513013"/>
            <a:ext cx="1891965" cy="2743200"/>
            <a:chOff x="4635855" y="2513012"/>
            <a:chExt cx="1891965" cy="2743200"/>
          </a:xfrm>
        </p:grpSpPr>
        <p:sp>
          <p:nvSpPr>
            <p:cNvPr id="47" name="Rectangle 46"/>
            <p:cNvSpPr/>
            <p:nvPr/>
          </p:nvSpPr>
          <p:spPr>
            <a:xfrm>
              <a:off x="4635855" y="2513012"/>
              <a:ext cx="1891965" cy="2743200"/>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463040" rIns="137160" bIns="137160" numCol="1" spcCol="0" rtlCol="0" fromWordArt="0" anchor="t" anchorCtr="0" forceAA="0" compatLnSpc="1">
              <a:prstTxWarp prst="textNoShape">
                <a:avLst/>
              </a:prstTxWarp>
              <a:noAutofit/>
            </a:bodyPr>
            <a:lstStyle/>
            <a:p>
              <a:pPr algn="ctr"/>
              <a:r>
                <a:rPr lang="en-US" sz="1600" dirty="0">
                  <a:solidFill>
                    <a:schemeClr val="tx1"/>
                  </a:solidFill>
                </a:rPr>
                <a:t>Tools to support </a:t>
              </a:r>
              <a:r>
                <a:rPr lang="en-US" sz="1600">
                  <a:solidFill>
                    <a:schemeClr val="tx1"/>
                  </a:solidFill>
                </a:rPr>
                <a:t>fully inclusive learning</a:t>
              </a:r>
              <a:endParaRPr lang="en-US" sz="1600" dirty="0">
                <a:solidFill>
                  <a:schemeClr val="tx1"/>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0492" y="2718090"/>
              <a:ext cx="1311793" cy="1315998"/>
            </a:xfrm>
            <a:prstGeom prst="rect">
              <a:avLst/>
            </a:prstGeom>
          </p:spPr>
        </p:pic>
      </p:grpSp>
      <p:grpSp>
        <p:nvGrpSpPr>
          <p:cNvPr id="12" name="Group 11"/>
          <p:cNvGrpSpPr/>
          <p:nvPr/>
        </p:nvGrpSpPr>
        <p:grpSpPr>
          <a:xfrm>
            <a:off x="2331194" y="3677657"/>
            <a:ext cx="413912" cy="413912"/>
            <a:chOff x="2331194" y="3677656"/>
            <a:chExt cx="413912" cy="413912"/>
          </a:xfrm>
        </p:grpSpPr>
        <p:sp>
          <p:nvSpPr>
            <p:cNvPr id="5" name="Oval 4"/>
            <p:cNvSpPr/>
            <p:nvPr/>
          </p:nvSpPr>
          <p:spPr>
            <a:xfrm>
              <a:off x="2331194" y="3677656"/>
              <a:ext cx="413912" cy="41391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tx1"/>
                </a:solidFill>
                <a:latin typeface="Cambria"/>
              </a:endParaRPr>
            </a:p>
          </p:txBody>
        </p:sp>
        <p:sp>
          <p:nvSpPr>
            <p:cNvPr id="51" name="Rounded Rectangle 94"/>
            <p:cNvSpPr>
              <a:spLocks noChangeAspect="1"/>
            </p:cNvSpPr>
            <p:nvPr/>
          </p:nvSpPr>
          <p:spPr>
            <a:xfrm>
              <a:off x="2423850" y="3770312"/>
              <a:ext cx="228600" cy="228600"/>
            </a:xfrm>
            <a:custGeom>
              <a:avLst/>
              <a:gdLst/>
              <a:ahLst/>
              <a:cxnLst/>
              <a:rect l="l" t="t" r="r" b="b"/>
              <a:pathLst>
                <a:path w="1200152" h="1200151">
                  <a:moveTo>
                    <a:pt x="600076" y="0"/>
                  </a:moveTo>
                  <a:cubicBezTo>
                    <a:pt x="650051" y="0"/>
                    <a:pt x="690564" y="40513"/>
                    <a:pt x="690564" y="90488"/>
                  </a:cubicBezTo>
                  <a:lnTo>
                    <a:pt x="690564" y="509587"/>
                  </a:lnTo>
                  <a:cubicBezTo>
                    <a:pt x="830264" y="509588"/>
                    <a:pt x="969964" y="509588"/>
                    <a:pt x="1109664" y="509588"/>
                  </a:cubicBezTo>
                  <a:cubicBezTo>
                    <a:pt x="1159639" y="509588"/>
                    <a:pt x="1200152" y="550101"/>
                    <a:pt x="1200152" y="600076"/>
                  </a:cubicBezTo>
                  <a:lnTo>
                    <a:pt x="1200151" y="600075"/>
                  </a:lnTo>
                  <a:cubicBezTo>
                    <a:pt x="1200151" y="650050"/>
                    <a:pt x="1159638" y="690563"/>
                    <a:pt x="1109663" y="690563"/>
                  </a:cubicBezTo>
                  <a:lnTo>
                    <a:pt x="690563" y="690563"/>
                  </a:lnTo>
                  <a:cubicBezTo>
                    <a:pt x="690563" y="830263"/>
                    <a:pt x="690563" y="969963"/>
                    <a:pt x="690563" y="1109663"/>
                  </a:cubicBezTo>
                  <a:cubicBezTo>
                    <a:pt x="690563" y="1159638"/>
                    <a:pt x="650050" y="1200151"/>
                    <a:pt x="600075" y="1200151"/>
                  </a:cubicBezTo>
                  <a:lnTo>
                    <a:pt x="600076" y="1200150"/>
                  </a:lnTo>
                  <a:cubicBezTo>
                    <a:pt x="550101" y="1200150"/>
                    <a:pt x="509588" y="1159637"/>
                    <a:pt x="509588" y="1109662"/>
                  </a:cubicBezTo>
                  <a:lnTo>
                    <a:pt x="509588" y="690563"/>
                  </a:lnTo>
                  <a:lnTo>
                    <a:pt x="90488" y="690563"/>
                  </a:lnTo>
                  <a:cubicBezTo>
                    <a:pt x="40513" y="690563"/>
                    <a:pt x="0" y="650050"/>
                    <a:pt x="0" y="600075"/>
                  </a:cubicBezTo>
                  <a:cubicBezTo>
                    <a:pt x="0" y="550100"/>
                    <a:pt x="40513" y="509587"/>
                    <a:pt x="90488" y="509587"/>
                  </a:cubicBezTo>
                  <a:lnTo>
                    <a:pt x="509588" y="509587"/>
                  </a:lnTo>
                  <a:lnTo>
                    <a:pt x="509588" y="90488"/>
                  </a:lnTo>
                  <a:cubicBezTo>
                    <a:pt x="509588" y="40513"/>
                    <a:pt x="550101" y="0"/>
                    <a:pt x="600076"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91440" bIns="91440" rtlCol="0" anchor="ctr"/>
            <a:lstStyle/>
            <a:p>
              <a:pPr algn="ctr"/>
              <a:endParaRPr lang="en-US">
                <a:solidFill>
                  <a:schemeClr val="tx1"/>
                </a:solidFill>
                <a:latin typeface="Calibri"/>
              </a:endParaRPr>
            </a:p>
          </p:txBody>
        </p:sp>
      </p:grpSp>
      <p:grpSp>
        <p:nvGrpSpPr>
          <p:cNvPr id="13" name="Group 12"/>
          <p:cNvGrpSpPr/>
          <p:nvPr/>
        </p:nvGrpSpPr>
        <p:grpSpPr>
          <a:xfrm>
            <a:off x="6389443" y="3677657"/>
            <a:ext cx="413912" cy="413912"/>
            <a:chOff x="6389443" y="3677656"/>
            <a:chExt cx="413912" cy="413912"/>
          </a:xfrm>
        </p:grpSpPr>
        <p:sp>
          <p:nvSpPr>
            <p:cNvPr id="50" name="Oval 49"/>
            <p:cNvSpPr/>
            <p:nvPr/>
          </p:nvSpPr>
          <p:spPr>
            <a:xfrm>
              <a:off x="6389443" y="3677656"/>
              <a:ext cx="413912" cy="41391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tx1"/>
                </a:solidFill>
                <a:latin typeface="Cambria"/>
              </a:endParaRPr>
            </a:p>
          </p:txBody>
        </p:sp>
        <p:sp>
          <p:nvSpPr>
            <p:cNvPr id="52" name="Rectangle 15"/>
            <p:cNvSpPr>
              <a:spLocks noChangeAspect="1"/>
            </p:cNvSpPr>
            <p:nvPr/>
          </p:nvSpPr>
          <p:spPr>
            <a:xfrm>
              <a:off x="6482099" y="3818892"/>
              <a:ext cx="228600" cy="131440"/>
            </a:xfrm>
            <a:custGeom>
              <a:avLst/>
              <a:gdLst/>
              <a:ahLst/>
              <a:cxnLst/>
              <a:rect l="l" t="t" r="r" b="b"/>
              <a:pathLst>
                <a:path w="1556019" h="894677">
                  <a:moveTo>
                    <a:pt x="117320" y="660037"/>
                  </a:moveTo>
                  <a:lnTo>
                    <a:pt x="1438699" y="660037"/>
                  </a:lnTo>
                  <a:cubicBezTo>
                    <a:pt x="1503492" y="660037"/>
                    <a:pt x="1556018" y="712563"/>
                    <a:pt x="1556018" y="777357"/>
                  </a:cubicBezTo>
                  <a:cubicBezTo>
                    <a:pt x="1556018" y="842151"/>
                    <a:pt x="1503492" y="894677"/>
                    <a:pt x="1438699" y="894677"/>
                  </a:cubicBezTo>
                  <a:cubicBezTo>
                    <a:pt x="998239" y="894677"/>
                    <a:pt x="557779" y="894676"/>
                    <a:pt x="117319" y="894676"/>
                  </a:cubicBezTo>
                  <a:cubicBezTo>
                    <a:pt x="52526" y="894676"/>
                    <a:pt x="0" y="842150"/>
                    <a:pt x="0" y="777356"/>
                  </a:cubicBezTo>
                  <a:lnTo>
                    <a:pt x="1" y="777357"/>
                  </a:lnTo>
                  <a:cubicBezTo>
                    <a:pt x="1" y="712563"/>
                    <a:pt x="52527" y="660037"/>
                    <a:pt x="117320" y="660037"/>
                  </a:cubicBezTo>
                  <a:close/>
                  <a:moveTo>
                    <a:pt x="117321" y="0"/>
                  </a:moveTo>
                  <a:lnTo>
                    <a:pt x="1438700" y="0"/>
                  </a:lnTo>
                  <a:cubicBezTo>
                    <a:pt x="1503493" y="0"/>
                    <a:pt x="1556019" y="52526"/>
                    <a:pt x="1556019" y="117321"/>
                  </a:cubicBezTo>
                  <a:cubicBezTo>
                    <a:pt x="1556019" y="182115"/>
                    <a:pt x="1503493" y="234641"/>
                    <a:pt x="1438700" y="234641"/>
                  </a:cubicBezTo>
                  <a:cubicBezTo>
                    <a:pt x="998240" y="234641"/>
                    <a:pt x="557780" y="234640"/>
                    <a:pt x="117320" y="234640"/>
                  </a:cubicBezTo>
                  <a:cubicBezTo>
                    <a:pt x="52527" y="234640"/>
                    <a:pt x="1" y="182114"/>
                    <a:pt x="1" y="117319"/>
                  </a:cubicBezTo>
                  <a:lnTo>
                    <a:pt x="2" y="117321"/>
                  </a:lnTo>
                  <a:cubicBezTo>
                    <a:pt x="2" y="52526"/>
                    <a:pt x="52528" y="0"/>
                    <a:pt x="117321"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91440" bIns="91440" rtlCol="0" anchor="ctr"/>
            <a:lstStyle/>
            <a:p>
              <a:pPr algn="ctr"/>
              <a:endParaRPr lang="en-US" dirty="0">
                <a:solidFill>
                  <a:schemeClr val="tx1"/>
                </a:solidFill>
                <a:latin typeface="Calibri"/>
              </a:endParaRPr>
            </a:p>
          </p:txBody>
        </p:sp>
      </p:grpSp>
      <p:grpSp>
        <p:nvGrpSpPr>
          <p:cNvPr id="14" name="Group 13"/>
          <p:cNvGrpSpPr/>
          <p:nvPr/>
        </p:nvGrpSpPr>
        <p:grpSpPr>
          <a:xfrm>
            <a:off x="4360318" y="3677657"/>
            <a:ext cx="413912" cy="413912"/>
            <a:chOff x="4360318" y="3677656"/>
            <a:chExt cx="413912" cy="413912"/>
          </a:xfrm>
        </p:grpSpPr>
        <p:sp>
          <p:nvSpPr>
            <p:cNvPr id="49" name="Oval 48"/>
            <p:cNvSpPr/>
            <p:nvPr/>
          </p:nvSpPr>
          <p:spPr>
            <a:xfrm>
              <a:off x="4360318" y="3677656"/>
              <a:ext cx="413912" cy="41391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tx1"/>
                </a:solidFill>
                <a:latin typeface="Cambria"/>
              </a:endParaRPr>
            </a:p>
          </p:txBody>
        </p:sp>
        <p:sp>
          <p:nvSpPr>
            <p:cNvPr id="53" name="Rounded Rectangle 94"/>
            <p:cNvSpPr>
              <a:spLocks noChangeAspect="1"/>
            </p:cNvSpPr>
            <p:nvPr/>
          </p:nvSpPr>
          <p:spPr>
            <a:xfrm>
              <a:off x="4452974" y="3770312"/>
              <a:ext cx="228600" cy="228600"/>
            </a:xfrm>
            <a:custGeom>
              <a:avLst/>
              <a:gdLst/>
              <a:ahLst/>
              <a:cxnLst/>
              <a:rect l="l" t="t" r="r" b="b"/>
              <a:pathLst>
                <a:path w="1200152" h="1200151">
                  <a:moveTo>
                    <a:pt x="600076" y="0"/>
                  </a:moveTo>
                  <a:cubicBezTo>
                    <a:pt x="650051" y="0"/>
                    <a:pt x="690564" y="40513"/>
                    <a:pt x="690564" y="90488"/>
                  </a:cubicBezTo>
                  <a:lnTo>
                    <a:pt x="690564" y="509587"/>
                  </a:lnTo>
                  <a:cubicBezTo>
                    <a:pt x="830264" y="509588"/>
                    <a:pt x="969964" y="509588"/>
                    <a:pt x="1109664" y="509588"/>
                  </a:cubicBezTo>
                  <a:cubicBezTo>
                    <a:pt x="1159639" y="509588"/>
                    <a:pt x="1200152" y="550101"/>
                    <a:pt x="1200152" y="600076"/>
                  </a:cubicBezTo>
                  <a:lnTo>
                    <a:pt x="1200151" y="600075"/>
                  </a:lnTo>
                  <a:cubicBezTo>
                    <a:pt x="1200151" y="650050"/>
                    <a:pt x="1159638" y="690563"/>
                    <a:pt x="1109663" y="690563"/>
                  </a:cubicBezTo>
                  <a:lnTo>
                    <a:pt x="690563" y="690563"/>
                  </a:lnTo>
                  <a:cubicBezTo>
                    <a:pt x="690563" y="830263"/>
                    <a:pt x="690563" y="969963"/>
                    <a:pt x="690563" y="1109663"/>
                  </a:cubicBezTo>
                  <a:cubicBezTo>
                    <a:pt x="690563" y="1159638"/>
                    <a:pt x="650050" y="1200151"/>
                    <a:pt x="600075" y="1200151"/>
                  </a:cubicBezTo>
                  <a:lnTo>
                    <a:pt x="600076" y="1200150"/>
                  </a:lnTo>
                  <a:cubicBezTo>
                    <a:pt x="550101" y="1200150"/>
                    <a:pt x="509588" y="1159637"/>
                    <a:pt x="509588" y="1109662"/>
                  </a:cubicBezTo>
                  <a:lnTo>
                    <a:pt x="509588" y="690563"/>
                  </a:lnTo>
                  <a:lnTo>
                    <a:pt x="90488" y="690563"/>
                  </a:lnTo>
                  <a:cubicBezTo>
                    <a:pt x="40513" y="690563"/>
                    <a:pt x="0" y="650050"/>
                    <a:pt x="0" y="600075"/>
                  </a:cubicBezTo>
                  <a:cubicBezTo>
                    <a:pt x="0" y="550100"/>
                    <a:pt x="40513" y="509587"/>
                    <a:pt x="90488" y="509587"/>
                  </a:cubicBezTo>
                  <a:lnTo>
                    <a:pt x="509588" y="509587"/>
                  </a:lnTo>
                  <a:lnTo>
                    <a:pt x="509588" y="90488"/>
                  </a:lnTo>
                  <a:cubicBezTo>
                    <a:pt x="509588" y="40513"/>
                    <a:pt x="550101" y="0"/>
                    <a:pt x="600076"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91440" bIns="91440" rtlCol="0" anchor="ctr"/>
            <a:lstStyle/>
            <a:p>
              <a:pPr algn="ctr"/>
              <a:endParaRPr lang="en-US">
                <a:solidFill>
                  <a:schemeClr val="tx1"/>
                </a:solidFill>
                <a:latin typeface="Calibri"/>
              </a:endParaRPr>
            </a:p>
          </p:txBody>
        </p:sp>
      </p:grpSp>
    </p:spTree>
    <p:extLst>
      <p:ext uri="{BB962C8B-B14F-4D97-AF65-F5344CB8AC3E}">
        <p14:creationId xmlns:p14="http://schemas.microsoft.com/office/powerpoint/2010/main" val="29840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Listening to your feedback</a:t>
            </a:r>
          </a:p>
        </p:txBody>
      </p:sp>
      <p:pic>
        <p:nvPicPr>
          <p:cNvPr id="6" name="Picture 5"/>
          <p:cNvPicPr>
            <a:picLocks noChangeAspect="1"/>
          </p:cNvPicPr>
          <p:nvPr/>
        </p:nvPicPr>
        <p:blipFill>
          <a:blip r:embed="rId3"/>
          <a:stretch>
            <a:fillRect/>
          </a:stretch>
        </p:blipFill>
        <p:spPr>
          <a:xfrm>
            <a:off x="634379" y="1544638"/>
            <a:ext cx="7875243" cy="4678362"/>
          </a:xfrm>
          <a:prstGeom prst="rect">
            <a:avLst/>
          </a:prstGeom>
        </p:spPr>
      </p:pic>
    </p:spTree>
    <p:extLst>
      <p:ext uri="{BB962C8B-B14F-4D97-AF65-F5344CB8AC3E}">
        <p14:creationId xmlns:p14="http://schemas.microsoft.com/office/powerpoint/2010/main" val="332107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a:spLocks noGrp="1"/>
          </p:cNvSpPr>
          <p:nvPr>
            <p:ph type="title"/>
          </p:nvPr>
        </p:nvSpPr>
        <p:spPr/>
        <p:txBody>
          <a:bodyPr/>
          <a:lstStyle/>
          <a:p>
            <a:r>
              <a:rPr lang="en-US" dirty="0"/>
              <a:t>Blackboard Collaborate Ultra Experience</a:t>
            </a:r>
            <a:br>
              <a:rPr lang="en-US" dirty="0"/>
            </a:br>
            <a:r>
              <a:rPr lang="en-US" sz="1800" i="1" dirty="0">
                <a:latin typeface="+mn-lt"/>
              </a:rPr>
              <a:t>Key benefits </a:t>
            </a:r>
          </a:p>
        </p:txBody>
      </p:sp>
      <p:sp>
        <p:nvSpPr>
          <p:cNvPr id="32" name="Rectangle 31"/>
          <p:cNvSpPr/>
          <p:nvPr/>
        </p:nvSpPr>
        <p:spPr>
          <a:xfrm>
            <a:off x="448310" y="1544638"/>
            <a:ext cx="8382953" cy="829210"/>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r>
              <a:rPr lang="en-US" dirty="0">
                <a:solidFill>
                  <a:schemeClr val="accent2"/>
                </a:solidFill>
                <a:latin typeface="+mj-lt"/>
                <a:cs typeface="Calibri"/>
              </a:rPr>
              <a:t>Highest level of quality &amp; innovation </a:t>
            </a:r>
          </a:p>
          <a:p>
            <a:r>
              <a:rPr lang="en-US" sz="1600" dirty="0">
                <a:solidFill>
                  <a:schemeClr val="tx1"/>
                </a:solidFill>
                <a:latin typeface="Calibri"/>
                <a:cs typeface="Calibri"/>
              </a:rPr>
              <a:t>Enhancements and maintenance more quickly with zero downtime </a:t>
            </a:r>
          </a:p>
        </p:txBody>
      </p:sp>
      <p:sp>
        <p:nvSpPr>
          <p:cNvPr id="5" name="Rectangle 4"/>
          <p:cNvSpPr/>
          <p:nvPr/>
        </p:nvSpPr>
        <p:spPr>
          <a:xfrm>
            <a:off x="311150" y="1544638"/>
            <a:ext cx="137160" cy="8292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Calibri"/>
              <a:cs typeface="Calibri"/>
            </a:endParaRPr>
          </a:p>
        </p:txBody>
      </p:sp>
      <p:sp>
        <p:nvSpPr>
          <p:cNvPr id="39" name="Rectangle 38"/>
          <p:cNvSpPr/>
          <p:nvPr/>
        </p:nvSpPr>
        <p:spPr>
          <a:xfrm>
            <a:off x="311150" y="2506926"/>
            <a:ext cx="137160" cy="8292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Calibri"/>
              <a:cs typeface="Calibri"/>
            </a:endParaRPr>
          </a:p>
        </p:txBody>
      </p:sp>
      <p:sp>
        <p:nvSpPr>
          <p:cNvPr id="43" name="Rectangle 42"/>
          <p:cNvSpPr/>
          <p:nvPr/>
        </p:nvSpPr>
        <p:spPr>
          <a:xfrm>
            <a:off x="448310" y="2506926"/>
            <a:ext cx="8382953" cy="829210"/>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pPr lvl="0"/>
            <a:r>
              <a:rPr lang="en-US" dirty="0">
                <a:solidFill>
                  <a:schemeClr val="accent2"/>
                </a:solidFill>
                <a:latin typeface="+mj-lt"/>
                <a:cs typeface="Calibri"/>
              </a:rPr>
              <a:t>HD video &amp; audio puts you right in the center</a:t>
            </a:r>
          </a:p>
          <a:p>
            <a:pPr lvl="0"/>
            <a:r>
              <a:rPr lang="en-US" sz="1600" dirty="0">
                <a:solidFill>
                  <a:schemeClr val="tx1"/>
                </a:solidFill>
                <a:latin typeface="Calibri"/>
                <a:cs typeface="Calibri"/>
              </a:rPr>
              <a:t>Built with award-winning </a:t>
            </a:r>
            <a:r>
              <a:rPr lang="en-US" sz="1600" dirty="0" err="1">
                <a:solidFill>
                  <a:schemeClr val="tx1"/>
                </a:solidFill>
                <a:latin typeface="Calibri"/>
                <a:cs typeface="Calibri"/>
              </a:rPr>
              <a:t>WebRTC</a:t>
            </a:r>
            <a:r>
              <a:rPr lang="en-US" sz="1600" dirty="0">
                <a:solidFill>
                  <a:schemeClr val="tx1"/>
                </a:solidFill>
                <a:latin typeface="Calibri"/>
                <a:cs typeface="Calibri"/>
              </a:rPr>
              <a:t> technology providing efficient, high-definition media delivery</a:t>
            </a:r>
          </a:p>
        </p:txBody>
      </p:sp>
      <p:sp>
        <p:nvSpPr>
          <p:cNvPr id="40" name="Rectangle 39"/>
          <p:cNvSpPr/>
          <p:nvPr/>
        </p:nvSpPr>
        <p:spPr>
          <a:xfrm>
            <a:off x="311150" y="3469216"/>
            <a:ext cx="137160" cy="8292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Calibri"/>
              <a:cs typeface="Calibri"/>
            </a:endParaRPr>
          </a:p>
        </p:txBody>
      </p:sp>
      <p:sp>
        <p:nvSpPr>
          <p:cNvPr id="44" name="Rectangle 43"/>
          <p:cNvSpPr/>
          <p:nvPr/>
        </p:nvSpPr>
        <p:spPr>
          <a:xfrm>
            <a:off x="448310" y="3469214"/>
            <a:ext cx="8382953" cy="829210"/>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pPr lvl="0"/>
            <a:r>
              <a:rPr lang="en-US" dirty="0">
                <a:solidFill>
                  <a:schemeClr val="accent2"/>
                </a:solidFill>
                <a:latin typeface="+mj-lt"/>
                <a:cs typeface="Calibri"/>
              </a:rPr>
              <a:t>A world-class, inclusive user experience encourages use</a:t>
            </a:r>
          </a:p>
          <a:p>
            <a:pPr lvl="0"/>
            <a:r>
              <a:rPr lang="en-US" sz="1600" dirty="0">
                <a:solidFill>
                  <a:schemeClr val="tx1"/>
                </a:solidFill>
                <a:latin typeface="Calibri"/>
                <a:cs typeface="Calibri"/>
              </a:rPr>
              <a:t>Delivering a modern user experience, focused on education, for users of all abilities</a:t>
            </a:r>
          </a:p>
        </p:txBody>
      </p:sp>
      <p:sp>
        <p:nvSpPr>
          <p:cNvPr id="41" name="Rectangle 40"/>
          <p:cNvSpPr/>
          <p:nvPr/>
        </p:nvSpPr>
        <p:spPr>
          <a:xfrm>
            <a:off x="311150" y="4431502"/>
            <a:ext cx="137160" cy="8292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Calibri"/>
              <a:cs typeface="Calibri"/>
            </a:endParaRPr>
          </a:p>
        </p:txBody>
      </p:sp>
      <p:sp>
        <p:nvSpPr>
          <p:cNvPr id="45" name="Rectangle 44"/>
          <p:cNvSpPr/>
          <p:nvPr/>
        </p:nvSpPr>
        <p:spPr>
          <a:xfrm>
            <a:off x="448310" y="4431502"/>
            <a:ext cx="8382953" cy="829210"/>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pPr lvl="0"/>
            <a:r>
              <a:rPr lang="en-US" dirty="0">
                <a:solidFill>
                  <a:schemeClr val="accent2"/>
                </a:solidFill>
                <a:latin typeface="+mj-lt"/>
                <a:cs typeface="Calibri"/>
              </a:rPr>
              <a:t>Supporting asynchronous learning models</a:t>
            </a:r>
          </a:p>
          <a:p>
            <a:pPr lvl="0"/>
            <a:r>
              <a:rPr lang="en-US" sz="1600" dirty="0">
                <a:solidFill>
                  <a:schemeClr val="tx1"/>
                </a:solidFill>
                <a:latin typeface="Calibri"/>
                <a:cs typeface="Calibri"/>
              </a:rPr>
              <a:t>Native MP4 Recording and Playback </a:t>
            </a:r>
          </a:p>
        </p:txBody>
      </p:sp>
      <p:sp>
        <p:nvSpPr>
          <p:cNvPr id="42" name="Rectangle 41"/>
          <p:cNvSpPr/>
          <p:nvPr/>
        </p:nvSpPr>
        <p:spPr>
          <a:xfrm>
            <a:off x="311150" y="5393790"/>
            <a:ext cx="137160" cy="8292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Calibri"/>
              <a:cs typeface="Calibri"/>
            </a:endParaRPr>
          </a:p>
        </p:txBody>
      </p:sp>
      <p:sp>
        <p:nvSpPr>
          <p:cNvPr id="46" name="Rectangle 45"/>
          <p:cNvSpPr/>
          <p:nvPr/>
        </p:nvSpPr>
        <p:spPr>
          <a:xfrm>
            <a:off x="448310" y="5393790"/>
            <a:ext cx="8382953" cy="829210"/>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r>
              <a:rPr lang="en-US" dirty="0">
                <a:solidFill>
                  <a:schemeClr val="accent2"/>
                </a:solidFill>
                <a:latin typeface="+mj-lt"/>
                <a:cs typeface="Calibri"/>
              </a:rPr>
              <a:t>“Web-based” = get started immediately </a:t>
            </a:r>
          </a:p>
          <a:p>
            <a:r>
              <a:rPr lang="en-US" sz="1600" dirty="0">
                <a:solidFill>
                  <a:schemeClr val="tx1"/>
                </a:solidFill>
                <a:latin typeface="Calibri"/>
                <a:cs typeface="Calibri"/>
              </a:rPr>
              <a:t>No need for Java, plugins or downloading launchers</a:t>
            </a:r>
          </a:p>
        </p:txBody>
      </p:sp>
    </p:spTree>
    <p:extLst>
      <p:ext uri="{BB962C8B-B14F-4D97-AF65-F5344CB8AC3E}">
        <p14:creationId xmlns:p14="http://schemas.microsoft.com/office/powerpoint/2010/main" val="340556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Collaborate: A delightful user experience</a:t>
            </a:r>
            <a:br>
              <a:rPr lang="en-US" dirty="0"/>
            </a:br>
            <a:r>
              <a:rPr lang="en-US" sz="1800" i="1" dirty="0">
                <a:latin typeface="+mn-lt"/>
              </a:rPr>
              <a:t>Supporting learners in 26 languages</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801" y="1544638"/>
            <a:ext cx="6416323" cy="319145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99890" y="2490134"/>
            <a:ext cx="4031495" cy="3732866"/>
          </a:xfrm>
          <a:prstGeom prst="rect">
            <a:avLst/>
          </a:prstGeom>
        </p:spPr>
      </p:pic>
    </p:spTree>
    <p:extLst>
      <p:ext uri="{BB962C8B-B14F-4D97-AF65-F5344CB8AC3E}">
        <p14:creationId xmlns:p14="http://schemas.microsoft.com/office/powerpoint/2010/main" val="199498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774852" y="3965965"/>
            <a:ext cx="6056411" cy="225703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mj-lt"/>
            </a:endParaRPr>
          </a:p>
        </p:txBody>
      </p:sp>
      <p:sp>
        <p:nvSpPr>
          <p:cNvPr id="25" name="Rectangle 24"/>
          <p:cNvSpPr/>
          <p:nvPr/>
        </p:nvSpPr>
        <p:spPr>
          <a:xfrm>
            <a:off x="2774852" y="2652634"/>
            <a:ext cx="6056411" cy="114161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mj-lt"/>
            </a:endParaRPr>
          </a:p>
        </p:txBody>
      </p:sp>
      <p:sp>
        <p:nvSpPr>
          <p:cNvPr id="22" name="Rectangle 21"/>
          <p:cNvSpPr/>
          <p:nvPr/>
        </p:nvSpPr>
        <p:spPr>
          <a:xfrm>
            <a:off x="311150" y="2652635"/>
            <a:ext cx="2326542" cy="3570365"/>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mj-lt"/>
            </a:endParaRPr>
          </a:p>
        </p:txBody>
      </p:sp>
      <p:sp>
        <p:nvSpPr>
          <p:cNvPr id="19" name="TextBox 18"/>
          <p:cNvSpPr txBox="1"/>
          <p:nvPr/>
        </p:nvSpPr>
        <p:spPr>
          <a:xfrm>
            <a:off x="312615" y="1544638"/>
            <a:ext cx="8209948" cy="830997"/>
          </a:xfrm>
          <a:prstGeom prst="rect">
            <a:avLst/>
          </a:prstGeom>
          <a:noFill/>
        </p:spPr>
        <p:txBody>
          <a:bodyPr wrap="square" lIns="0" tIns="0" rIns="0" bIns="0" rtlCol="0">
            <a:spAutoFit/>
          </a:bodyPr>
          <a:lstStyle/>
          <a:p>
            <a:r>
              <a:rPr lang="en-US" dirty="0"/>
              <a:t>Partnering with clients and accessibility experts to deliver web-conferencing experiences that conform to the highest levels of global accessibility standards </a:t>
            </a:r>
            <a:br>
              <a:rPr lang="en-US" dirty="0"/>
            </a:br>
            <a:r>
              <a:rPr lang="en-US" dirty="0"/>
              <a:t>and meet the needs of all users. </a:t>
            </a:r>
          </a:p>
        </p:txBody>
      </p:sp>
      <p:sp>
        <p:nvSpPr>
          <p:cNvPr id="4" name="Title 3"/>
          <p:cNvSpPr>
            <a:spLocks noGrp="1"/>
          </p:cNvSpPr>
          <p:nvPr>
            <p:ph type="title"/>
          </p:nvPr>
        </p:nvSpPr>
        <p:spPr/>
        <p:txBody>
          <a:bodyPr/>
          <a:lstStyle/>
          <a:p>
            <a:r>
              <a:rPr lang="en-US" dirty="0"/>
              <a:t>Collaborate: Inclusive web-conferencing</a:t>
            </a:r>
            <a:br>
              <a:rPr lang="en-US" dirty="0"/>
            </a:br>
            <a:r>
              <a:rPr lang="en-US" sz="1800" i="1" dirty="0">
                <a:latin typeface="+mn-lt"/>
              </a:rPr>
              <a:t>Supporting the needs of diverse learners</a:t>
            </a:r>
          </a:p>
        </p:txBody>
      </p:sp>
      <p:grpSp>
        <p:nvGrpSpPr>
          <p:cNvPr id="6" name="Group 5"/>
          <p:cNvGrpSpPr/>
          <p:nvPr/>
        </p:nvGrpSpPr>
        <p:grpSpPr>
          <a:xfrm>
            <a:off x="3963765" y="4176053"/>
            <a:ext cx="3678585" cy="1836860"/>
            <a:chOff x="3829121" y="4030349"/>
            <a:chExt cx="3678585" cy="1836860"/>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t="16135" b="21538"/>
            <a:stretch/>
          </p:blipFill>
          <p:spPr>
            <a:xfrm>
              <a:off x="3829121" y="5111183"/>
              <a:ext cx="1596056" cy="756026"/>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l="16517" t="5430" r="24689"/>
            <a:stretch/>
          </p:blipFill>
          <p:spPr>
            <a:xfrm>
              <a:off x="5729722" y="4030349"/>
              <a:ext cx="1777984" cy="1836860"/>
            </a:xfrm>
            <a:prstGeom prst="rect">
              <a:avLst/>
            </a:prstGeom>
          </p:spPr>
        </p:pic>
        <p:grpSp>
          <p:nvGrpSpPr>
            <p:cNvPr id="16" name="Group 15"/>
            <p:cNvGrpSpPr/>
            <p:nvPr/>
          </p:nvGrpSpPr>
          <p:grpSpPr>
            <a:xfrm>
              <a:off x="3829121" y="4030349"/>
              <a:ext cx="1596056" cy="892881"/>
              <a:chOff x="2470483" y="3064041"/>
              <a:chExt cx="1622123" cy="892881"/>
            </a:xfrm>
          </p:grpSpPr>
          <p:sp>
            <p:nvSpPr>
              <p:cNvPr id="15" name="Rectangle 14"/>
              <p:cNvSpPr/>
              <p:nvPr/>
            </p:nvSpPr>
            <p:spPr>
              <a:xfrm>
                <a:off x="2470483" y="3064041"/>
                <a:ext cx="1622123" cy="8928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mj-lt"/>
                </a:endParaRPr>
              </a:p>
            </p:txBody>
          </p:sp>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19887" y="3388704"/>
                <a:ext cx="1323315" cy="243555"/>
              </a:xfrm>
              <a:prstGeom prst="rect">
                <a:avLst/>
              </a:prstGeom>
            </p:spPr>
          </p:pic>
        </p:grpSp>
      </p:grpSp>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5785" y="3706845"/>
            <a:ext cx="1457272" cy="1461944"/>
          </a:xfrm>
          <a:prstGeom prst="rect">
            <a:avLst/>
          </a:prstGeom>
        </p:spPr>
      </p:pic>
      <p:sp>
        <p:nvSpPr>
          <p:cNvPr id="23" name="Oval 22"/>
          <p:cNvSpPr/>
          <p:nvPr/>
        </p:nvSpPr>
        <p:spPr>
          <a:xfrm>
            <a:off x="475439" y="3438835"/>
            <a:ext cx="1997965" cy="1997965"/>
          </a:xfrm>
          <a:prstGeom prst="ellipse">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mj-lt"/>
            </a:endParaRPr>
          </a:p>
        </p:txBody>
      </p:sp>
      <p:grpSp>
        <p:nvGrpSpPr>
          <p:cNvPr id="8" name="Group 7"/>
          <p:cNvGrpSpPr/>
          <p:nvPr/>
        </p:nvGrpSpPr>
        <p:grpSpPr>
          <a:xfrm>
            <a:off x="3938924" y="2828795"/>
            <a:ext cx="3728267" cy="789293"/>
            <a:chOff x="3769175" y="2572931"/>
            <a:chExt cx="3728267" cy="789293"/>
          </a:xfrm>
        </p:grpSpPr>
        <p:pic>
          <p:nvPicPr>
            <p:cNvPr id="7" name="Picture 6" descr="wcag_20_AA-icon.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69175" y="2572931"/>
              <a:ext cx="2325697" cy="789293"/>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227442" y="2592927"/>
              <a:ext cx="1270000" cy="749300"/>
            </a:xfrm>
            <a:prstGeom prst="rect">
              <a:avLst/>
            </a:prstGeom>
          </p:spPr>
        </p:pic>
      </p:grpSp>
    </p:spTree>
    <p:extLst>
      <p:ext uri="{BB962C8B-B14F-4D97-AF65-F5344CB8AC3E}">
        <p14:creationId xmlns:p14="http://schemas.microsoft.com/office/powerpoint/2010/main" val="165446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Collaborate: Current use cases</a:t>
            </a:r>
          </a:p>
        </p:txBody>
      </p:sp>
      <p:sp>
        <p:nvSpPr>
          <p:cNvPr id="15" name="Rectangle 14"/>
          <p:cNvSpPr/>
          <p:nvPr/>
        </p:nvSpPr>
        <p:spPr>
          <a:xfrm>
            <a:off x="312615" y="1681797"/>
            <a:ext cx="4190012" cy="2133442"/>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1280160" rIns="274320" bIns="274320" numCol="1" spcCol="0" rtlCol="0" fromWordArt="0" anchor="t" anchorCtr="0" forceAA="0" compatLnSpc="1">
            <a:prstTxWarp prst="textNoShape">
              <a:avLst/>
            </a:prstTxWarp>
            <a:noAutofit/>
          </a:bodyPr>
          <a:lstStyle/>
          <a:p>
            <a:pPr lvl="0" algn="ctr"/>
            <a:r>
              <a:rPr lang="en-US" sz="2200" dirty="0">
                <a:solidFill>
                  <a:schemeClr val="tx1"/>
                </a:solidFill>
              </a:rPr>
              <a:t>Office Hours </a:t>
            </a:r>
            <a:br>
              <a:rPr lang="en-US" sz="2200" dirty="0">
                <a:solidFill>
                  <a:schemeClr val="tx1"/>
                </a:solidFill>
              </a:rPr>
            </a:br>
            <a:r>
              <a:rPr lang="en-US" sz="2200" dirty="0">
                <a:solidFill>
                  <a:schemeClr val="tx1"/>
                </a:solidFill>
              </a:rPr>
              <a:t>&amp; Parent Teacher Conferences</a:t>
            </a:r>
          </a:p>
        </p:txBody>
      </p:sp>
      <p:sp>
        <p:nvSpPr>
          <p:cNvPr id="16" name="Rectangle 15"/>
          <p:cNvSpPr/>
          <p:nvPr/>
        </p:nvSpPr>
        <p:spPr>
          <a:xfrm>
            <a:off x="312615" y="1544637"/>
            <a:ext cx="4190012" cy="1371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endParaRPr lang="en-US" sz="1600" i="1" dirty="0">
              <a:solidFill>
                <a:schemeClr val="tx1"/>
              </a:solidFill>
            </a:endParaRPr>
          </a:p>
        </p:txBody>
      </p:sp>
      <p:sp>
        <p:nvSpPr>
          <p:cNvPr id="17" name="Rectangle 16"/>
          <p:cNvSpPr/>
          <p:nvPr/>
        </p:nvSpPr>
        <p:spPr>
          <a:xfrm>
            <a:off x="312615" y="4089559"/>
            <a:ext cx="4190012" cy="2133442"/>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1280160" rIns="274320" bIns="274320" numCol="1" spcCol="0" rtlCol="0" fromWordArt="0" anchor="t" anchorCtr="0" forceAA="0" compatLnSpc="1">
            <a:prstTxWarp prst="textNoShape">
              <a:avLst/>
            </a:prstTxWarp>
            <a:noAutofit/>
          </a:bodyPr>
          <a:lstStyle/>
          <a:p>
            <a:pPr algn="ctr">
              <a:spcAft>
                <a:spcPts val="1200"/>
              </a:spcAft>
              <a:buClr>
                <a:schemeClr val="accent3"/>
              </a:buClr>
            </a:pPr>
            <a:r>
              <a:rPr lang="en-US" sz="2200" dirty="0">
                <a:solidFill>
                  <a:schemeClr val="tx1"/>
                </a:solidFill>
              </a:rPr>
              <a:t>Teaching &amp; Learning</a:t>
            </a:r>
          </a:p>
        </p:txBody>
      </p:sp>
      <p:sp>
        <p:nvSpPr>
          <p:cNvPr id="18" name="Rectangle 17"/>
          <p:cNvSpPr/>
          <p:nvPr/>
        </p:nvSpPr>
        <p:spPr>
          <a:xfrm>
            <a:off x="312615" y="3952399"/>
            <a:ext cx="4190012" cy="1371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endParaRPr lang="en-US" sz="1600" i="1" dirty="0">
              <a:solidFill>
                <a:schemeClr val="tx1"/>
              </a:solidFill>
            </a:endParaRPr>
          </a:p>
        </p:txBody>
      </p:sp>
      <p:sp>
        <p:nvSpPr>
          <p:cNvPr id="19" name="Rectangle 18"/>
          <p:cNvSpPr/>
          <p:nvPr/>
        </p:nvSpPr>
        <p:spPr>
          <a:xfrm>
            <a:off x="4641373" y="1681797"/>
            <a:ext cx="4190012" cy="2133442"/>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1280160" rIns="274320" bIns="274320" numCol="1" spcCol="0" rtlCol="0" fromWordArt="0" anchor="t" anchorCtr="0" forceAA="0" compatLnSpc="1">
            <a:prstTxWarp prst="textNoShape">
              <a:avLst/>
            </a:prstTxWarp>
            <a:noAutofit/>
          </a:bodyPr>
          <a:lstStyle/>
          <a:p>
            <a:pPr lvl="0" algn="ctr"/>
            <a:r>
              <a:rPr lang="en-US" sz="2200" dirty="0">
                <a:solidFill>
                  <a:schemeClr val="tx1"/>
                </a:solidFill>
              </a:rPr>
              <a:t>Group Collaboration</a:t>
            </a:r>
          </a:p>
        </p:txBody>
      </p:sp>
      <p:sp>
        <p:nvSpPr>
          <p:cNvPr id="20" name="Rectangle 19"/>
          <p:cNvSpPr/>
          <p:nvPr/>
        </p:nvSpPr>
        <p:spPr>
          <a:xfrm>
            <a:off x="4641373" y="1544637"/>
            <a:ext cx="4190012" cy="1371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endParaRPr lang="en-US" sz="1600" i="1" dirty="0">
              <a:solidFill>
                <a:schemeClr val="tx1"/>
              </a:solidFill>
            </a:endParaRPr>
          </a:p>
        </p:txBody>
      </p:sp>
      <p:sp>
        <p:nvSpPr>
          <p:cNvPr id="21" name="Rectangle 20"/>
          <p:cNvSpPr/>
          <p:nvPr/>
        </p:nvSpPr>
        <p:spPr>
          <a:xfrm>
            <a:off x="4641373" y="4089559"/>
            <a:ext cx="4190012" cy="2133442"/>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1280160" rIns="274320" bIns="274320" numCol="1" spcCol="0" rtlCol="0" fromWordArt="0" anchor="t" anchorCtr="0" forceAA="0" compatLnSpc="1">
            <a:prstTxWarp prst="textNoShape">
              <a:avLst/>
            </a:prstTxWarp>
            <a:noAutofit/>
          </a:bodyPr>
          <a:lstStyle/>
          <a:p>
            <a:pPr algn="ctr">
              <a:spcAft>
                <a:spcPts val="1200"/>
              </a:spcAft>
              <a:buClr>
                <a:schemeClr val="accent3"/>
              </a:buClr>
            </a:pPr>
            <a:r>
              <a:rPr lang="en-US" sz="2200" dirty="0">
                <a:solidFill>
                  <a:schemeClr val="tx1"/>
                </a:solidFill>
              </a:rPr>
              <a:t>Professional Development</a:t>
            </a:r>
          </a:p>
        </p:txBody>
      </p:sp>
      <p:sp>
        <p:nvSpPr>
          <p:cNvPr id="22" name="Rectangle 21"/>
          <p:cNvSpPr/>
          <p:nvPr/>
        </p:nvSpPr>
        <p:spPr>
          <a:xfrm>
            <a:off x="4641373" y="3952399"/>
            <a:ext cx="4190012" cy="1371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endParaRPr lang="en-US" sz="1600" i="1" dirty="0">
              <a:solidFill>
                <a:schemeClr val="tx1"/>
              </a:solidFill>
            </a:endParaRPr>
          </a:p>
        </p:txBody>
      </p:sp>
      <p:pic>
        <p:nvPicPr>
          <p:cNvPr id="23" name="Picture 22"/>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000576" y="1998516"/>
            <a:ext cx="888960" cy="843835"/>
          </a:xfrm>
          <a:prstGeom prst="rect">
            <a:avLst/>
          </a:prstGeom>
        </p:spPr>
      </p:pic>
      <p:pic>
        <p:nvPicPr>
          <p:cNvPr id="24" name="Picture 23"/>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289376" y="1998515"/>
            <a:ext cx="894007" cy="843835"/>
          </a:xfrm>
          <a:prstGeom prst="rect">
            <a:avLst/>
          </a:prstGeom>
        </p:spPr>
      </p:pic>
      <p:pic>
        <p:nvPicPr>
          <p:cNvPr id="25" name="Picture 24"/>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969910" y="4408572"/>
            <a:ext cx="875423" cy="843835"/>
          </a:xfrm>
          <a:prstGeom prst="rect">
            <a:avLst/>
          </a:prstGeom>
        </p:spPr>
      </p:pic>
      <p:pic>
        <p:nvPicPr>
          <p:cNvPr id="26" name="Picture 25"/>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289376" y="4408572"/>
            <a:ext cx="894007" cy="843835"/>
          </a:xfrm>
          <a:prstGeom prst="rect">
            <a:avLst/>
          </a:prstGeom>
        </p:spPr>
      </p:pic>
    </p:spTree>
    <p:extLst>
      <p:ext uri="{BB962C8B-B14F-4D97-AF65-F5344CB8AC3E}">
        <p14:creationId xmlns:p14="http://schemas.microsoft.com/office/powerpoint/2010/main" val="314920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Collaborate: Current use cases</a:t>
            </a:r>
            <a:br>
              <a:rPr lang="en-US" dirty="0"/>
            </a:br>
            <a:r>
              <a:rPr lang="en-US" sz="1800" i="1" dirty="0">
                <a:latin typeface="+mn-lt"/>
              </a:rPr>
              <a:t>Features available now</a:t>
            </a:r>
          </a:p>
        </p:txBody>
      </p:sp>
      <p:sp>
        <p:nvSpPr>
          <p:cNvPr id="6" name="Rectangle 5"/>
          <p:cNvSpPr/>
          <p:nvPr/>
        </p:nvSpPr>
        <p:spPr>
          <a:xfrm>
            <a:off x="311150" y="1544638"/>
            <a:ext cx="2326542" cy="4667645"/>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mj-lt"/>
            </a:endParaRPr>
          </a:p>
        </p:txBody>
      </p:sp>
      <p:grpSp>
        <p:nvGrpSpPr>
          <p:cNvPr id="57" name="Group 56"/>
          <p:cNvGrpSpPr>
            <a:grpSpLocks noChangeAspect="1"/>
          </p:cNvGrpSpPr>
          <p:nvPr/>
        </p:nvGrpSpPr>
        <p:grpSpPr>
          <a:xfrm>
            <a:off x="975601" y="3367677"/>
            <a:ext cx="997641" cy="1021566"/>
            <a:chOff x="-2149642" y="-2377301"/>
            <a:chExt cx="2846388" cy="2914650"/>
          </a:xfrm>
          <a:solidFill>
            <a:schemeClr val="tx1"/>
          </a:solidFill>
        </p:grpSpPr>
        <p:sp>
          <p:nvSpPr>
            <p:cNvPr id="58" name="Freeform 6"/>
            <p:cNvSpPr>
              <a:spLocks noEditPoints="1"/>
            </p:cNvSpPr>
            <p:nvPr/>
          </p:nvSpPr>
          <p:spPr bwMode="auto">
            <a:xfrm>
              <a:off x="-2149642" y="-2377301"/>
              <a:ext cx="2846388" cy="2914650"/>
            </a:xfrm>
            <a:custGeom>
              <a:avLst/>
              <a:gdLst>
                <a:gd name="T0" fmla="*/ 3534 w 3586"/>
                <a:gd name="T1" fmla="*/ 292 h 3672"/>
                <a:gd name="T2" fmla="*/ 3224 w 3586"/>
                <a:gd name="T3" fmla="*/ 132 h 3672"/>
                <a:gd name="T4" fmla="*/ 2756 w 3586"/>
                <a:gd name="T5" fmla="*/ 12 h 3672"/>
                <a:gd name="T6" fmla="*/ 2367 w 3586"/>
                <a:gd name="T7" fmla="*/ 14 h 3672"/>
                <a:gd name="T8" fmla="*/ 1985 w 3586"/>
                <a:gd name="T9" fmla="*/ 130 h 3672"/>
                <a:gd name="T10" fmla="*/ 1593 w 3586"/>
                <a:gd name="T11" fmla="*/ 144 h 3672"/>
                <a:gd name="T12" fmla="*/ 1035 w 3586"/>
                <a:gd name="T13" fmla="*/ 1 h 3672"/>
                <a:gd name="T14" fmla="*/ 574 w 3586"/>
                <a:gd name="T15" fmla="*/ 52 h 3672"/>
                <a:gd name="T16" fmla="*/ 112 w 3586"/>
                <a:gd name="T17" fmla="*/ 232 h 3672"/>
                <a:gd name="T18" fmla="*/ 1 w 3586"/>
                <a:gd name="T19" fmla="*/ 326 h 3672"/>
                <a:gd name="T20" fmla="*/ 30 w 3586"/>
                <a:gd name="T21" fmla="*/ 2658 h 3672"/>
                <a:gd name="T22" fmla="*/ 136 w 3586"/>
                <a:gd name="T23" fmla="*/ 2642 h 3672"/>
                <a:gd name="T24" fmla="*/ 674 w 3586"/>
                <a:gd name="T25" fmla="*/ 2500 h 3672"/>
                <a:gd name="T26" fmla="*/ 1145 w 3586"/>
                <a:gd name="T27" fmla="*/ 2505 h 3672"/>
                <a:gd name="T28" fmla="*/ 1681 w 3586"/>
                <a:gd name="T29" fmla="*/ 2634 h 3672"/>
                <a:gd name="T30" fmla="*/ 1760 w 3586"/>
                <a:gd name="T31" fmla="*/ 2666 h 3672"/>
                <a:gd name="T32" fmla="*/ 1782 w 3586"/>
                <a:gd name="T33" fmla="*/ 2668 h 3672"/>
                <a:gd name="T34" fmla="*/ 1796 w 3586"/>
                <a:gd name="T35" fmla="*/ 2665 h 3672"/>
                <a:gd name="T36" fmla="*/ 2084 w 3586"/>
                <a:gd name="T37" fmla="*/ 2567 h 3672"/>
                <a:gd name="T38" fmla="*/ 2173 w 3586"/>
                <a:gd name="T39" fmla="*/ 2825 h 3672"/>
                <a:gd name="T40" fmla="*/ 2343 w 3586"/>
                <a:gd name="T41" fmla="*/ 3238 h 3672"/>
                <a:gd name="T42" fmla="*/ 3577 w 3586"/>
                <a:gd name="T43" fmla="*/ 2664 h 3672"/>
                <a:gd name="T44" fmla="*/ 3569 w 3586"/>
                <a:gd name="T45" fmla="*/ 2316 h 3672"/>
                <a:gd name="T46" fmla="*/ 245 w 3586"/>
                <a:gd name="T47" fmla="*/ 307 h 3672"/>
                <a:gd name="T48" fmla="*/ 724 w 3586"/>
                <a:gd name="T49" fmla="*/ 150 h 3672"/>
                <a:gd name="T50" fmla="*/ 1130 w 3586"/>
                <a:gd name="T51" fmla="*/ 135 h 3672"/>
                <a:gd name="T52" fmla="*/ 1629 w 3586"/>
                <a:gd name="T53" fmla="*/ 309 h 3672"/>
                <a:gd name="T54" fmla="*/ 1384 w 3586"/>
                <a:gd name="T55" fmla="*/ 2417 h 3672"/>
                <a:gd name="T56" fmla="*/ 784 w 3586"/>
                <a:gd name="T57" fmla="*/ 2365 h 3672"/>
                <a:gd name="T58" fmla="*/ 261 w 3586"/>
                <a:gd name="T59" fmla="*/ 2458 h 3672"/>
                <a:gd name="T60" fmla="*/ 1942 w 3586"/>
                <a:gd name="T61" fmla="*/ 2476 h 3672"/>
                <a:gd name="T62" fmla="*/ 2065 w 3586"/>
                <a:gd name="T63" fmla="*/ 234 h 3672"/>
                <a:gd name="T64" fmla="*/ 2413 w 3586"/>
                <a:gd name="T65" fmla="*/ 136 h 3672"/>
                <a:gd name="T66" fmla="*/ 2773 w 3586"/>
                <a:gd name="T67" fmla="*/ 142 h 3672"/>
                <a:gd name="T68" fmla="*/ 3164 w 3586"/>
                <a:gd name="T69" fmla="*/ 245 h 3672"/>
                <a:gd name="T70" fmla="*/ 3370 w 3586"/>
                <a:gd name="T71" fmla="*/ 2173 h 3672"/>
                <a:gd name="T72" fmla="*/ 3201 w 3586"/>
                <a:gd name="T73" fmla="*/ 2049 h 3672"/>
                <a:gd name="T74" fmla="*/ 2995 w 3586"/>
                <a:gd name="T75" fmla="*/ 2045 h 3672"/>
                <a:gd name="T76" fmla="*/ 2854 w 3586"/>
                <a:gd name="T77" fmla="*/ 1982 h 3672"/>
                <a:gd name="T78" fmla="*/ 2755 w 3586"/>
                <a:gd name="T79" fmla="*/ 1262 h 3672"/>
                <a:gd name="T80" fmla="*/ 2632 w 3586"/>
                <a:gd name="T81" fmla="*/ 1116 h 3672"/>
                <a:gd name="T82" fmla="*/ 2475 w 3586"/>
                <a:gd name="T83" fmla="*/ 1121 h 3672"/>
                <a:gd name="T84" fmla="*/ 2323 w 3586"/>
                <a:gd name="T85" fmla="*/ 1262 h 3672"/>
                <a:gd name="T86" fmla="*/ 2297 w 3586"/>
                <a:gd name="T87" fmla="*/ 1633 h 3672"/>
                <a:gd name="T88" fmla="*/ 2219 w 3586"/>
                <a:gd name="T89" fmla="*/ 2203 h 3672"/>
                <a:gd name="T90" fmla="*/ 2101 w 3586"/>
                <a:gd name="T91" fmla="*/ 2436 h 3672"/>
                <a:gd name="T92" fmla="*/ 2475 w 3586"/>
                <a:gd name="T93" fmla="*/ 3225 h 3672"/>
                <a:gd name="T94" fmla="*/ 2322 w 3586"/>
                <a:gd name="T95" fmla="*/ 2843 h 3672"/>
                <a:gd name="T96" fmla="*/ 2212 w 3586"/>
                <a:gd name="T97" fmla="*/ 2563 h 3672"/>
                <a:gd name="T98" fmla="*/ 2263 w 3586"/>
                <a:gd name="T99" fmla="*/ 2355 h 3672"/>
                <a:gd name="T100" fmla="*/ 2396 w 3586"/>
                <a:gd name="T101" fmla="*/ 2205 h 3672"/>
                <a:gd name="T102" fmla="*/ 2431 w 3586"/>
                <a:gd name="T103" fmla="*/ 1352 h 3672"/>
                <a:gd name="T104" fmla="*/ 2516 w 3586"/>
                <a:gd name="T105" fmla="*/ 1241 h 3672"/>
                <a:gd name="T106" fmla="*/ 2604 w 3586"/>
                <a:gd name="T107" fmla="*/ 1255 h 3672"/>
                <a:gd name="T108" fmla="*/ 2781 w 3586"/>
                <a:gd name="T109" fmla="*/ 2099 h 3672"/>
                <a:gd name="T110" fmla="*/ 2881 w 3586"/>
                <a:gd name="T111" fmla="*/ 2148 h 3672"/>
                <a:gd name="T112" fmla="*/ 3081 w 3586"/>
                <a:gd name="T113" fmla="*/ 2158 h 3672"/>
                <a:gd name="T114" fmla="*/ 3233 w 3586"/>
                <a:gd name="T115" fmla="*/ 2220 h 3672"/>
                <a:gd name="T116" fmla="*/ 3328 w 3586"/>
                <a:gd name="T117" fmla="*/ 2294 h 3672"/>
                <a:gd name="T118" fmla="*/ 3455 w 3586"/>
                <a:gd name="T119" fmla="*/ 2406 h 3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86" h="3672">
                  <a:moveTo>
                    <a:pt x="3550" y="2261"/>
                  </a:moveTo>
                  <a:lnTo>
                    <a:pt x="3550" y="2261"/>
                  </a:lnTo>
                  <a:lnTo>
                    <a:pt x="3551" y="2253"/>
                  </a:lnTo>
                  <a:lnTo>
                    <a:pt x="3551" y="334"/>
                  </a:lnTo>
                  <a:lnTo>
                    <a:pt x="3551" y="334"/>
                  </a:lnTo>
                  <a:lnTo>
                    <a:pt x="3550" y="326"/>
                  </a:lnTo>
                  <a:lnTo>
                    <a:pt x="3549" y="318"/>
                  </a:lnTo>
                  <a:lnTo>
                    <a:pt x="3547" y="311"/>
                  </a:lnTo>
                  <a:lnTo>
                    <a:pt x="3543" y="304"/>
                  </a:lnTo>
                  <a:lnTo>
                    <a:pt x="3539" y="297"/>
                  </a:lnTo>
                  <a:lnTo>
                    <a:pt x="3534" y="292"/>
                  </a:lnTo>
                  <a:lnTo>
                    <a:pt x="3529" y="286"/>
                  </a:lnTo>
                  <a:lnTo>
                    <a:pt x="3522" y="281"/>
                  </a:lnTo>
                  <a:lnTo>
                    <a:pt x="3522" y="281"/>
                  </a:lnTo>
                  <a:lnTo>
                    <a:pt x="3509" y="273"/>
                  </a:lnTo>
                  <a:lnTo>
                    <a:pt x="3475" y="253"/>
                  </a:lnTo>
                  <a:lnTo>
                    <a:pt x="3423" y="224"/>
                  </a:lnTo>
                  <a:lnTo>
                    <a:pt x="3390" y="207"/>
                  </a:lnTo>
                  <a:lnTo>
                    <a:pt x="3355" y="189"/>
                  </a:lnTo>
                  <a:lnTo>
                    <a:pt x="3314" y="170"/>
                  </a:lnTo>
                  <a:lnTo>
                    <a:pt x="3270" y="151"/>
                  </a:lnTo>
                  <a:lnTo>
                    <a:pt x="3224" y="132"/>
                  </a:lnTo>
                  <a:lnTo>
                    <a:pt x="3173" y="113"/>
                  </a:lnTo>
                  <a:lnTo>
                    <a:pt x="3119" y="94"/>
                  </a:lnTo>
                  <a:lnTo>
                    <a:pt x="3062" y="76"/>
                  </a:lnTo>
                  <a:lnTo>
                    <a:pt x="3003" y="59"/>
                  </a:lnTo>
                  <a:lnTo>
                    <a:pt x="2941" y="44"/>
                  </a:lnTo>
                  <a:lnTo>
                    <a:pt x="2941" y="44"/>
                  </a:lnTo>
                  <a:lnTo>
                    <a:pt x="2904" y="36"/>
                  </a:lnTo>
                  <a:lnTo>
                    <a:pt x="2867" y="29"/>
                  </a:lnTo>
                  <a:lnTo>
                    <a:pt x="2830" y="22"/>
                  </a:lnTo>
                  <a:lnTo>
                    <a:pt x="2793" y="16"/>
                  </a:lnTo>
                  <a:lnTo>
                    <a:pt x="2756" y="12"/>
                  </a:lnTo>
                  <a:lnTo>
                    <a:pt x="2720" y="8"/>
                  </a:lnTo>
                  <a:lnTo>
                    <a:pt x="2685" y="5"/>
                  </a:lnTo>
                  <a:lnTo>
                    <a:pt x="2648" y="3"/>
                  </a:lnTo>
                  <a:lnTo>
                    <a:pt x="2612" y="0"/>
                  </a:lnTo>
                  <a:lnTo>
                    <a:pt x="2576" y="0"/>
                  </a:lnTo>
                  <a:lnTo>
                    <a:pt x="2541" y="0"/>
                  </a:lnTo>
                  <a:lnTo>
                    <a:pt x="2505" y="1"/>
                  </a:lnTo>
                  <a:lnTo>
                    <a:pt x="2470" y="4"/>
                  </a:lnTo>
                  <a:lnTo>
                    <a:pt x="2435" y="7"/>
                  </a:lnTo>
                  <a:lnTo>
                    <a:pt x="2401" y="10"/>
                  </a:lnTo>
                  <a:lnTo>
                    <a:pt x="2367" y="14"/>
                  </a:lnTo>
                  <a:lnTo>
                    <a:pt x="2367" y="14"/>
                  </a:lnTo>
                  <a:lnTo>
                    <a:pt x="2327" y="20"/>
                  </a:lnTo>
                  <a:lnTo>
                    <a:pt x="2287" y="29"/>
                  </a:lnTo>
                  <a:lnTo>
                    <a:pt x="2248" y="37"/>
                  </a:lnTo>
                  <a:lnTo>
                    <a:pt x="2210" y="47"/>
                  </a:lnTo>
                  <a:lnTo>
                    <a:pt x="2171" y="58"/>
                  </a:lnTo>
                  <a:lnTo>
                    <a:pt x="2133" y="70"/>
                  </a:lnTo>
                  <a:lnTo>
                    <a:pt x="2095" y="84"/>
                  </a:lnTo>
                  <a:lnTo>
                    <a:pt x="2058" y="99"/>
                  </a:lnTo>
                  <a:lnTo>
                    <a:pt x="2021" y="113"/>
                  </a:lnTo>
                  <a:lnTo>
                    <a:pt x="1985" y="130"/>
                  </a:lnTo>
                  <a:lnTo>
                    <a:pt x="1949" y="148"/>
                  </a:lnTo>
                  <a:lnTo>
                    <a:pt x="1913" y="167"/>
                  </a:lnTo>
                  <a:lnTo>
                    <a:pt x="1878" y="187"/>
                  </a:lnTo>
                  <a:lnTo>
                    <a:pt x="1843" y="209"/>
                  </a:lnTo>
                  <a:lnTo>
                    <a:pt x="1809" y="231"/>
                  </a:lnTo>
                  <a:lnTo>
                    <a:pt x="1775" y="255"/>
                  </a:lnTo>
                  <a:lnTo>
                    <a:pt x="1775" y="255"/>
                  </a:lnTo>
                  <a:lnTo>
                    <a:pt x="1731" y="224"/>
                  </a:lnTo>
                  <a:lnTo>
                    <a:pt x="1686" y="196"/>
                  </a:lnTo>
                  <a:lnTo>
                    <a:pt x="1640" y="168"/>
                  </a:lnTo>
                  <a:lnTo>
                    <a:pt x="1593" y="144"/>
                  </a:lnTo>
                  <a:lnTo>
                    <a:pt x="1546" y="121"/>
                  </a:lnTo>
                  <a:lnTo>
                    <a:pt x="1498" y="100"/>
                  </a:lnTo>
                  <a:lnTo>
                    <a:pt x="1449" y="81"/>
                  </a:lnTo>
                  <a:lnTo>
                    <a:pt x="1400" y="64"/>
                  </a:lnTo>
                  <a:lnTo>
                    <a:pt x="1350" y="49"/>
                  </a:lnTo>
                  <a:lnTo>
                    <a:pt x="1299" y="36"/>
                  </a:lnTo>
                  <a:lnTo>
                    <a:pt x="1247" y="25"/>
                  </a:lnTo>
                  <a:lnTo>
                    <a:pt x="1196" y="16"/>
                  </a:lnTo>
                  <a:lnTo>
                    <a:pt x="1143" y="9"/>
                  </a:lnTo>
                  <a:lnTo>
                    <a:pt x="1090" y="5"/>
                  </a:lnTo>
                  <a:lnTo>
                    <a:pt x="1035" y="1"/>
                  </a:lnTo>
                  <a:lnTo>
                    <a:pt x="981" y="0"/>
                  </a:lnTo>
                  <a:lnTo>
                    <a:pt x="981" y="0"/>
                  </a:lnTo>
                  <a:lnTo>
                    <a:pt x="933" y="0"/>
                  </a:lnTo>
                  <a:lnTo>
                    <a:pt x="885" y="4"/>
                  </a:lnTo>
                  <a:lnTo>
                    <a:pt x="838" y="7"/>
                  </a:lnTo>
                  <a:lnTo>
                    <a:pt x="791" y="12"/>
                  </a:lnTo>
                  <a:lnTo>
                    <a:pt x="746" y="18"/>
                  </a:lnTo>
                  <a:lnTo>
                    <a:pt x="702" y="25"/>
                  </a:lnTo>
                  <a:lnTo>
                    <a:pt x="657" y="33"/>
                  </a:lnTo>
                  <a:lnTo>
                    <a:pt x="615" y="43"/>
                  </a:lnTo>
                  <a:lnTo>
                    <a:pt x="574" y="52"/>
                  </a:lnTo>
                  <a:lnTo>
                    <a:pt x="533" y="63"/>
                  </a:lnTo>
                  <a:lnTo>
                    <a:pt x="494" y="74"/>
                  </a:lnTo>
                  <a:lnTo>
                    <a:pt x="456" y="86"/>
                  </a:lnTo>
                  <a:lnTo>
                    <a:pt x="419" y="99"/>
                  </a:lnTo>
                  <a:lnTo>
                    <a:pt x="383" y="111"/>
                  </a:lnTo>
                  <a:lnTo>
                    <a:pt x="349" y="124"/>
                  </a:lnTo>
                  <a:lnTo>
                    <a:pt x="317" y="136"/>
                  </a:lnTo>
                  <a:lnTo>
                    <a:pt x="255" y="162"/>
                  </a:lnTo>
                  <a:lnTo>
                    <a:pt x="200" y="187"/>
                  </a:lnTo>
                  <a:lnTo>
                    <a:pt x="153" y="210"/>
                  </a:lnTo>
                  <a:lnTo>
                    <a:pt x="112" y="232"/>
                  </a:lnTo>
                  <a:lnTo>
                    <a:pt x="78" y="250"/>
                  </a:lnTo>
                  <a:lnTo>
                    <a:pt x="54" y="265"/>
                  </a:lnTo>
                  <a:lnTo>
                    <a:pt x="28" y="281"/>
                  </a:lnTo>
                  <a:lnTo>
                    <a:pt x="28" y="281"/>
                  </a:lnTo>
                  <a:lnTo>
                    <a:pt x="22" y="286"/>
                  </a:lnTo>
                  <a:lnTo>
                    <a:pt x="17" y="292"/>
                  </a:lnTo>
                  <a:lnTo>
                    <a:pt x="12" y="297"/>
                  </a:lnTo>
                  <a:lnTo>
                    <a:pt x="7" y="304"/>
                  </a:lnTo>
                  <a:lnTo>
                    <a:pt x="4" y="311"/>
                  </a:lnTo>
                  <a:lnTo>
                    <a:pt x="2" y="318"/>
                  </a:lnTo>
                  <a:lnTo>
                    <a:pt x="1" y="326"/>
                  </a:lnTo>
                  <a:lnTo>
                    <a:pt x="0" y="334"/>
                  </a:lnTo>
                  <a:lnTo>
                    <a:pt x="0" y="2605"/>
                  </a:lnTo>
                  <a:lnTo>
                    <a:pt x="0" y="2605"/>
                  </a:lnTo>
                  <a:lnTo>
                    <a:pt x="1" y="2613"/>
                  </a:lnTo>
                  <a:lnTo>
                    <a:pt x="2" y="2620"/>
                  </a:lnTo>
                  <a:lnTo>
                    <a:pt x="4" y="2628"/>
                  </a:lnTo>
                  <a:lnTo>
                    <a:pt x="8" y="2635"/>
                  </a:lnTo>
                  <a:lnTo>
                    <a:pt x="13" y="2642"/>
                  </a:lnTo>
                  <a:lnTo>
                    <a:pt x="17" y="2648"/>
                  </a:lnTo>
                  <a:lnTo>
                    <a:pt x="23" y="2653"/>
                  </a:lnTo>
                  <a:lnTo>
                    <a:pt x="30" y="2658"/>
                  </a:lnTo>
                  <a:lnTo>
                    <a:pt x="30" y="2658"/>
                  </a:lnTo>
                  <a:lnTo>
                    <a:pt x="37" y="2662"/>
                  </a:lnTo>
                  <a:lnTo>
                    <a:pt x="44" y="2665"/>
                  </a:lnTo>
                  <a:lnTo>
                    <a:pt x="52" y="2667"/>
                  </a:lnTo>
                  <a:lnTo>
                    <a:pt x="60" y="2668"/>
                  </a:lnTo>
                  <a:lnTo>
                    <a:pt x="68" y="2668"/>
                  </a:lnTo>
                  <a:lnTo>
                    <a:pt x="76" y="2667"/>
                  </a:lnTo>
                  <a:lnTo>
                    <a:pt x="83" y="2665"/>
                  </a:lnTo>
                  <a:lnTo>
                    <a:pt x="91" y="2662"/>
                  </a:lnTo>
                  <a:lnTo>
                    <a:pt x="91" y="2662"/>
                  </a:lnTo>
                  <a:lnTo>
                    <a:pt x="136" y="2642"/>
                  </a:lnTo>
                  <a:lnTo>
                    <a:pt x="183" y="2621"/>
                  </a:lnTo>
                  <a:lnTo>
                    <a:pt x="229" y="2604"/>
                  </a:lnTo>
                  <a:lnTo>
                    <a:pt x="276" y="2587"/>
                  </a:lnTo>
                  <a:lnTo>
                    <a:pt x="325" y="2572"/>
                  </a:lnTo>
                  <a:lnTo>
                    <a:pt x="372" y="2557"/>
                  </a:lnTo>
                  <a:lnTo>
                    <a:pt x="422" y="2544"/>
                  </a:lnTo>
                  <a:lnTo>
                    <a:pt x="472" y="2533"/>
                  </a:lnTo>
                  <a:lnTo>
                    <a:pt x="521" y="2523"/>
                  </a:lnTo>
                  <a:lnTo>
                    <a:pt x="572" y="2514"/>
                  </a:lnTo>
                  <a:lnTo>
                    <a:pt x="623" y="2507"/>
                  </a:lnTo>
                  <a:lnTo>
                    <a:pt x="674" y="2500"/>
                  </a:lnTo>
                  <a:lnTo>
                    <a:pt x="726" y="2496"/>
                  </a:lnTo>
                  <a:lnTo>
                    <a:pt x="779" y="2493"/>
                  </a:lnTo>
                  <a:lnTo>
                    <a:pt x="832" y="2491"/>
                  </a:lnTo>
                  <a:lnTo>
                    <a:pt x="884" y="2490"/>
                  </a:lnTo>
                  <a:lnTo>
                    <a:pt x="884" y="2490"/>
                  </a:lnTo>
                  <a:lnTo>
                    <a:pt x="930" y="2491"/>
                  </a:lnTo>
                  <a:lnTo>
                    <a:pt x="974" y="2492"/>
                  </a:lnTo>
                  <a:lnTo>
                    <a:pt x="1018" y="2494"/>
                  </a:lnTo>
                  <a:lnTo>
                    <a:pt x="1062" y="2497"/>
                  </a:lnTo>
                  <a:lnTo>
                    <a:pt x="1103" y="2501"/>
                  </a:lnTo>
                  <a:lnTo>
                    <a:pt x="1145" y="2505"/>
                  </a:lnTo>
                  <a:lnTo>
                    <a:pt x="1185" y="2511"/>
                  </a:lnTo>
                  <a:lnTo>
                    <a:pt x="1224" y="2517"/>
                  </a:lnTo>
                  <a:lnTo>
                    <a:pt x="1262" y="2522"/>
                  </a:lnTo>
                  <a:lnTo>
                    <a:pt x="1300" y="2530"/>
                  </a:lnTo>
                  <a:lnTo>
                    <a:pt x="1371" y="2543"/>
                  </a:lnTo>
                  <a:lnTo>
                    <a:pt x="1436" y="2559"/>
                  </a:lnTo>
                  <a:lnTo>
                    <a:pt x="1497" y="2575"/>
                  </a:lnTo>
                  <a:lnTo>
                    <a:pt x="1552" y="2591"/>
                  </a:lnTo>
                  <a:lnTo>
                    <a:pt x="1602" y="2607"/>
                  </a:lnTo>
                  <a:lnTo>
                    <a:pt x="1644" y="2621"/>
                  </a:lnTo>
                  <a:lnTo>
                    <a:pt x="1681" y="2634"/>
                  </a:lnTo>
                  <a:lnTo>
                    <a:pt x="1731" y="2654"/>
                  </a:lnTo>
                  <a:lnTo>
                    <a:pt x="1749" y="2662"/>
                  </a:lnTo>
                  <a:lnTo>
                    <a:pt x="1749" y="2662"/>
                  </a:lnTo>
                  <a:lnTo>
                    <a:pt x="1750" y="2663"/>
                  </a:lnTo>
                  <a:lnTo>
                    <a:pt x="1750" y="2663"/>
                  </a:lnTo>
                  <a:lnTo>
                    <a:pt x="1755" y="2665"/>
                  </a:lnTo>
                  <a:lnTo>
                    <a:pt x="1755" y="2665"/>
                  </a:lnTo>
                  <a:lnTo>
                    <a:pt x="1756" y="2665"/>
                  </a:lnTo>
                  <a:lnTo>
                    <a:pt x="1756" y="2665"/>
                  </a:lnTo>
                  <a:lnTo>
                    <a:pt x="1760" y="2666"/>
                  </a:lnTo>
                  <a:lnTo>
                    <a:pt x="1760" y="2666"/>
                  </a:lnTo>
                  <a:lnTo>
                    <a:pt x="1762" y="2667"/>
                  </a:lnTo>
                  <a:lnTo>
                    <a:pt x="1762" y="2667"/>
                  </a:lnTo>
                  <a:lnTo>
                    <a:pt x="1768" y="2668"/>
                  </a:lnTo>
                  <a:lnTo>
                    <a:pt x="1768" y="2668"/>
                  </a:lnTo>
                  <a:lnTo>
                    <a:pt x="1770" y="2668"/>
                  </a:lnTo>
                  <a:lnTo>
                    <a:pt x="1770" y="2668"/>
                  </a:lnTo>
                  <a:lnTo>
                    <a:pt x="1775" y="2668"/>
                  </a:lnTo>
                  <a:lnTo>
                    <a:pt x="1775" y="2668"/>
                  </a:lnTo>
                  <a:lnTo>
                    <a:pt x="1776" y="2668"/>
                  </a:lnTo>
                  <a:lnTo>
                    <a:pt x="1776" y="2668"/>
                  </a:lnTo>
                  <a:lnTo>
                    <a:pt x="1782" y="2668"/>
                  </a:lnTo>
                  <a:lnTo>
                    <a:pt x="1782" y="2668"/>
                  </a:lnTo>
                  <a:lnTo>
                    <a:pt x="1782" y="2668"/>
                  </a:lnTo>
                  <a:lnTo>
                    <a:pt x="1782" y="2668"/>
                  </a:lnTo>
                  <a:lnTo>
                    <a:pt x="1789" y="2667"/>
                  </a:lnTo>
                  <a:lnTo>
                    <a:pt x="1789" y="2667"/>
                  </a:lnTo>
                  <a:lnTo>
                    <a:pt x="1789" y="2667"/>
                  </a:lnTo>
                  <a:lnTo>
                    <a:pt x="1789" y="2667"/>
                  </a:lnTo>
                  <a:lnTo>
                    <a:pt x="1795" y="2665"/>
                  </a:lnTo>
                  <a:lnTo>
                    <a:pt x="1795" y="2665"/>
                  </a:lnTo>
                  <a:lnTo>
                    <a:pt x="1796" y="2665"/>
                  </a:lnTo>
                  <a:lnTo>
                    <a:pt x="1796" y="2665"/>
                  </a:lnTo>
                  <a:lnTo>
                    <a:pt x="1802" y="2663"/>
                  </a:lnTo>
                  <a:lnTo>
                    <a:pt x="1802" y="2663"/>
                  </a:lnTo>
                  <a:lnTo>
                    <a:pt x="1802" y="2662"/>
                  </a:lnTo>
                  <a:lnTo>
                    <a:pt x="1802" y="2662"/>
                  </a:lnTo>
                  <a:lnTo>
                    <a:pt x="1822" y="2653"/>
                  </a:lnTo>
                  <a:lnTo>
                    <a:pt x="1847" y="2644"/>
                  </a:lnTo>
                  <a:lnTo>
                    <a:pt x="1878" y="2631"/>
                  </a:lnTo>
                  <a:lnTo>
                    <a:pt x="1919" y="2616"/>
                  </a:lnTo>
                  <a:lnTo>
                    <a:pt x="1967" y="2600"/>
                  </a:lnTo>
                  <a:lnTo>
                    <a:pt x="2023" y="2584"/>
                  </a:lnTo>
                  <a:lnTo>
                    <a:pt x="2084" y="2567"/>
                  </a:lnTo>
                  <a:lnTo>
                    <a:pt x="2084" y="2567"/>
                  </a:lnTo>
                  <a:lnTo>
                    <a:pt x="2086" y="2584"/>
                  </a:lnTo>
                  <a:lnTo>
                    <a:pt x="2088" y="2600"/>
                  </a:lnTo>
                  <a:lnTo>
                    <a:pt x="2091" y="2616"/>
                  </a:lnTo>
                  <a:lnTo>
                    <a:pt x="2096" y="2633"/>
                  </a:lnTo>
                  <a:lnTo>
                    <a:pt x="2105" y="2666"/>
                  </a:lnTo>
                  <a:lnTo>
                    <a:pt x="2117" y="2698"/>
                  </a:lnTo>
                  <a:lnTo>
                    <a:pt x="2129" y="2731"/>
                  </a:lnTo>
                  <a:lnTo>
                    <a:pt x="2143" y="2763"/>
                  </a:lnTo>
                  <a:lnTo>
                    <a:pt x="2173" y="2825"/>
                  </a:lnTo>
                  <a:lnTo>
                    <a:pt x="2173" y="2825"/>
                  </a:lnTo>
                  <a:lnTo>
                    <a:pt x="2194" y="2870"/>
                  </a:lnTo>
                  <a:lnTo>
                    <a:pt x="2204" y="2893"/>
                  </a:lnTo>
                  <a:lnTo>
                    <a:pt x="2213" y="2913"/>
                  </a:lnTo>
                  <a:lnTo>
                    <a:pt x="2213" y="2913"/>
                  </a:lnTo>
                  <a:lnTo>
                    <a:pt x="2282" y="3090"/>
                  </a:lnTo>
                  <a:lnTo>
                    <a:pt x="2282" y="3090"/>
                  </a:lnTo>
                  <a:lnTo>
                    <a:pt x="2332" y="3215"/>
                  </a:lnTo>
                  <a:lnTo>
                    <a:pt x="2332" y="3215"/>
                  </a:lnTo>
                  <a:lnTo>
                    <a:pt x="2337" y="3227"/>
                  </a:lnTo>
                  <a:lnTo>
                    <a:pt x="2343" y="3238"/>
                  </a:lnTo>
                  <a:lnTo>
                    <a:pt x="2343" y="3238"/>
                  </a:lnTo>
                  <a:lnTo>
                    <a:pt x="2348" y="3249"/>
                  </a:lnTo>
                  <a:lnTo>
                    <a:pt x="2353" y="3260"/>
                  </a:lnTo>
                  <a:lnTo>
                    <a:pt x="2353" y="3260"/>
                  </a:lnTo>
                  <a:lnTo>
                    <a:pt x="2360" y="3610"/>
                  </a:lnTo>
                  <a:lnTo>
                    <a:pt x="2361" y="3672"/>
                  </a:lnTo>
                  <a:lnTo>
                    <a:pt x="3409" y="3672"/>
                  </a:lnTo>
                  <a:lnTo>
                    <a:pt x="3409" y="3223"/>
                  </a:lnTo>
                  <a:lnTo>
                    <a:pt x="3575" y="2686"/>
                  </a:lnTo>
                  <a:lnTo>
                    <a:pt x="3575" y="2679"/>
                  </a:lnTo>
                  <a:lnTo>
                    <a:pt x="3575" y="2679"/>
                  </a:lnTo>
                  <a:lnTo>
                    <a:pt x="3577" y="2664"/>
                  </a:lnTo>
                  <a:lnTo>
                    <a:pt x="3580" y="2624"/>
                  </a:lnTo>
                  <a:lnTo>
                    <a:pt x="3584" y="2566"/>
                  </a:lnTo>
                  <a:lnTo>
                    <a:pt x="3585" y="2533"/>
                  </a:lnTo>
                  <a:lnTo>
                    <a:pt x="3586" y="2498"/>
                  </a:lnTo>
                  <a:lnTo>
                    <a:pt x="3586" y="2498"/>
                  </a:lnTo>
                  <a:lnTo>
                    <a:pt x="3586" y="2470"/>
                  </a:lnTo>
                  <a:lnTo>
                    <a:pt x="3585" y="2439"/>
                  </a:lnTo>
                  <a:lnTo>
                    <a:pt x="3583" y="2408"/>
                  </a:lnTo>
                  <a:lnTo>
                    <a:pt x="3579" y="2377"/>
                  </a:lnTo>
                  <a:lnTo>
                    <a:pt x="3575" y="2346"/>
                  </a:lnTo>
                  <a:lnTo>
                    <a:pt x="3569" y="2316"/>
                  </a:lnTo>
                  <a:lnTo>
                    <a:pt x="3565" y="2301"/>
                  </a:lnTo>
                  <a:lnTo>
                    <a:pt x="3560" y="2287"/>
                  </a:lnTo>
                  <a:lnTo>
                    <a:pt x="3556" y="2273"/>
                  </a:lnTo>
                  <a:lnTo>
                    <a:pt x="3550" y="2261"/>
                  </a:lnTo>
                  <a:lnTo>
                    <a:pt x="3550" y="2261"/>
                  </a:lnTo>
                  <a:close/>
                  <a:moveTo>
                    <a:pt x="128" y="2508"/>
                  </a:moveTo>
                  <a:lnTo>
                    <a:pt x="128" y="370"/>
                  </a:lnTo>
                  <a:lnTo>
                    <a:pt x="128" y="370"/>
                  </a:lnTo>
                  <a:lnTo>
                    <a:pt x="175" y="342"/>
                  </a:lnTo>
                  <a:lnTo>
                    <a:pt x="208" y="325"/>
                  </a:lnTo>
                  <a:lnTo>
                    <a:pt x="245" y="307"/>
                  </a:lnTo>
                  <a:lnTo>
                    <a:pt x="287" y="287"/>
                  </a:lnTo>
                  <a:lnTo>
                    <a:pt x="333" y="267"/>
                  </a:lnTo>
                  <a:lnTo>
                    <a:pt x="384" y="247"/>
                  </a:lnTo>
                  <a:lnTo>
                    <a:pt x="438" y="226"/>
                  </a:lnTo>
                  <a:lnTo>
                    <a:pt x="496" y="207"/>
                  </a:lnTo>
                  <a:lnTo>
                    <a:pt x="557" y="188"/>
                  </a:lnTo>
                  <a:lnTo>
                    <a:pt x="590" y="180"/>
                  </a:lnTo>
                  <a:lnTo>
                    <a:pt x="623" y="171"/>
                  </a:lnTo>
                  <a:lnTo>
                    <a:pt x="655" y="164"/>
                  </a:lnTo>
                  <a:lnTo>
                    <a:pt x="689" y="157"/>
                  </a:lnTo>
                  <a:lnTo>
                    <a:pt x="724" y="150"/>
                  </a:lnTo>
                  <a:lnTo>
                    <a:pt x="759" y="145"/>
                  </a:lnTo>
                  <a:lnTo>
                    <a:pt x="795" y="140"/>
                  </a:lnTo>
                  <a:lnTo>
                    <a:pt x="832" y="135"/>
                  </a:lnTo>
                  <a:lnTo>
                    <a:pt x="868" y="131"/>
                  </a:lnTo>
                  <a:lnTo>
                    <a:pt x="905" y="129"/>
                  </a:lnTo>
                  <a:lnTo>
                    <a:pt x="943" y="128"/>
                  </a:lnTo>
                  <a:lnTo>
                    <a:pt x="981" y="127"/>
                  </a:lnTo>
                  <a:lnTo>
                    <a:pt x="981" y="127"/>
                  </a:lnTo>
                  <a:lnTo>
                    <a:pt x="1031" y="128"/>
                  </a:lnTo>
                  <a:lnTo>
                    <a:pt x="1082" y="131"/>
                  </a:lnTo>
                  <a:lnTo>
                    <a:pt x="1130" y="135"/>
                  </a:lnTo>
                  <a:lnTo>
                    <a:pt x="1179" y="142"/>
                  </a:lnTo>
                  <a:lnTo>
                    <a:pt x="1227" y="150"/>
                  </a:lnTo>
                  <a:lnTo>
                    <a:pt x="1274" y="161"/>
                  </a:lnTo>
                  <a:lnTo>
                    <a:pt x="1321" y="173"/>
                  </a:lnTo>
                  <a:lnTo>
                    <a:pt x="1367" y="187"/>
                  </a:lnTo>
                  <a:lnTo>
                    <a:pt x="1412" y="203"/>
                  </a:lnTo>
                  <a:lnTo>
                    <a:pt x="1457" y="221"/>
                  </a:lnTo>
                  <a:lnTo>
                    <a:pt x="1502" y="240"/>
                  </a:lnTo>
                  <a:lnTo>
                    <a:pt x="1545" y="262"/>
                  </a:lnTo>
                  <a:lnTo>
                    <a:pt x="1588" y="285"/>
                  </a:lnTo>
                  <a:lnTo>
                    <a:pt x="1629" y="309"/>
                  </a:lnTo>
                  <a:lnTo>
                    <a:pt x="1671" y="337"/>
                  </a:lnTo>
                  <a:lnTo>
                    <a:pt x="1712" y="365"/>
                  </a:lnTo>
                  <a:lnTo>
                    <a:pt x="1712" y="2511"/>
                  </a:lnTo>
                  <a:lnTo>
                    <a:pt x="1712" y="2511"/>
                  </a:lnTo>
                  <a:lnTo>
                    <a:pt x="1650" y="2489"/>
                  </a:lnTo>
                  <a:lnTo>
                    <a:pt x="1613" y="2477"/>
                  </a:lnTo>
                  <a:lnTo>
                    <a:pt x="1574" y="2464"/>
                  </a:lnTo>
                  <a:lnTo>
                    <a:pt x="1531" y="2453"/>
                  </a:lnTo>
                  <a:lnTo>
                    <a:pt x="1486" y="2440"/>
                  </a:lnTo>
                  <a:lnTo>
                    <a:pt x="1436" y="2428"/>
                  </a:lnTo>
                  <a:lnTo>
                    <a:pt x="1384" y="2417"/>
                  </a:lnTo>
                  <a:lnTo>
                    <a:pt x="1330" y="2405"/>
                  </a:lnTo>
                  <a:lnTo>
                    <a:pt x="1273" y="2396"/>
                  </a:lnTo>
                  <a:lnTo>
                    <a:pt x="1214" y="2386"/>
                  </a:lnTo>
                  <a:lnTo>
                    <a:pt x="1151" y="2379"/>
                  </a:lnTo>
                  <a:lnTo>
                    <a:pt x="1088" y="2371"/>
                  </a:lnTo>
                  <a:lnTo>
                    <a:pt x="1021" y="2367"/>
                  </a:lnTo>
                  <a:lnTo>
                    <a:pt x="954" y="2364"/>
                  </a:lnTo>
                  <a:lnTo>
                    <a:pt x="884" y="2363"/>
                  </a:lnTo>
                  <a:lnTo>
                    <a:pt x="884" y="2363"/>
                  </a:lnTo>
                  <a:lnTo>
                    <a:pt x="835" y="2363"/>
                  </a:lnTo>
                  <a:lnTo>
                    <a:pt x="784" y="2365"/>
                  </a:lnTo>
                  <a:lnTo>
                    <a:pt x="734" y="2368"/>
                  </a:lnTo>
                  <a:lnTo>
                    <a:pt x="686" y="2371"/>
                  </a:lnTo>
                  <a:lnTo>
                    <a:pt x="637" y="2377"/>
                  </a:lnTo>
                  <a:lnTo>
                    <a:pt x="589" y="2383"/>
                  </a:lnTo>
                  <a:lnTo>
                    <a:pt x="540" y="2390"/>
                  </a:lnTo>
                  <a:lnTo>
                    <a:pt x="493" y="2399"/>
                  </a:lnTo>
                  <a:lnTo>
                    <a:pt x="445" y="2408"/>
                  </a:lnTo>
                  <a:lnTo>
                    <a:pt x="399" y="2419"/>
                  </a:lnTo>
                  <a:lnTo>
                    <a:pt x="352" y="2432"/>
                  </a:lnTo>
                  <a:lnTo>
                    <a:pt x="306" y="2444"/>
                  </a:lnTo>
                  <a:lnTo>
                    <a:pt x="261" y="2458"/>
                  </a:lnTo>
                  <a:lnTo>
                    <a:pt x="216" y="2474"/>
                  </a:lnTo>
                  <a:lnTo>
                    <a:pt x="171" y="2490"/>
                  </a:lnTo>
                  <a:lnTo>
                    <a:pt x="128" y="2508"/>
                  </a:lnTo>
                  <a:lnTo>
                    <a:pt x="128" y="2508"/>
                  </a:lnTo>
                  <a:close/>
                  <a:moveTo>
                    <a:pt x="2101" y="2436"/>
                  </a:moveTo>
                  <a:lnTo>
                    <a:pt x="2101" y="2436"/>
                  </a:lnTo>
                  <a:lnTo>
                    <a:pt x="2089" y="2436"/>
                  </a:lnTo>
                  <a:lnTo>
                    <a:pt x="2078" y="2437"/>
                  </a:lnTo>
                  <a:lnTo>
                    <a:pt x="2078" y="2437"/>
                  </a:lnTo>
                  <a:lnTo>
                    <a:pt x="2006" y="2456"/>
                  </a:lnTo>
                  <a:lnTo>
                    <a:pt x="1942" y="2476"/>
                  </a:lnTo>
                  <a:lnTo>
                    <a:pt x="1886" y="2494"/>
                  </a:lnTo>
                  <a:lnTo>
                    <a:pt x="1839" y="2511"/>
                  </a:lnTo>
                  <a:lnTo>
                    <a:pt x="1839" y="365"/>
                  </a:lnTo>
                  <a:lnTo>
                    <a:pt x="1839" y="365"/>
                  </a:lnTo>
                  <a:lnTo>
                    <a:pt x="1870" y="343"/>
                  </a:lnTo>
                  <a:lnTo>
                    <a:pt x="1902" y="322"/>
                  </a:lnTo>
                  <a:lnTo>
                    <a:pt x="1933" y="302"/>
                  </a:lnTo>
                  <a:lnTo>
                    <a:pt x="1966" y="283"/>
                  </a:lnTo>
                  <a:lnTo>
                    <a:pt x="1999" y="266"/>
                  </a:lnTo>
                  <a:lnTo>
                    <a:pt x="2031" y="249"/>
                  </a:lnTo>
                  <a:lnTo>
                    <a:pt x="2065" y="234"/>
                  </a:lnTo>
                  <a:lnTo>
                    <a:pt x="2099" y="219"/>
                  </a:lnTo>
                  <a:lnTo>
                    <a:pt x="2133" y="205"/>
                  </a:lnTo>
                  <a:lnTo>
                    <a:pt x="2167" y="192"/>
                  </a:lnTo>
                  <a:lnTo>
                    <a:pt x="2202" y="181"/>
                  </a:lnTo>
                  <a:lnTo>
                    <a:pt x="2238" y="171"/>
                  </a:lnTo>
                  <a:lnTo>
                    <a:pt x="2273" y="162"/>
                  </a:lnTo>
                  <a:lnTo>
                    <a:pt x="2310" y="153"/>
                  </a:lnTo>
                  <a:lnTo>
                    <a:pt x="2346" y="146"/>
                  </a:lnTo>
                  <a:lnTo>
                    <a:pt x="2383" y="141"/>
                  </a:lnTo>
                  <a:lnTo>
                    <a:pt x="2383" y="141"/>
                  </a:lnTo>
                  <a:lnTo>
                    <a:pt x="2413" y="136"/>
                  </a:lnTo>
                  <a:lnTo>
                    <a:pt x="2445" y="133"/>
                  </a:lnTo>
                  <a:lnTo>
                    <a:pt x="2477" y="130"/>
                  </a:lnTo>
                  <a:lnTo>
                    <a:pt x="2509" y="128"/>
                  </a:lnTo>
                  <a:lnTo>
                    <a:pt x="2541" y="127"/>
                  </a:lnTo>
                  <a:lnTo>
                    <a:pt x="2574" y="127"/>
                  </a:lnTo>
                  <a:lnTo>
                    <a:pt x="2606" y="128"/>
                  </a:lnTo>
                  <a:lnTo>
                    <a:pt x="2639" y="129"/>
                  </a:lnTo>
                  <a:lnTo>
                    <a:pt x="2673" y="131"/>
                  </a:lnTo>
                  <a:lnTo>
                    <a:pt x="2706" y="133"/>
                  </a:lnTo>
                  <a:lnTo>
                    <a:pt x="2739" y="138"/>
                  </a:lnTo>
                  <a:lnTo>
                    <a:pt x="2773" y="142"/>
                  </a:lnTo>
                  <a:lnTo>
                    <a:pt x="2807" y="147"/>
                  </a:lnTo>
                  <a:lnTo>
                    <a:pt x="2841" y="152"/>
                  </a:lnTo>
                  <a:lnTo>
                    <a:pt x="2874" y="160"/>
                  </a:lnTo>
                  <a:lnTo>
                    <a:pt x="2909" y="167"/>
                  </a:lnTo>
                  <a:lnTo>
                    <a:pt x="2909" y="167"/>
                  </a:lnTo>
                  <a:lnTo>
                    <a:pt x="2956" y="178"/>
                  </a:lnTo>
                  <a:lnTo>
                    <a:pt x="3000" y="190"/>
                  </a:lnTo>
                  <a:lnTo>
                    <a:pt x="3043" y="203"/>
                  </a:lnTo>
                  <a:lnTo>
                    <a:pt x="3086" y="217"/>
                  </a:lnTo>
                  <a:lnTo>
                    <a:pt x="3126" y="230"/>
                  </a:lnTo>
                  <a:lnTo>
                    <a:pt x="3164" y="245"/>
                  </a:lnTo>
                  <a:lnTo>
                    <a:pt x="3199" y="260"/>
                  </a:lnTo>
                  <a:lnTo>
                    <a:pt x="3234" y="275"/>
                  </a:lnTo>
                  <a:lnTo>
                    <a:pt x="3295" y="302"/>
                  </a:lnTo>
                  <a:lnTo>
                    <a:pt x="3349" y="328"/>
                  </a:lnTo>
                  <a:lnTo>
                    <a:pt x="3392" y="352"/>
                  </a:lnTo>
                  <a:lnTo>
                    <a:pt x="3424" y="370"/>
                  </a:lnTo>
                  <a:lnTo>
                    <a:pt x="3424" y="2177"/>
                  </a:lnTo>
                  <a:lnTo>
                    <a:pt x="3424" y="2177"/>
                  </a:lnTo>
                  <a:lnTo>
                    <a:pt x="3401" y="2176"/>
                  </a:lnTo>
                  <a:lnTo>
                    <a:pt x="3383" y="2175"/>
                  </a:lnTo>
                  <a:lnTo>
                    <a:pt x="3370" y="2173"/>
                  </a:lnTo>
                  <a:lnTo>
                    <a:pt x="3362" y="2172"/>
                  </a:lnTo>
                  <a:lnTo>
                    <a:pt x="3362" y="2172"/>
                  </a:lnTo>
                  <a:lnTo>
                    <a:pt x="3354" y="2162"/>
                  </a:lnTo>
                  <a:lnTo>
                    <a:pt x="3339" y="2146"/>
                  </a:lnTo>
                  <a:lnTo>
                    <a:pt x="3318" y="2126"/>
                  </a:lnTo>
                  <a:lnTo>
                    <a:pt x="3293" y="2105"/>
                  </a:lnTo>
                  <a:lnTo>
                    <a:pt x="3293" y="2105"/>
                  </a:lnTo>
                  <a:lnTo>
                    <a:pt x="3270" y="2087"/>
                  </a:lnTo>
                  <a:lnTo>
                    <a:pt x="3247" y="2072"/>
                  </a:lnTo>
                  <a:lnTo>
                    <a:pt x="3224" y="2059"/>
                  </a:lnTo>
                  <a:lnTo>
                    <a:pt x="3201" y="2049"/>
                  </a:lnTo>
                  <a:lnTo>
                    <a:pt x="3177" y="2040"/>
                  </a:lnTo>
                  <a:lnTo>
                    <a:pt x="3155" y="2035"/>
                  </a:lnTo>
                  <a:lnTo>
                    <a:pt x="3132" y="2032"/>
                  </a:lnTo>
                  <a:lnTo>
                    <a:pt x="3109" y="2030"/>
                  </a:lnTo>
                  <a:lnTo>
                    <a:pt x="3109" y="2030"/>
                  </a:lnTo>
                  <a:lnTo>
                    <a:pt x="3087" y="2031"/>
                  </a:lnTo>
                  <a:lnTo>
                    <a:pt x="3065" y="2032"/>
                  </a:lnTo>
                  <a:lnTo>
                    <a:pt x="3045" y="2034"/>
                  </a:lnTo>
                  <a:lnTo>
                    <a:pt x="3027" y="2037"/>
                  </a:lnTo>
                  <a:lnTo>
                    <a:pt x="3011" y="2040"/>
                  </a:lnTo>
                  <a:lnTo>
                    <a:pt x="2995" y="2045"/>
                  </a:lnTo>
                  <a:lnTo>
                    <a:pt x="2980" y="2049"/>
                  </a:lnTo>
                  <a:lnTo>
                    <a:pt x="2967" y="2053"/>
                  </a:lnTo>
                  <a:lnTo>
                    <a:pt x="2967" y="2053"/>
                  </a:lnTo>
                  <a:lnTo>
                    <a:pt x="2951" y="2038"/>
                  </a:lnTo>
                  <a:lnTo>
                    <a:pt x="2935" y="2023"/>
                  </a:lnTo>
                  <a:lnTo>
                    <a:pt x="2915" y="2010"/>
                  </a:lnTo>
                  <a:lnTo>
                    <a:pt x="2904" y="2003"/>
                  </a:lnTo>
                  <a:lnTo>
                    <a:pt x="2892" y="1997"/>
                  </a:lnTo>
                  <a:lnTo>
                    <a:pt x="2881" y="1992"/>
                  </a:lnTo>
                  <a:lnTo>
                    <a:pt x="2868" y="1987"/>
                  </a:lnTo>
                  <a:lnTo>
                    <a:pt x="2854" y="1982"/>
                  </a:lnTo>
                  <a:lnTo>
                    <a:pt x="2841" y="1979"/>
                  </a:lnTo>
                  <a:lnTo>
                    <a:pt x="2827" y="1976"/>
                  </a:lnTo>
                  <a:lnTo>
                    <a:pt x="2812" y="1974"/>
                  </a:lnTo>
                  <a:lnTo>
                    <a:pt x="2796" y="1973"/>
                  </a:lnTo>
                  <a:lnTo>
                    <a:pt x="2781" y="1972"/>
                  </a:lnTo>
                  <a:lnTo>
                    <a:pt x="2781" y="1972"/>
                  </a:lnTo>
                  <a:lnTo>
                    <a:pt x="2757" y="1973"/>
                  </a:lnTo>
                  <a:lnTo>
                    <a:pt x="2765" y="1286"/>
                  </a:lnTo>
                  <a:lnTo>
                    <a:pt x="2760" y="1275"/>
                  </a:lnTo>
                  <a:lnTo>
                    <a:pt x="2760" y="1275"/>
                  </a:lnTo>
                  <a:lnTo>
                    <a:pt x="2755" y="1262"/>
                  </a:lnTo>
                  <a:lnTo>
                    <a:pt x="2745" y="1240"/>
                  </a:lnTo>
                  <a:lnTo>
                    <a:pt x="2738" y="1227"/>
                  </a:lnTo>
                  <a:lnTo>
                    <a:pt x="2730" y="1212"/>
                  </a:lnTo>
                  <a:lnTo>
                    <a:pt x="2719" y="1198"/>
                  </a:lnTo>
                  <a:lnTo>
                    <a:pt x="2709" y="1182"/>
                  </a:lnTo>
                  <a:lnTo>
                    <a:pt x="2696" y="1167"/>
                  </a:lnTo>
                  <a:lnTo>
                    <a:pt x="2682" y="1152"/>
                  </a:lnTo>
                  <a:lnTo>
                    <a:pt x="2667" y="1138"/>
                  </a:lnTo>
                  <a:lnTo>
                    <a:pt x="2650" y="1127"/>
                  </a:lnTo>
                  <a:lnTo>
                    <a:pt x="2641" y="1122"/>
                  </a:lnTo>
                  <a:lnTo>
                    <a:pt x="2632" y="1116"/>
                  </a:lnTo>
                  <a:lnTo>
                    <a:pt x="2622" y="1112"/>
                  </a:lnTo>
                  <a:lnTo>
                    <a:pt x="2613" y="1109"/>
                  </a:lnTo>
                  <a:lnTo>
                    <a:pt x="2602" y="1106"/>
                  </a:lnTo>
                  <a:lnTo>
                    <a:pt x="2592" y="1104"/>
                  </a:lnTo>
                  <a:lnTo>
                    <a:pt x="2580" y="1103"/>
                  </a:lnTo>
                  <a:lnTo>
                    <a:pt x="2568" y="1102"/>
                  </a:lnTo>
                  <a:lnTo>
                    <a:pt x="2568" y="1102"/>
                  </a:lnTo>
                  <a:lnTo>
                    <a:pt x="2545" y="1103"/>
                  </a:lnTo>
                  <a:lnTo>
                    <a:pt x="2521" y="1107"/>
                  </a:lnTo>
                  <a:lnTo>
                    <a:pt x="2498" y="1112"/>
                  </a:lnTo>
                  <a:lnTo>
                    <a:pt x="2475" y="1121"/>
                  </a:lnTo>
                  <a:lnTo>
                    <a:pt x="2452" y="1130"/>
                  </a:lnTo>
                  <a:lnTo>
                    <a:pt x="2430" y="1143"/>
                  </a:lnTo>
                  <a:lnTo>
                    <a:pt x="2409" y="1156"/>
                  </a:lnTo>
                  <a:lnTo>
                    <a:pt x="2389" y="1171"/>
                  </a:lnTo>
                  <a:lnTo>
                    <a:pt x="2371" y="1189"/>
                  </a:lnTo>
                  <a:lnTo>
                    <a:pt x="2355" y="1208"/>
                  </a:lnTo>
                  <a:lnTo>
                    <a:pt x="2347" y="1219"/>
                  </a:lnTo>
                  <a:lnTo>
                    <a:pt x="2341" y="1228"/>
                  </a:lnTo>
                  <a:lnTo>
                    <a:pt x="2334" y="1240"/>
                  </a:lnTo>
                  <a:lnTo>
                    <a:pt x="2328" y="1250"/>
                  </a:lnTo>
                  <a:lnTo>
                    <a:pt x="2323" y="1262"/>
                  </a:lnTo>
                  <a:lnTo>
                    <a:pt x="2317" y="1275"/>
                  </a:lnTo>
                  <a:lnTo>
                    <a:pt x="2314" y="1286"/>
                  </a:lnTo>
                  <a:lnTo>
                    <a:pt x="2310" y="1299"/>
                  </a:lnTo>
                  <a:lnTo>
                    <a:pt x="2308" y="1311"/>
                  </a:lnTo>
                  <a:lnTo>
                    <a:pt x="2306" y="1325"/>
                  </a:lnTo>
                  <a:lnTo>
                    <a:pt x="2305" y="1338"/>
                  </a:lnTo>
                  <a:lnTo>
                    <a:pt x="2304" y="1352"/>
                  </a:lnTo>
                  <a:lnTo>
                    <a:pt x="2304" y="1352"/>
                  </a:lnTo>
                  <a:lnTo>
                    <a:pt x="2304" y="1422"/>
                  </a:lnTo>
                  <a:lnTo>
                    <a:pt x="2301" y="1492"/>
                  </a:lnTo>
                  <a:lnTo>
                    <a:pt x="2297" y="1633"/>
                  </a:lnTo>
                  <a:lnTo>
                    <a:pt x="2291" y="1773"/>
                  </a:lnTo>
                  <a:lnTo>
                    <a:pt x="2284" y="1913"/>
                  </a:lnTo>
                  <a:lnTo>
                    <a:pt x="2284" y="1913"/>
                  </a:lnTo>
                  <a:lnTo>
                    <a:pt x="2274" y="2108"/>
                  </a:lnTo>
                  <a:lnTo>
                    <a:pt x="2273" y="2130"/>
                  </a:lnTo>
                  <a:lnTo>
                    <a:pt x="2273" y="2130"/>
                  </a:lnTo>
                  <a:lnTo>
                    <a:pt x="2271" y="2163"/>
                  </a:lnTo>
                  <a:lnTo>
                    <a:pt x="2271" y="2163"/>
                  </a:lnTo>
                  <a:lnTo>
                    <a:pt x="2252" y="2175"/>
                  </a:lnTo>
                  <a:lnTo>
                    <a:pt x="2235" y="2188"/>
                  </a:lnTo>
                  <a:lnTo>
                    <a:pt x="2219" y="2203"/>
                  </a:lnTo>
                  <a:lnTo>
                    <a:pt x="2204" y="2218"/>
                  </a:lnTo>
                  <a:lnTo>
                    <a:pt x="2191" y="2233"/>
                  </a:lnTo>
                  <a:lnTo>
                    <a:pt x="2179" y="2250"/>
                  </a:lnTo>
                  <a:lnTo>
                    <a:pt x="2167" y="2267"/>
                  </a:lnTo>
                  <a:lnTo>
                    <a:pt x="2157" y="2285"/>
                  </a:lnTo>
                  <a:lnTo>
                    <a:pt x="2148" y="2303"/>
                  </a:lnTo>
                  <a:lnTo>
                    <a:pt x="2139" y="2322"/>
                  </a:lnTo>
                  <a:lnTo>
                    <a:pt x="2132" y="2341"/>
                  </a:lnTo>
                  <a:lnTo>
                    <a:pt x="2124" y="2360"/>
                  </a:lnTo>
                  <a:lnTo>
                    <a:pt x="2113" y="2398"/>
                  </a:lnTo>
                  <a:lnTo>
                    <a:pt x="2101" y="2436"/>
                  </a:lnTo>
                  <a:lnTo>
                    <a:pt x="2101" y="2436"/>
                  </a:lnTo>
                  <a:close/>
                  <a:moveTo>
                    <a:pt x="3450" y="2659"/>
                  </a:moveTo>
                  <a:lnTo>
                    <a:pt x="3283" y="3204"/>
                  </a:lnTo>
                  <a:lnTo>
                    <a:pt x="3283" y="3544"/>
                  </a:lnTo>
                  <a:lnTo>
                    <a:pt x="2485" y="3544"/>
                  </a:lnTo>
                  <a:lnTo>
                    <a:pt x="2485" y="3544"/>
                  </a:lnTo>
                  <a:lnTo>
                    <a:pt x="2480" y="3254"/>
                  </a:lnTo>
                  <a:lnTo>
                    <a:pt x="2480" y="3254"/>
                  </a:lnTo>
                  <a:lnTo>
                    <a:pt x="2479" y="3244"/>
                  </a:lnTo>
                  <a:lnTo>
                    <a:pt x="2478" y="3234"/>
                  </a:lnTo>
                  <a:lnTo>
                    <a:pt x="2475" y="3225"/>
                  </a:lnTo>
                  <a:lnTo>
                    <a:pt x="2471" y="3215"/>
                  </a:lnTo>
                  <a:lnTo>
                    <a:pt x="2464" y="3198"/>
                  </a:lnTo>
                  <a:lnTo>
                    <a:pt x="2457" y="3182"/>
                  </a:lnTo>
                  <a:lnTo>
                    <a:pt x="2457" y="3182"/>
                  </a:lnTo>
                  <a:lnTo>
                    <a:pt x="2450" y="3169"/>
                  </a:lnTo>
                  <a:lnTo>
                    <a:pt x="2450" y="3169"/>
                  </a:lnTo>
                  <a:lnTo>
                    <a:pt x="2401" y="3042"/>
                  </a:lnTo>
                  <a:lnTo>
                    <a:pt x="2401" y="3042"/>
                  </a:lnTo>
                  <a:lnTo>
                    <a:pt x="2331" y="2866"/>
                  </a:lnTo>
                  <a:lnTo>
                    <a:pt x="2331" y="2866"/>
                  </a:lnTo>
                  <a:lnTo>
                    <a:pt x="2322" y="2843"/>
                  </a:lnTo>
                  <a:lnTo>
                    <a:pt x="2310" y="2819"/>
                  </a:lnTo>
                  <a:lnTo>
                    <a:pt x="2287" y="2769"/>
                  </a:lnTo>
                  <a:lnTo>
                    <a:pt x="2287" y="2769"/>
                  </a:lnTo>
                  <a:lnTo>
                    <a:pt x="2271" y="2735"/>
                  </a:lnTo>
                  <a:lnTo>
                    <a:pt x="2255" y="2701"/>
                  </a:lnTo>
                  <a:lnTo>
                    <a:pt x="2240" y="2666"/>
                  </a:lnTo>
                  <a:lnTo>
                    <a:pt x="2228" y="2631"/>
                  </a:lnTo>
                  <a:lnTo>
                    <a:pt x="2222" y="2613"/>
                  </a:lnTo>
                  <a:lnTo>
                    <a:pt x="2217" y="2596"/>
                  </a:lnTo>
                  <a:lnTo>
                    <a:pt x="2214" y="2579"/>
                  </a:lnTo>
                  <a:lnTo>
                    <a:pt x="2212" y="2563"/>
                  </a:lnTo>
                  <a:lnTo>
                    <a:pt x="2211" y="2548"/>
                  </a:lnTo>
                  <a:lnTo>
                    <a:pt x="2211" y="2532"/>
                  </a:lnTo>
                  <a:lnTo>
                    <a:pt x="2212" y="2517"/>
                  </a:lnTo>
                  <a:lnTo>
                    <a:pt x="2215" y="2503"/>
                  </a:lnTo>
                  <a:lnTo>
                    <a:pt x="2216" y="2499"/>
                  </a:lnTo>
                  <a:lnTo>
                    <a:pt x="2216" y="2499"/>
                  </a:lnTo>
                  <a:lnTo>
                    <a:pt x="2227" y="2460"/>
                  </a:lnTo>
                  <a:lnTo>
                    <a:pt x="2237" y="2423"/>
                  </a:lnTo>
                  <a:lnTo>
                    <a:pt x="2250" y="2387"/>
                  </a:lnTo>
                  <a:lnTo>
                    <a:pt x="2256" y="2370"/>
                  </a:lnTo>
                  <a:lnTo>
                    <a:pt x="2263" y="2355"/>
                  </a:lnTo>
                  <a:lnTo>
                    <a:pt x="2272" y="2340"/>
                  </a:lnTo>
                  <a:lnTo>
                    <a:pt x="2281" y="2325"/>
                  </a:lnTo>
                  <a:lnTo>
                    <a:pt x="2291" y="2311"/>
                  </a:lnTo>
                  <a:lnTo>
                    <a:pt x="2301" y="2300"/>
                  </a:lnTo>
                  <a:lnTo>
                    <a:pt x="2314" y="2288"/>
                  </a:lnTo>
                  <a:lnTo>
                    <a:pt x="2327" y="2278"/>
                  </a:lnTo>
                  <a:lnTo>
                    <a:pt x="2342" y="2269"/>
                  </a:lnTo>
                  <a:lnTo>
                    <a:pt x="2357" y="2262"/>
                  </a:lnTo>
                  <a:lnTo>
                    <a:pt x="2395" y="2246"/>
                  </a:lnTo>
                  <a:lnTo>
                    <a:pt x="2396" y="2205"/>
                  </a:lnTo>
                  <a:lnTo>
                    <a:pt x="2396" y="2205"/>
                  </a:lnTo>
                  <a:lnTo>
                    <a:pt x="2400" y="2136"/>
                  </a:lnTo>
                  <a:lnTo>
                    <a:pt x="2401" y="2114"/>
                  </a:lnTo>
                  <a:lnTo>
                    <a:pt x="2401" y="2114"/>
                  </a:lnTo>
                  <a:lnTo>
                    <a:pt x="2410" y="1920"/>
                  </a:lnTo>
                  <a:lnTo>
                    <a:pt x="2410" y="1920"/>
                  </a:lnTo>
                  <a:lnTo>
                    <a:pt x="2418" y="1779"/>
                  </a:lnTo>
                  <a:lnTo>
                    <a:pt x="2424" y="1637"/>
                  </a:lnTo>
                  <a:lnTo>
                    <a:pt x="2429" y="1495"/>
                  </a:lnTo>
                  <a:lnTo>
                    <a:pt x="2430" y="1423"/>
                  </a:lnTo>
                  <a:lnTo>
                    <a:pt x="2431" y="1352"/>
                  </a:lnTo>
                  <a:lnTo>
                    <a:pt x="2431" y="1352"/>
                  </a:lnTo>
                  <a:lnTo>
                    <a:pt x="2432" y="1338"/>
                  </a:lnTo>
                  <a:lnTo>
                    <a:pt x="2434" y="1323"/>
                  </a:lnTo>
                  <a:lnTo>
                    <a:pt x="2440" y="1310"/>
                  </a:lnTo>
                  <a:lnTo>
                    <a:pt x="2446" y="1299"/>
                  </a:lnTo>
                  <a:lnTo>
                    <a:pt x="2453" y="1287"/>
                  </a:lnTo>
                  <a:lnTo>
                    <a:pt x="2462" y="1278"/>
                  </a:lnTo>
                  <a:lnTo>
                    <a:pt x="2471" y="1268"/>
                  </a:lnTo>
                  <a:lnTo>
                    <a:pt x="2482" y="1260"/>
                  </a:lnTo>
                  <a:lnTo>
                    <a:pt x="2492" y="1252"/>
                  </a:lnTo>
                  <a:lnTo>
                    <a:pt x="2504" y="1246"/>
                  </a:lnTo>
                  <a:lnTo>
                    <a:pt x="2516" y="1241"/>
                  </a:lnTo>
                  <a:lnTo>
                    <a:pt x="2527" y="1237"/>
                  </a:lnTo>
                  <a:lnTo>
                    <a:pt x="2538" y="1233"/>
                  </a:lnTo>
                  <a:lnTo>
                    <a:pt x="2549" y="1231"/>
                  </a:lnTo>
                  <a:lnTo>
                    <a:pt x="2559" y="1229"/>
                  </a:lnTo>
                  <a:lnTo>
                    <a:pt x="2568" y="1229"/>
                  </a:lnTo>
                  <a:lnTo>
                    <a:pt x="2568" y="1229"/>
                  </a:lnTo>
                  <a:lnTo>
                    <a:pt x="2573" y="1229"/>
                  </a:lnTo>
                  <a:lnTo>
                    <a:pt x="2577" y="1230"/>
                  </a:lnTo>
                  <a:lnTo>
                    <a:pt x="2585" y="1236"/>
                  </a:lnTo>
                  <a:lnTo>
                    <a:pt x="2595" y="1244"/>
                  </a:lnTo>
                  <a:lnTo>
                    <a:pt x="2604" y="1255"/>
                  </a:lnTo>
                  <a:lnTo>
                    <a:pt x="2613" y="1266"/>
                  </a:lnTo>
                  <a:lnTo>
                    <a:pt x="2622" y="1280"/>
                  </a:lnTo>
                  <a:lnTo>
                    <a:pt x="2630" y="1295"/>
                  </a:lnTo>
                  <a:lnTo>
                    <a:pt x="2637" y="1308"/>
                  </a:lnTo>
                  <a:lnTo>
                    <a:pt x="2629" y="2139"/>
                  </a:lnTo>
                  <a:lnTo>
                    <a:pt x="2713" y="2111"/>
                  </a:lnTo>
                  <a:lnTo>
                    <a:pt x="2713" y="2111"/>
                  </a:lnTo>
                  <a:lnTo>
                    <a:pt x="2731" y="2106"/>
                  </a:lnTo>
                  <a:lnTo>
                    <a:pt x="2748" y="2103"/>
                  </a:lnTo>
                  <a:lnTo>
                    <a:pt x="2765" y="2099"/>
                  </a:lnTo>
                  <a:lnTo>
                    <a:pt x="2781" y="2099"/>
                  </a:lnTo>
                  <a:lnTo>
                    <a:pt x="2781" y="2099"/>
                  </a:lnTo>
                  <a:lnTo>
                    <a:pt x="2794" y="2099"/>
                  </a:lnTo>
                  <a:lnTo>
                    <a:pt x="2806" y="2101"/>
                  </a:lnTo>
                  <a:lnTo>
                    <a:pt x="2817" y="2104"/>
                  </a:lnTo>
                  <a:lnTo>
                    <a:pt x="2828" y="2108"/>
                  </a:lnTo>
                  <a:lnTo>
                    <a:pt x="2838" y="2112"/>
                  </a:lnTo>
                  <a:lnTo>
                    <a:pt x="2846" y="2116"/>
                  </a:lnTo>
                  <a:lnTo>
                    <a:pt x="2854" y="2122"/>
                  </a:lnTo>
                  <a:lnTo>
                    <a:pt x="2861" y="2127"/>
                  </a:lnTo>
                  <a:lnTo>
                    <a:pt x="2872" y="2137"/>
                  </a:lnTo>
                  <a:lnTo>
                    <a:pt x="2881" y="2148"/>
                  </a:lnTo>
                  <a:lnTo>
                    <a:pt x="2887" y="2156"/>
                  </a:lnTo>
                  <a:lnTo>
                    <a:pt x="2889" y="2162"/>
                  </a:lnTo>
                  <a:lnTo>
                    <a:pt x="2922" y="2241"/>
                  </a:lnTo>
                  <a:lnTo>
                    <a:pt x="2986" y="2184"/>
                  </a:lnTo>
                  <a:lnTo>
                    <a:pt x="2986" y="2184"/>
                  </a:lnTo>
                  <a:lnTo>
                    <a:pt x="2997" y="2178"/>
                  </a:lnTo>
                  <a:lnTo>
                    <a:pt x="3006" y="2174"/>
                  </a:lnTo>
                  <a:lnTo>
                    <a:pt x="3020" y="2169"/>
                  </a:lnTo>
                  <a:lnTo>
                    <a:pt x="3037" y="2165"/>
                  </a:lnTo>
                  <a:lnTo>
                    <a:pt x="3057" y="2161"/>
                  </a:lnTo>
                  <a:lnTo>
                    <a:pt x="3081" y="2158"/>
                  </a:lnTo>
                  <a:lnTo>
                    <a:pt x="3109" y="2157"/>
                  </a:lnTo>
                  <a:lnTo>
                    <a:pt x="3109" y="2157"/>
                  </a:lnTo>
                  <a:lnTo>
                    <a:pt x="3120" y="2157"/>
                  </a:lnTo>
                  <a:lnTo>
                    <a:pt x="3132" y="2159"/>
                  </a:lnTo>
                  <a:lnTo>
                    <a:pt x="3144" y="2163"/>
                  </a:lnTo>
                  <a:lnTo>
                    <a:pt x="3154" y="2167"/>
                  </a:lnTo>
                  <a:lnTo>
                    <a:pt x="3166" y="2172"/>
                  </a:lnTo>
                  <a:lnTo>
                    <a:pt x="3176" y="2177"/>
                  </a:lnTo>
                  <a:lnTo>
                    <a:pt x="3197" y="2191"/>
                  </a:lnTo>
                  <a:lnTo>
                    <a:pt x="3216" y="2205"/>
                  </a:lnTo>
                  <a:lnTo>
                    <a:pt x="3233" y="2220"/>
                  </a:lnTo>
                  <a:lnTo>
                    <a:pt x="3247" y="2234"/>
                  </a:lnTo>
                  <a:lnTo>
                    <a:pt x="3259" y="2246"/>
                  </a:lnTo>
                  <a:lnTo>
                    <a:pt x="3259" y="2246"/>
                  </a:lnTo>
                  <a:lnTo>
                    <a:pt x="3264" y="2255"/>
                  </a:lnTo>
                  <a:lnTo>
                    <a:pt x="3270" y="2263"/>
                  </a:lnTo>
                  <a:lnTo>
                    <a:pt x="3270" y="2263"/>
                  </a:lnTo>
                  <a:lnTo>
                    <a:pt x="3275" y="2268"/>
                  </a:lnTo>
                  <a:lnTo>
                    <a:pt x="3282" y="2273"/>
                  </a:lnTo>
                  <a:lnTo>
                    <a:pt x="3294" y="2282"/>
                  </a:lnTo>
                  <a:lnTo>
                    <a:pt x="3310" y="2288"/>
                  </a:lnTo>
                  <a:lnTo>
                    <a:pt x="3328" y="2294"/>
                  </a:lnTo>
                  <a:lnTo>
                    <a:pt x="3349" y="2299"/>
                  </a:lnTo>
                  <a:lnTo>
                    <a:pt x="3373" y="2302"/>
                  </a:lnTo>
                  <a:lnTo>
                    <a:pt x="3400" y="2304"/>
                  </a:lnTo>
                  <a:lnTo>
                    <a:pt x="3431" y="2305"/>
                  </a:lnTo>
                  <a:lnTo>
                    <a:pt x="3431" y="2305"/>
                  </a:lnTo>
                  <a:lnTo>
                    <a:pt x="3434" y="2310"/>
                  </a:lnTo>
                  <a:lnTo>
                    <a:pt x="3438" y="2319"/>
                  </a:lnTo>
                  <a:lnTo>
                    <a:pt x="3442" y="2332"/>
                  </a:lnTo>
                  <a:lnTo>
                    <a:pt x="3446" y="2351"/>
                  </a:lnTo>
                  <a:lnTo>
                    <a:pt x="3451" y="2376"/>
                  </a:lnTo>
                  <a:lnTo>
                    <a:pt x="3455" y="2406"/>
                  </a:lnTo>
                  <a:lnTo>
                    <a:pt x="3457" y="2444"/>
                  </a:lnTo>
                  <a:lnTo>
                    <a:pt x="3458" y="2491"/>
                  </a:lnTo>
                  <a:lnTo>
                    <a:pt x="3458" y="2491"/>
                  </a:lnTo>
                  <a:lnTo>
                    <a:pt x="3458" y="2547"/>
                  </a:lnTo>
                  <a:lnTo>
                    <a:pt x="3455" y="2596"/>
                  </a:lnTo>
                  <a:lnTo>
                    <a:pt x="3453" y="2636"/>
                  </a:lnTo>
                  <a:lnTo>
                    <a:pt x="3450" y="2659"/>
                  </a:lnTo>
                  <a:lnTo>
                    <a:pt x="3450" y="26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7"/>
            <p:cNvSpPr>
              <a:spLocks/>
            </p:cNvSpPr>
            <p:nvPr/>
          </p:nvSpPr>
          <p:spPr bwMode="auto">
            <a:xfrm>
              <a:off x="-1813092" y="-2005826"/>
              <a:ext cx="784225" cy="163513"/>
            </a:xfrm>
            <a:custGeom>
              <a:avLst/>
              <a:gdLst>
                <a:gd name="T0" fmla="*/ 936 w 989"/>
                <a:gd name="T1" fmla="*/ 203 h 205"/>
                <a:gd name="T2" fmla="*/ 989 w 989"/>
                <a:gd name="T3" fmla="*/ 88 h 205"/>
                <a:gd name="T4" fmla="*/ 989 w 989"/>
                <a:gd name="T5" fmla="*/ 88 h 205"/>
                <a:gd name="T6" fmla="*/ 955 w 989"/>
                <a:gd name="T7" fmla="*/ 74 h 205"/>
                <a:gd name="T8" fmla="*/ 920 w 989"/>
                <a:gd name="T9" fmla="*/ 60 h 205"/>
                <a:gd name="T10" fmla="*/ 884 w 989"/>
                <a:gd name="T11" fmla="*/ 47 h 205"/>
                <a:gd name="T12" fmla="*/ 848 w 989"/>
                <a:gd name="T13" fmla="*/ 37 h 205"/>
                <a:gd name="T14" fmla="*/ 810 w 989"/>
                <a:gd name="T15" fmla="*/ 27 h 205"/>
                <a:gd name="T16" fmla="*/ 772 w 989"/>
                <a:gd name="T17" fmla="*/ 20 h 205"/>
                <a:gd name="T18" fmla="*/ 731 w 989"/>
                <a:gd name="T19" fmla="*/ 12 h 205"/>
                <a:gd name="T20" fmla="*/ 691 w 989"/>
                <a:gd name="T21" fmla="*/ 7 h 205"/>
                <a:gd name="T22" fmla="*/ 649 w 989"/>
                <a:gd name="T23" fmla="*/ 3 h 205"/>
                <a:gd name="T24" fmla="*/ 607 w 989"/>
                <a:gd name="T25" fmla="*/ 1 h 205"/>
                <a:gd name="T26" fmla="*/ 564 w 989"/>
                <a:gd name="T27" fmla="*/ 0 h 205"/>
                <a:gd name="T28" fmla="*/ 519 w 989"/>
                <a:gd name="T29" fmla="*/ 0 h 205"/>
                <a:gd name="T30" fmla="*/ 474 w 989"/>
                <a:gd name="T31" fmla="*/ 1 h 205"/>
                <a:gd name="T32" fmla="*/ 428 w 989"/>
                <a:gd name="T33" fmla="*/ 3 h 205"/>
                <a:gd name="T34" fmla="*/ 381 w 989"/>
                <a:gd name="T35" fmla="*/ 7 h 205"/>
                <a:gd name="T36" fmla="*/ 333 w 989"/>
                <a:gd name="T37" fmla="*/ 12 h 205"/>
                <a:gd name="T38" fmla="*/ 333 w 989"/>
                <a:gd name="T39" fmla="*/ 12 h 205"/>
                <a:gd name="T40" fmla="*/ 298 w 989"/>
                <a:gd name="T41" fmla="*/ 18 h 205"/>
                <a:gd name="T42" fmla="*/ 264 w 989"/>
                <a:gd name="T43" fmla="*/ 23 h 205"/>
                <a:gd name="T44" fmla="*/ 202 w 989"/>
                <a:gd name="T45" fmla="*/ 33 h 205"/>
                <a:gd name="T46" fmla="*/ 146 w 989"/>
                <a:gd name="T47" fmla="*/ 46 h 205"/>
                <a:gd name="T48" fmla="*/ 97 w 989"/>
                <a:gd name="T49" fmla="*/ 58 h 205"/>
                <a:gd name="T50" fmla="*/ 57 w 989"/>
                <a:gd name="T51" fmla="*/ 68 h 205"/>
                <a:gd name="T52" fmla="*/ 28 w 989"/>
                <a:gd name="T53" fmla="*/ 77 h 205"/>
                <a:gd name="T54" fmla="*/ 0 w 989"/>
                <a:gd name="T55" fmla="*/ 85 h 205"/>
                <a:gd name="T56" fmla="*/ 41 w 989"/>
                <a:gd name="T57" fmla="*/ 205 h 205"/>
                <a:gd name="T58" fmla="*/ 41 w 989"/>
                <a:gd name="T59" fmla="*/ 205 h 205"/>
                <a:gd name="T60" fmla="*/ 66 w 989"/>
                <a:gd name="T61" fmla="*/ 198 h 205"/>
                <a:gd name="T62" fmla="*/ 93 w 989"/>
                <a:gd name="T63" fmla="*/ 190 h 205"/>
                <a:gd name="T64" fmla="*/ 130 w 989"/>
                <a:gd name="T65" fmla="*/ 180 h 205"/>
                <a:gd name="T66" fmla="*/ 175 w 989"/>
                <a:gd name="T67" fmla="*/ 169 h 205"/>
                <a:gd name="T68" fmla="*/ 228 w 989"/>
                <a:gd name="T69" fmla="*/ 158 h 205"/>
                <a:gd name="T70" fmla="*/ 286 w 989"/>
                <a:gd name="T71" fmla="*/ 147 h 205"/>
                <a:gd name="T72" fmla="*/ 349 w 989"/>
                <a:gd name="T73" fmla="*/ 139 h 205"/>
                <a:gd name="T74" fmla="*/ 383 w 989"/>
                <a:gd name="T75" fmla="*/ 135 h 205"/>
                <a:gd name="T76" fmla="*/ 418 w 989"/>
                <a:gd name="T77" fmla="*/ 132 h 205"/>
                <a:gd name="T78" fmla="*/ 453 w 989"/>
                <a:gd name="T79" fmla="*/ 129 h 205"/>
                <a:gd name="T80" fmla="*/ 490 w 989"/>
                <a:gd name="T81" fmla="*/ 127 h 205"/>
                <a:gd name="T82" fmla="*/ 526 w 989"/>
                <a:gd name="T83" fmla="*/ 126 h 205"/>
                <a:gd name="T84" fmla="*/ 564 w 989"/>
                <a:gd name="T85" fmla="*/ 126 h 205"/>
                <a:gd name="T86" fmla="*/ 601 w 989"/>
                <a:gd name="T87" fmla="*/ 127 h 205"/>
                <a:gd name="T88" fmla="*/ 639 w 989"/>
                <a:gd name="T89" fmla="*/ 130 h 205"/>
                <a:gd name="T90" fmla="*/ 677 w 989"/>
                <a:gd name="T91" fmla="*/ 134 h 205"/>
                <a:gd name="T92" fmla="*/ 715 w 989"/>
                <a:gd name="T93" fmla="*/ 139 h 205"/>
                <a:gd name="T94" fmla="*/ 753 w 989"/>
                <a:gd name="T95" fmla="*/ 145 h 205"/>
                <a:gd name="T96" fmla="*/ 791 w 989"/>
                <a:gd name="T97" fmla="*/ 154 h 205"/>
                <a:gd name="T98" fmla="*/ 827 w 989"/>
                <a:gd name="T99" fmla="*/ 163 h 205"/>
                <a:gd name="T100" fmla="*/ 864 w 989"/>
                <a:gd name="T101" fmla="*/ 175 h 205"/>
                <a:gd name="T102" fmla="*/ 900 w 989"/>
                <a:gd name="T103" fmla="*/ 187 h 205"/>
                <a:gd name="T104" fmla="*/ 936 w 989"/>
                <a:gd name="T105" fmla="*/ 203 h 205"/>
                <a:gd name="T106" fmla="*/ 936 w 989"/>
                <a:gd name="T107" fmla="*/ 20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9" h="205">
                  <a:moveTo>
                    <a:pt x="936" y="203"/>
                  </a:moveTo>
                  <a:lnTo>
                    <a:pt x="989" y="88"/>
                  </a:lnTo>
                  <a:lnTo>
                    <a:pt x="989" y="88"/>
                  </a:lnTo>
                  <a:lnTo>
                    <a:pt x="955" y="74"/>
                  </a:lnTo>
                  <a:lnTo>
                    <a:pt x="920" y="60"/>
                  </a:lnTo>
                  <a:lnTo>
                    <a:pt x="884" y="47"/>
                  </a:lnTo>
                  <a:lnTo>
                    <a:pt x="848" y="37"/>
                  </a:lnTo>
                  <a:lnTo>
                    <a:pt x="810" y="27"/>
                  </a:lnTo>
                  <a:lnTo>
                    <a:pt x="772" y="20"/>
                  </a:lnTo>
                  <a:lnTo>
                    <a:pt x="731" y="12"/>
                  </a:lnTo>
                  <a:lnTo>
                    <a:pt x="691" y="7"/>
                  </a:lnTo>
                  <a:lnTo>
                    <a:pt x="649" y="3"/>
                  </a:lnTo>
                  <a:lnTo>
                    <a:pt x="607" y="1"/>
                  </a:lnTo>
                  <a:lnTo>
                    <a:pt x="564" y="0"/>
                  </a:lnTo>
                  <a:lnTo>
                    <a:pt x="519" y="0"/>
                  </a:lnTo>
                  <a:lnTo>
                    <a:pt x="474" y="1"/>
                  </a:lnTo>
                  <a:lnTo>
                    <a:pt x="428" y="3"/>
                  </a:lnTo>
                  <a:lnTo>
                    <a:pt x="381" y="7"/>
                  </a:lnTo>
                  <a:lnTo>
                    <a:pt x="333" y="12"/>
                  </a:lnTo>
                  <a:lnTo>
                    <a:pt x="333" y="12"/>
                  </a:lnTo>
                  <a:lnTo>
                    <a:pt x="298" y="18"/>
                  </a:lnTo>
                  <a:lnTo>
                    <a:pt x="264" y="23"/>
                  </a:lnTo>
                  <a:lnTo>
                    <a:pt x="202" y="33"/>
                  </a:lnTo>
                  <a:lnTo>
                    <a:pt x="146" y="46"/>
                  </a:lnTo>
                  <a:lnTo>
                    <a:pt x="97" y="58"/>
                  </a:lnTo>
                  <a:lnTo>
                    <a:pt x="57" y="68"/>
                  </a:lnTo>
                  <a:lnTo>
                    <a:pt x="28" y="77"/>
                  </a:lnTo>
                  <a:lnTo>
                    <a:pt x="0" y="85"/>
                  </a:lnTo>
                  <a:lnTo>
                    <a:pt x="41" y="205"/>
                  </a:lnTo>
                  <a:lnTo>
                    <a:pt x="41" y="205"/>
                  </a:lnTo>
                  <a:lnTo>
                    <a:pt x="66" y="198"/>
                  </a:lnTo>
                  <a:lnTo>
                    <a:pt x="93" y="190"/>
                  </a:lnTo>
                  <a:lnTo>
                    <a:pt x="130" y="180"/>
                  </a:lnTo>
                  <a:lnTo>
                    <a:pt x="175" y="169"/>
                  </a:lnTo>
                  <a:lnTo>
                    <a:pt x="228" y="158"/>
                  </a:lnTo>
                  <a:lnTo>
                    <a:pt x="286" y="147"/>
                  </a:lnTo>
                  <a:lnTo>
                    <a:pt x="349" y="139"/>
                  </a:lnTo>
                  <a:lnTo>
                    <a:pt x="383" y="135"/>
                  </a:lnTo>
                  <a:lnTo>
                    <a:pt x="418" y="132"/>
                  </a:lnTo>
                  <a:lnTo>
                    <a:pt x="453" y="129"/>
                  </a:lnTo>
                  <a:lnTo>
                    <a:pt x="490" y="127"/>
                  </a:lnTo>
                  <a:lnTo>
                    <a:pt x="526" y="126"/>
                  </a:lnTo>
                  <a:lnTo>
                    <a:pt x="564" y="126"/>
                  </a:lnTo>
                  <a:lnTo>
                    <a:pt x="601" y="127"/>
                  </a:lnTo>
                  <a:lnTo>
                    <a:pt x="639" y="130"/>
                  </a:lnTo>
                  <a:lnTo>
                    <a:pt x="677" y="134"/>
                  </a:lnTo>
                  <a:lnTo>
                    <a:pt x="715" y="139"/>
                  </a:lnTo>
                  <a:lnTo>
                    <a:pt x="753" y="145"/>
                  </a:lnTo>
                  <a:lnTo>
                    <a:pt x="791" y="154"/>
                  </a:lnTo>
                  <a:lnTo>
                    <a:pt x="827" y="163"/>
                  </a:lnTo>
                  <a:lnTo>
                    <a:pt x="864" y="175"/>
                  </a:lnTo>
                  <a:lnTo>
                    <a:pt x="900" y="187"/>
                  </a:lnTo>
                  <a:lnTo>
                    <a:pt x="936" y="203"/>
                  </a:lnTo>
                  <a:lnTo>
                    <a:pt x="936" y="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8"/>
            <p:cNvSpPr>
              <a:spLocks/>
            </p:cNvSpPr>
            <p:nvPr/>
          </p:nvSpPr>
          <p:spPr bwMode="auto">
            <a:xfrm>
              <a:off x="-489117" y="-2005826"/>
              <a:ext cx="784225" cy="163513"/>
            </a:xfrm>
            <a:custGeom>
              <a:avLst/>
              <a:gdLst>
                <a:gd name="T0" fmla="*/ 936 w 989"/>
                <a:gd name="T1" fmla="*/ 203 h 205"/>
                <a:gd name="T2" fmla="*/ 989 w 989"/>
                <a:gd name="T3" fmla="*/ 88 h 205"/>
                <a:gd name="T4" fmla="*/ 989 w 989"/>
                <a:gd name="T5" fmla="*/ 88 h 205"/>
                <a:gd name="T6" fmla="*/ 955 w 989"/>
                <a:gd name="T7" fmla="*/ 74 h 205"/>
                <a:gd name="T8" fmla="*/ 921 w 989"/>
                <a:gd name="T9" fmla="*/ 60 h 205"/>
                <a:gd name="T10" fmla="*/ 885 w 989"/>
                <a:gd name="T11" fmla="*/ 47 h 205"/>
                <a:gd name="T12" fmla="*/ 848 w 989"/>
                <a:gd name="T13" fmla="*/ 37 h 205"/>
                <a:gd name="T14" fmla="*/ 810 w 989"/>
                <a:gd name="T15" fmla="*/ 27 h 205"/>
                <a:gd name="T16" fmla="*/ 772 w 989"/>
                <a:gd name="T17" fmla="*/ 20 h 205"/>
                <a:gd name="T18" fmla="*/ 732 w 989"/>
                <a:gd name="T19" fmla="*/ 12 h 205"/>
                <a:gd name="T20" fmla="*/ 691 w 989"/>
                <a:gd name="T21" fmla="*/ 7 h 205"/>
                <a:gd name="T22" fmla="*/ 649 w 989"/>
                <a:gd name="T23" fmla="*/ 3 h 205"/>
                <a:gd name="T24" fmla="*/ 607 w 989"/>
                <a:gd name="T25" fmla="*/ 1 h 205"/>
                <a:gd name="T26" fmla="*/ 564 w 989"/>
                <a:gd name="T27" fmla="*/ 0 h 205"/>
                <a:gd name="T28" fmla="*/ 520 w 989"/>
                <a:gd name="T29" fmla="*/ 0 h 205"/>
                <a:gd name="T30" fmla="*/ 474 w 989"/>
                <a:gd name="T31" fmla="*/ 1 h 205"/>
                <a:gd name="T32" fmla="*/ 428 w 989"/>
                <a:gd name="T33" fmla="*/ 3 h 205"/>
                <a:gd name="T34" fmla="*/ 380 w 989"/>
                <a:gd name="T35" fmla="*/ 7 h 205"/>
                <a:gd name="T36" fmla="*/ 333 w 989"/>
                <a:gd name="T37" fmla="*/ 12 h 205"/>
                <a:gd name="T38" fmla="*/ 333 w 989"/>
                <a:gd name="T39" fmla="*/ 12 h 205"/>
                <a:gd name="T40" fmla="*/ 298 w 989"/>
                <a:gd name="T41" fmla="*/ 18 h 205"/>
                <a:gd name="T42" fmla="*/ 264 w 989"/>
                <a:gd name="T43" fmla="*/ 23 h 205"/>
                <a:gd name="T44" fmla="*/ 202 w 989"/>
                <a:gd name="T45" fmla="*/ 33 h 205"/>
                <a:gd name="T46" fmla="*/ 146 w 989"/>
                <a:gd name="T47" fmla="*/ 46 h 205"/>
                <a:gd name="T48" fmla="*/ 98 w 989"/>
                <a:gd name="T49" fmla="*/ 58 h 205"/>
                <a:gd name="T50" fmla="*/ 57 w 989"/>
                <a:gd name="T51" fmla="*/ 68 h 205"/>
                <a:gd name="T52" fmla="*/ 28 w 989"/>
                <a:gd name="T53" fmla="*/ 77 h 205"/>
                <a:gd name="T54" fmla="*/ 0 w 989"/>
                <a:gd name="T55" fmla="*/ 85 h 205"/>
                <a:gd name="T56" fmla="*/ 42 w 989"/>
                <a:gd name="T57" fmla="*/ 205 h 205"/>
                <a:gd name="T58" fmla="*/ 42 w 989"/>
                <a:gd name="T59" fmla="*/ 205 h 205"/>
                <a:gd name="T60" fmla="*/ 66 w 989"/>
                <a:gd name="T61" fmla="*/ 198 h 205"/>
                <a:gd name="T62" fmla="*/ 93 w 989"/>
                <a:gd name="T63" fmla="*/ 190 h 205"/>
                <a:gd name="T64" fmla="*/ 130 w 989"/>
                <a:gd name="T65" fmla="*/ 180 h 205"/>
                <a:gd name="T66" fmla="*/ 176 w 989"/>
                <a:gd name="T67" fmla="*/ 169 h 205"/>
                <a:gd name="T68" fmla="*/ 227 w 989"/>
                <a:gd name="T69" fmla="*/ 158 h 205"/>
                <a:gd name="T70" fmla="*/ 286 w 989"/>
                <a:gd name="T71" fmla="*/ 147 h 205"/>
                <a:gd name="T72" fmla="*/ 350 w 989"/>
                <a:gd name="T73" fmla="*/ 139 h 205"/>
                <a:gd name="T74" fmla="*/ 384 w 989"/>
                <a:gd name="T75" fmla="*/ 135 h 205"/>
                <a:gd name="T76" fmla="*/ 418 w 989"/>
                <a:gd name="T77" fmla="*/ 132 h 205"/>
                <a:gd name="T78" fmla="*/ 453 w 989"/>
                <a:gd name="T79" fmla="*/ 129 h 205"/>
                <a:gd name="T80" fmla="*/ 490 w 989"/>
                <a:gd name="T81" fmla="*/ 127 h 205"/>
                <a:gd name="T82" fmla="*/ 526 w 989"/>
                <a:gd name="T83" fmla="*/ 126 h 205"/>
                <a:gd name="T84" fmla="*/ 564 w 989"/>
                <a:gd name="T85" fmla="*/ 126 h 205"/>
                <a:gd name="T86" fmla="*/ 601 w 989"/>
                <a:gd name="T87" fmla="*/ 127 h 205"/>
                <a:gd name="T88" fmla="*/ 639 w 989"/>
                <a:gd name="T89" fmla="*/ 130 h 205"/>
                <a:gd name="T90" fmla="*/ 677 w 989"/>
                <a:gd name="T91" fmla="*/ 134 h 205"/>
                <a:gd name="T92" fmla="*/ 715 w 989"/>
                <a:gd name="T93" fmla="*/ 139 h 205"/>
                <a:gd name="T94" fmla="*/ 753 w 989"/>
                <a:gd name="T95" fmla="*/ 145 h 205"/>
                <a:gd name="T96" fmla="*/ 790 w 989"/>
                <a:gd name="T97" fmla="*/ 154 h 205"/>
                <a:gd name="T98" fmla="*/ 828 w 989"/>
                <a:gd name="T99" fmla="*/ 163 h 205"/>
                <a:gd name="T100" fmla="*/ 865 w 989"/>
                <a:gd name="T101" fmla="*/ 175 h 205"/>
                <a:gd name="T102" fmla="*/ 901 w 989"/>
                <a:gd name="T103" fmla="*/ 187 h 205"/>
                <a:gd name="T104" fmla="*/ 936 w 989"/>
                <a:gd name="T105" fmla="*/ 203 h 205"/>
                <a:gd name="T106" fmla="*/ 936 w 989"/>
                <a:gd name="T107" fmla="*/ 20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9" h="205">
                  <a:moveTo>
                    <a:pt x="936" y="203"/>
                  </a:moveTo>
                  <a:lnTo>
                    <a:pt x="989" y="88"/>
                  </a:lnTo>
                  <a:lnTo>
                    <a:pt x="989" y="88"/>
                  </a:lnTo>
                  <a:lnTo>
                    <a:pt x="955" y="74"/>
                  </a:lnTo>
                  <a:lnTo>
                    <a:pt x="921" y="60"/>
                  </a:lnTo>
                  <a:lnTo>
                    <a:pt x="885" y="47"/>
                  </a:lnTo>
                  <a:lnTo>
                    <a:pt x="848" y="37"/>
                  </a:lnTo>
                  <a:lnTo>
                    <a:pt x="810" y="27"/>
                  </a:lnTo>
                  <a:lnTo>
                    <a:pt x="772" y="20"/>
                  </a:lnTo>
                  <a:lnTo>
                    <a:pt x="732" y="12"/>
                  </a:lnTo>
                  <a:lnTo>
                    <a:pt x="691" y="7"/>
                  </a:lnTo>
                  <a:lnTo>
                    <a:pt x="649" y="3"/>
                  </a:lnTo>
                  <a:lnTo>
                    <a:pt x="607" y="1"/>
                  </a:lnTo>
                  <a:lnTo>
                    <a:pt x="564" y="0"/>
                  </a:lnTo>
                  <a:lnTo>
                    <a:pt x="520" y="0"/>
                  </a:lnTo>
                  <a:lnTo>
                    <a:pt x="474" y="1"/>
                  </a:lnTo>
                  <a:lnTo>
                    <a:pt x="428" y="3"/>
                  </a:lnTo>
                  <a:lnTo>
                    <a:pt x="380" y="7"/>
                  </a:lnTo>
                  <a:lnTo>
                    <a:pt x="333" y="12"/>
                  </a:lnTo>
                  <a:lnTo>
                    <a:pt x="333" y="12"/>
                  </a:lnTo>
                  <a:lnTo>
                    <a:pt x="298" y="18"/>
                  </a:lnTo>
                  <a:lnTo>
                    <a:pt x="264" y="23"/>
                  </a:lnTo>
                  <a:lnTo>
                    <a:pt x="202" y="33"/>
                  </a:lnTo>
                  <a:lnTo>
                    <a:pt x="146" y="46"/>
                  </a:lnTo>
                  <a:lnTo>
                    <a:pt x="98" y="58"/>
                  </a:lnTo>
                  <a:lnTo>
                    <a:pt x="57" y="68"/>
                  </a:lnTo>
                  <a:lnTo>
                    <a:pt x="28" y="77"/>
                  </a:lnTo>
                  <a:lnTo>
                    <a:pt x="0" y="85"/>
                  </a:lnTo>
                  <a:lnTo>
                    <a:pt x="42" y="205"/>
                  </a:lnTo>
                  <a:lnTo>
                    <a:pt x="42" y="205"/>
                  </a:lnTo>
                  <a:lnTo>
                    <a:pt x="66" y="198"/>
                  </a:lnTo>
                  <a:lnTo>
                    <a:pt x="93" y="190"/>
                  </a:lnTo>
                  <a:lnTo>
                    <a:pt x="130" y="180"/>
                  </a:lnTo>
                  <a:lnTo>
                    <a:pt x="176" y="169"/>
                  </a:lnTo>
                  <a:lnTo>
                    <a:pt x="227" y="158"/>
                  </a:lnTo>
                  <a:lnTo>
                    <a:pt x="286" y="147"/>
                  </a:lnTo>
                  <a:lnTo>
                    <a:pt x="350" y="139"/>
                  </a:lnTo>
                  <a:lnTo>
                    <a:pt x="384" y="135"/>
                  </a:lnTo>
                  <a:lnTo>
                    <a:pt x="418" y="132"/>
                  </a:lnTo>
                  <a:lnTo>
                    <a:pt x="453" y="129"/>
                  </a:lnTo>
                  <a:lnTo>
                    <a:pt x="490" y="127"/>
                  </a:lnTo>
                  <a:lnTo>
                    <a:pt x="526" y="126"/>
                  </a:lnTo>
                  <a:lnTo>
                    <a:pt x="564" y="126"/>
                  </a:lnTo>
                  <a:lnTo>
                    <a:pt x="601" y="127"/>
                  </a:lnTo>
                  <a:lnTo>
                    <a:pt x="639" y="130"/>
                  </a:lnTo>
                  <a:lnTo>
                    <a:pt x="677" y="134"/>
                  </a:lnTo>
                  <a:lnTo>
                    <a:pt x="715" y="139"/>
                  </a:lnTo>
                  <a:lnTo>
                    <a:pt x="753" y="145"/>
                  </a:lnTo>
                  <a:lnTo>
                    <a:pt x="790" y="154"/>
                  </a:lnTo>
                  <a:lnTo>
                    <a:pt x="828" y="163"/>
                  </a:lnTo>
                  <a:lnTo>
                    <a:pt x="865" y="175"/>
                  </a:lnTo>
                  <a:lnTo>
                    <a:pt x="901" y="187"/>
                  </a:lnTo>
                  <a:lnTo>
                    <a:pt x="936" y="203"/>
                  </a:lnTo>
                  <a:lnTo>
                    <a:pt x="936" y="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9"/>
            <p:cNvSpPr>
              <a:spLocks/>
            </p:cNvSpPr>
            <p:nvPr/>
          </p:nvSpPr>
          <p:spPr bwMode="auto">
            <a:xfrm>
              <a:off x="-1813092" y="-1631176"/>
              <a:ext cx="784225" cy="163513"/>
            </a:xfrm>
            <a:custGeom>
              <a:avLst/>
              <a:gdLst>
                <a:gd name="T0" fmla="*/ 333 w 989"/>
                <a:gd name="T1" fmla="*/ 14 h 207"/>
                <a:gd name="T2" fmla="*/ 333 w 989"/>
                <a:gd name="T3" fmla="*/ 14 h 207"/>
                <a:gd name="T4" fmla="*/ 298 w 989"/>
                <a:gd name="T5" fmla="*/ 19 h 207"/>
                <a:gd name="T6" fmla="*/ 264 w 989"/>
                <a:gd name="T7" fmla="*/ 23 h 207"/>
                <a:gd name="T8" fmla="*/ 202 w 989"/>
                <a:gd name="T9" fmla="*/ 35 h 207"/>
                <a:gd name="T10" fmla="*/ 146 w 989"/>
                <a:gd name="T11" fmla="*/ 47 h 207"/>
                <a:gd name="T12" fmla="*/ 97 w 989"/>
                <a:gd name="T13" fmla="*/ 58 h 207"/>
                <a:gd name="T14" fmla="*/ 57 w 989"/>
                <a:gd name="T15" fmla="*/ 69 h 207"/>
                <a:gd name="T16" fmla="*/ 28 w 989"/>
                <a:gd name="T17" fmla="*/ 78 h 207"/>
                <a:gd name="T18" fmla="*/ 0 w 989"/>
                <a:gd name="T19" fmla="*/ 87 h 207"/>
                <a:gd name="T20" fmla="*/ 41 w 989"/>
                <a:gd name="T21" fmla="*/ 207 h 207"/>
                <a:gd name="T22" fmla="*/ 41 w 989"/>
                <a:gd name="T23" fmla="*/ 207 h 207"/>
                <a:gd name="T24" fmla="*/ 66 w 989"/>
                <a:gd name="T25" fmla="*/ 199 h 207"/>
                <a:gd name="T26" fmla="*/ 93 w 989"/>
                <a:gd name="T27" fmla="*/ 191 h 207"/>
                <a:gd name="T28" fmla="*/ 130 w 989"/>
                <a:gd name="T29" fmla="*/ 182 h 207"/>
                <a:gd name="T30" fmla="*/ 175 w 989"/>
                <a:gd name="T31" fmla="*/ 170 h 207"/>
                <a:gd name="T32" fmla="*/ 228 w 989"/>
                <a:gd name="T33" fmla="*/ 159 h 207"/>
                <a:gd name="T34" fmla="*/ 287 w 989"/>
                <a:gd name="T35" fmla="*/ 149 h 207"/>
                <a:gd name="T36" fmla="*/ 352 w 989"/>
                <a:gd name="T37" fmla="*/ 139 h 207"/>
                <a:gd name="T38" fmla="*/ 352 w 989"/>
                <a:gd name="T39" fmla="*/ 139 h 207"/>
                <a:gd name="T40" fmla="*/ 382 w 989"/>
                <a:gd name="T41" fmla="*/ 136 h 207"/>
                <a:gd name="T42" fmla="*/ 414 w 989"/>
                <a:gd name="T43" fmla="*/ 133 h 207"/>
                <a:gd name="T44" fmla="*/ 448 w 989"/>
                <a:gd name="T45" fmla="*/ 131 h 207"/>
                <a:gd name="T46" fmla="*/ 482 w 989"/>
                <a:gd name="T47" fmla="*/ 129 h 207"/>
                <a:gd name="T48" fmla="*/ 518 w 989"/>
                <a:gd name="T49" fmla="*/ 128 h 207"/>
                <a:gd name="T50" fmla="*/ 555 w 989"/>
                <a:gd name="T51" fmla="*/ 128 h 207"/>
                <a:gd name="T52" fmla="*/ 593 w 989"/>
                <a:gd name="T53" fmla="*/ 129 h 207"/>
                <a:gd name="T54" fmla="*/ 631 w 989"/>
                <a:gd name="T55" fmla="*/ 131 h 207"/>
                <a:gd name="T56" fmla="*/ 669 w 989"/>
                <a:gd name="T57" fmla="*/ 134 h 207"/>
                <a:gd name="T58" fmla="*/ 708 w 989"/>
                <a:gd name="T59" fmla="*/ 139 h 207"/>
                <a:gd name="T60" fmla="*/ 747 w 989"/>
                <a:gd name="T61" fmla="*/ 146 h 207"/>
                <a:gd name="T62" fmla="*/ 785 w 989"/>
                <a:gd name="T63" fmla="*/ 154 h 207"/>
                <a:gd name="T64" fmla="*/ 824 w 989"/>
                <a:gd name="T65" fmla="*/ 164 h 207"/>
                <a:gd name="T66" fmla="*/ 862 w 989"/>
                <a:gd name="T67" fmla="*/ 175 h 207"/>
                <a:gd name="T68" fmla="*/ 899 w 989"/>
                <a:gd name="T69" fmla="*/ 189 h 207"/>
                <a:gd name="T70" fmla="*/ 936 w 989"/>
                <a:gd name="T71" fmla="*/ 205 h 207"/>
                <a:gd name="T72" fmla="*/ 989 w 989"/>
                <a:gd name="T73" fmla="*/ 89 h 207"/>
                <a:gd name="T74" fmla="*/ 989 w 989"/>
                <a:gd name="T75" fmla="*/ 89 h 207"/>
                <a:gd name="T76" fmla="*/ 955 w 989"/>
                <a:gd name="T77" fmla="*/ 74 h 207"/>
                <a:gd name="T78" fmla="*/ 920 w 989"/>
                <a:gd name="T79" fmla="*/ 61 h 207"/>
                <a:gd name="T80" fmla="*/ 884 w 989"/>
                <a:gd name="T81" fmla="*/ 49 h 207"/>
                <a:gd name="T82" fmla="*/ 848 w 989"/>
                <a:gd name="T83" fmla="*/ 38 h 207"/>
                <a:gd name="T84" fmla="*/ 810 w 989"/>
                <a:gd name="T85" fmla="*/ 29 h 207"/>
                <a:gd name="T86" fmla="*/ 772 w 989"/>
                <a:gd name="T87" fmla="*/ 20 h 207"/>
                <a:gd name="T88" fmla="*/ 731 w 989"/>
                <a:gd name="T89" fmla="*/ 14 h 207"/>
                <a:gd name="T90" fmla="*/ 691 w 989"/>
                <a:gd name="T91" fmla="*/ 9 h 207"/>
                <a:gd name="T92" fmla="*/ 649 w 989"/>
                <a:gd name="T93" fmla="*/ 4 h 207"/>
                <a:gd name="T94" fmla="*/ 607 w 989"/>
                <a:gd name="T95" fmla="*/ 2 h 207"/>
                <a:gd name="T96" fmla="*/ 564 w 989"/>
                <a:gd name="T97" fmla="*/ 0 h 207"/>
                <a:gd name="T98" fmla="*/ 519 w 989"/>
                <a:gd name="T99" fmla="*/ 0 h 207"/>
                <a:gd name="T100" fmla="*/ 474 w 989"/>
                <a:gd name="T101" fmla="*/ 2 h 207"/>
                <a:gd name="T102" fmla="*/ 428 w 989"/>
                <a:gd name="T103" fmla="*/ 4 h 207"/>
                <a:gd name="T104" fmla="*/ 380 w 989"/>
                <a:gd name="T105" fmla="*/ 9 h 207"/>
                <a:gd name="T106" fmla="*/ 333 w 989"/>
                <a:gd name="T107" fmla="*/ 14 h 207"/>
                <a:gd name="T108" fmla="*/ 333 w 989"/>
                <a:gd name="T109" fmla="*/ 1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89" h="207">
                  <a:moveTo>
                    <a:pt x="333" y="14"/>
                  </a:moveTo>
                  <a:lnTo>
                    <a:pt x="333" y="14"/>
                  </a:lnTo>
                  <a:lnTo>
                    <a:pt x="298" y="19"/>
                  </a:lnTo>
                  <a:lnTo>
                    <a:pt x="264" y="23"/>
                  </a:lnTo>
                  <a:lnTo>
                    <a:pt x="202" y="35"/>
                  </a:lnTo>
                  <a:lnTo>
                    <a:pt x="146" y="47"/>
                  </a:lnTo>
                  <a:lnTo>
                    <a:pt x="97" y="58"/>
                  </a:lnTo>
                  <a:lnTo>
                    <a:pt x="57" y="69"/>
                  </a:lnTo>
                  <a:lnTo>
                    <a:pt x="28" y="78"/>
                  </a:lnTo>
                  <a:lnTo>
                    <a:pt x="0" y="87"/>
                  </a:lnTo>
                  <a:lnTo>
                    <a:pt x="41" y="207"/>
                  </a:lnTo>
                  <a:lnTo>
                    <a:pt x="41" y="207"/>
                  </a:lnTo>
                  <a:lnTo>
                    <a:pt x="66" y="199"/>
                  </a:lnTo>
                  <a:lnTo>
                    <a:pt x="93" y="191"/>
                  </a:lnTo>
                  <a:lnTo>
                    <a:pt x="130" y="182"/>
                  </a:lnTo>
                  <a:lnTo>
                    <a:pt x="175" y="170"/>
                  </a:lnTo>
                  <a:lnTo>
                    <a:pt x="228" y="159"/>
                  </a:lnTo>
                  <a:lnTo>
                    <a:pt x="287" y="149"/>
                  </a:lnTo>
                  <a:lnTo>
                    <a:pt x="352" y="139"/>
                  </a:lnTo>
                  <a:lnTo>
                    <a:pt x="352" y="139"/>
                  </a:lnTo>
                  <a:lnTo>
                    <a:pt x="382" y="136"/>
                  </a:lnTo>
                  <a:lnTo>
                    <a:pt x="414" y="133"/>
                  </a:lnTo>
                  <a:lnTo>
                    <a:pt x="448" y="131"/>
                  </a:lnTo>
                  <a:lnTo>
                    <a:pt x="482" y="129"/>
                  </a:lnTo>
                  <a:lnTo>
                    <a:pt x="518" y="128"/>
                  </a:lnTo>
                  <a:lnTo>
                    <a:pt x="555" y="128"/>
                  </a:lnTo>
                  <a:lnTo>
                    <a:pt x="593" y="129"/>
                  </a:lnTo>
                  <a:lnTo>
                    <a:pt x="631" y="131"/>
                  </a:lnTo>
                  <a:lnTo>
                    <a:pt x="669" y="134"/>
                  </a:lnTo>
                  <a:lnTo>
                    <a:pt x="708" y="139"/>
                  </a:lnTo>
                  <a:lnTo>
                    <a:pt x="747" y="146"/>
                  </a:lnTo>
                  <a:lnTo>
                    <a:pt x="785" y="154"/>
                  </a:lnTo>
                  <a:lnTo>
                    <a:pt x="824" y="164"/>
                  </a:lnTo>
                  <a:lnTo>
                    <a:pt x="862" y="175"/>
                  </a:lnTo>
                  <a:lnTo>
                    <a:pt x="899" y="189"/>
                  </a:lnTo>
                  <a:lnTo>
                    <a:pt x="936" y="205"/>
                  </a:lnTo>
                  <a:lnTo>
                    <a:pt x="989" y="89"/>
                  </a:lnTo>
                  <a:lnTo>
                    <a:pt x="989" y="89"/>
                  </a:lnTo>
                  <a:lnTo>
                    <a:pt x="955" y="74"/>
                  </a:lnTo>
                  <a:lnTo>
                    <a:pt x="920" y="61"/>
                  </a:lnTo>
                  <a:lnTo>
                    <a:pt x="884" y="49"/>
                  </a:lnTo>
                  <a:lnTo>
                    <a:pt x="848" y="38"/>
                  </a:lnTo>
                  <a:lnTo>
                    <a:pt x="810" y="29"/>
                  </a:lnTo>
                  <a:lnTo>
                    <a:pt x="772" y="20"/>
                  </a:lnTo>
                  <a:lnTo>
                    <a:pt x="731" y="14"/>
                  </a:lnTo>
                  <a:lnTo>
                    <a:pt x="691" y="9"/>
                  </a:lnTo>
                  <a:lnTo>
                    <a:pt x="649" y="4"/>
                  </a:lnTo>
                  <a:lnTo>
                    <a:pt x="607" y="2"/>
                  </a:lnTo>
                  <a:lnTo>
                    <a:pt x="564" y="0"/>
                  </a:lnTo>
                  <a:lnTo>
                    <a:pt x="519" y="0"/>
                  </a:lnTo>
                  <a:lnTo>
                    <a:pt x="474" y="2"/>
                  </a:lnTo>
                  <a:lnTo>
                    <a:pt x="428" y="4"/>
                  </a:lnTo>
                  <a:lnTo>
                    <a:pt x="380" y="9"/>
                  </a:lnTo>
                  <a:lnTo>
                    <a:pt x="333" y="14"/>
                  </a:lnTo>
                  <a:lnTo>
                    <a:pt x="33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0"/>
            <p:cNvSpPr>
              <a:spLocks/>
            </p:cNvSpPr>
            <p:nvPr/>
          </p:nvSpPr>
          <p:spPr bwMode="auto">
            <a:xfrm>
              <a:off x="-1813092" y="-1256526"/>
              <a:ext cx="784225" cy="163513"/>
            </a:xfrm>
            <a:custGeom>
              <a:avLst/>
              <a:gdLst>
                <a:gd name="T0" fmla="*/ 333 w 989"/>
                <a:gd name="T1" fmla="*/ 13 h 205"/>
                <a:gd name="T2" fmla="*/ 333 w 989"/>
                <a:gd name="T3" fmla="*/ 13 h 205"/>
                <a:gd name="T4" fmla="*/ 298 w 989"/>
                <a:gd name="T5" fmla="*/ 18 h 205"/>
                <a:gd name="T6" fmla="*/ 264 w 989"/>
                <a:gd name="T7" fmla="*/ 23 h 205"/>
                <a:gd name="T8" fmla="*/ 202 w 989"/>
                <a:gd name="T9" fmla="*/ 34 h 205"/>
                <a:gd name="T10" fmla="*/ 146 w 989"/>
                <a:gd name="T11" fmla="*/ 46 h 205"/>
                <a:gd name="T12" fmla="*/ 97 w 989"/>
                <a:gd name="T13" fmla="*/ 58 h 205"/>
                <a:gd name="T14" fmla="*/ 57 w 989"/>
                <a:gd name="T15" fmla="*/ 68 h 205"/>
                <a:gd name="T16" fmla="*/ 28 w 989"/>
                <a:gd name="T17" fmla="*/ 77 h 205"/>
                <a:gd name="T18" fmla="*/ 0 w 989"/>
                <a:gd name="T19" fmla="*/ 86 h 205"/>
                <a:gd name="T20" fmla="*/ 41 w 989"/>
                <a:gd name="T21" fmla="*/ 205 h 205"/>
                <a:gd name="T22" fmla="*/ 41 w 989"/>
                <a:gd name="T23" fmla="*/ 205 h 205"/>
                <a:gd name="T24" fmla="*/ 66 w 989"/>
                <a:gd name="T25" fmla="*/ 198 h 205"/>
                <a:gd name="T26" fmla="*/ 93 w 989"/>
                <a:gd name="T27" fmla="*/ 191 h 205"/>
                <a:gd name="T28" fmla="*/ 130 w 989"/>
                <a:gd name="T29" fmla="*/ 180 h 205"/>
                <a:gd name="T30" fmla="*/ 175 w 989"/>
                <a:gd name="T31" fmla="*/ 169 h 205"/>
                <a:gd name="T32" fmla="*/ 228 w 989"/>
                <a:gd name="T33" fmla="*/ 159 h 205"/>
                <a:gd name="T34" fmla="*/ 286 w 989"/>
                <a:gd name="T35" fmla="*/ 148 h 205"/>
                <a:gd name="T36" fmla="*/ 349 w 989"/>
                <a:gd name="T37" fmla="*/ 139 h 205"/>
                <a:gd name="T38" fmla="*/ 383 w 989"/>
                <a:gd name="T39" fmla="*/ 135 h 205"/>
                <a:gd name="T40" fmla="*/ 418 w 989"/>
                <a:gd name="T41" fmla="*/ 132 h 205"/>
                <a:gd name="T42" fmla="*/ 453 w 989"/>
                <a:gd name="T43" fmla="*/ 129 h 205"/>
                <a:gd name="T44" fmla="*/ 490 w 989"/>
                <a:gd name="T45" fmla="*/ 127 h 205"/>
                <a:gd name="T46" fmla="*/ 526 w 989"/>
                <a:gd name="T47" fmla="*/ 126 h 205"/>
                <a:gd name="T48" fmla="*/ 564 w 989"/>
                <a:gd name="T49" fmla="*/ 127 h 205"/>
                <a:gd name="T50" fmla="*/ 601 w 989"/>
                <a:gd name="T51" fmla="*/ 128 h 205"/>
                <a:gd name="T52" fmla="*/ 639 w 989"/>
                <a:gd name="T53" fmla="*/ 130 h 205"/>
                <a:gd name="T54" fmla="*/ 677 w 989"/>
                <a:gd name="T55" fmla="*/ 134 h 205"/>
                <a:gd name="T56" fmla="*/ 715 w 989"/>
                <a:gd name="T57" fmla="*/ 139 h 205"/>
                <a:gd name="T58" fmla="*/ 753 w 989"/>
                <a:gd name="T59" fmla="*/ 145 h 205"/>
                <a:gd name="T60" fmla="*/ 791 w 989"/>
                <a:gd name="T61" fmla="*/ 154 h 205"/>
                <a:gd name="T62" fmla="*/ 827 w 989"/>
                <a:gd name="T63" fmla="*/ 163 h 205"/>
                <a:gd name="T64" fmla="*/ 864 w 989"/>
                <a:gd name="T65" fmla="*/ 175 h 205"/>
                <a:gd name="T66" fmla="*/ 900 w 989"/>
                <a:gd name="T67" fmla="*/ 188 h 205"/>
                <a:gd name="T68" fmla="*/ 936 w 989"/>
                <a:gd name="T69" fmla="*/ 203 h 205"/>
                <a:gd name="T70" fmla="*/ 989 w 989"/>
                <a:gd name="T71" fmla="*/ 88 h 205"/>
                <a:gd name="T72" fmla="*/ 989 w 989"/>
                <a:gd name="T73" fmla="*/ 88 h 205"/>
                <a:gd name="T74" fmla="*/ 955 w 989"/>
                <a:gd name="T75" fmla="*/ 74 h 205"/>
                <a:gd name="T76" fmla="*/ 920 w 989"/>
                <a:gd name="T77" fmla="*/ 60 h 205"/>
                <a:gd name="T78" fmla="*/ 884 w 989"/>
                <a:gd name="T79" fmla="*/ 48 h 205"/>
                <a:gd name="T80" fmla="*/ 848 w 989"/>
                <a:gd name="T81" fmla="*/ 38 h 205"/>
                <a:gd name="T82" fmla="*/ 810 w 989"/>
                <a:gd name="T83" fmla="*/ 28 h 205"/>
                <a:gd name="T84" fmla="*/ 772 w 989"/>
                <a:gd name="T85" fmla="*/ 20 h 205"/>
                <a:gd name="T86" fmla="*/ 731 w 989"/>
                <a:gd name="T87" fmla="*/ 13 h 205"/>
                <a:gd name="T88" fmla="*/ 691 w 989"/>
                <a:gd name="T89" fmla="*/ 8 h 205"/>
                <a:gd name="T90" fmla="*/ 649 w 989"/>
                <a:gd name="T91" fmla="*/ 4 h 205"/>
                <a:gd name="T92" fmla="*/ 607 w 989"/>
                <a:gd name="T93" fmla="*/ 1 h 205"/>
                <a:gd name="T94" fmla="*/ 564 w 989"/>
                <a:gd name="T95" fmla="*/ 0 h 205"/>
                <a:gd name="T96" fmla="*/ 519 w 989"/>
                <a:gd name="T97" fmla="*/ 0 h 205"/>
                <a:gd name="T98" fmla="*/ 474 w 989"/>
                <a:gd name="T99" fmla="*/ 1 h 205"/>
                <a:gd name="T100" fmla="*/ 428 w 989"/>
                <a:gd name="T101" fmla="*/ 4 h 205"/>
                <a:gd name="T102" fmla="*/ 381 w 989"/>
                <a:gd name="T103" fmla="*/ 8 h 205"/>
                <a:gd name="T104" fmla="*/ 333 w 989"/>
                <a:gd name="T105" fmla="*/ 13 h 205"/>
                <a:gd name="T106" fmla="*/ 333 w 989"/>
                <a:gd name="T107" fmla="*/ 1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9" h="205">
                  <a:moveTo>
                    <a:pt x="333" y="13"/>
                  </a:moveTo>
                  <a:lnTo>
                    <a:pt x="333" y="13"/>
                  </a:lnTo>
                  <a:lnTo>
                    <a:pt x="298" y="18"/>
                  </a:lnTo>
                  <a:lnTo>
                    <a:pt x="264" y="23"/>
                  </a:lnTo>
                  <a:lnTo>
                    <a:pt x="202" y="34"/>
                  </a:lnTo>
                  <a:lnTo>
                    <a:pt x="146" y="46"/>
                  </a:lnTo>
                  <a:lnTo>
                    <a:pt x="97" y="58"/>
                  </a:lnTo>
                  <a:lnTo>
                    <a:pt x="57" y="68"/>
                  </a:lnTo>
                  <a:lnTo>
                    <a:pt x="28" y="77"/>
                  </a:lnTo>
                  <a:lnTo>
                    <a:pt x="0" y="86"/>
                  </a:lnTo>
                  <a:lnTo>
                    <a:pt x="41" y="205"/>
                  </a:lnTo>
                  <a:lnTo>
                    <a:pt x="41" y="205"/>
                  </a:lnTo>
                  <a:lnTo>
                    <a:pt x="66" y="198"/>
                  </a:lnTo>
                  <a:lnTo>
                    <a:pt x="93" y="191"/>
                  </a:lnTo>
                  <a:lnTo>
                    <a:pt x="130" y="180"/>
                  </a:lnTo>
                  <a:lnTo>
                    <a:pt x="175" y="169"/>
                  </a:lnTo>
                  <a:lnTo>
                    <a:pt x="228" y="159"/>
                  </a:lnTo>
                  <a:lnTo>
                    <a:pt x="286" y="148"/>
                  </a:lnTo>
                  <a:lnTo>
                    <a:pt x="349" y="139"/>
                  </a:lnTo>
                  <a:lnTo>
                    <a:pt x="383" y="135"/>
                  </a:lnTo>
                  <a:lnTo>
                    <a:pt x="418" y="132"/>
                  </a:lnTo>
                  <a:lnTo>
                    <a:pt x="453" y="129"/>
                  </a:lnTo>
                  <a:lnTo>
                    <a:pt x="490" y="127"/>
                  </a:lnTo>
                  <a:lnTo>
                    <a:pt x="526" y="126"/>
                  </a:lnTo>
                  <a:lnTo>
                    <a:pt x="564" y="127"/>
                  </a:lnTo>
                  <a:lnTo>
                    <a:pt x="601" y="128"/>
                  </a:lnTo>
                  <a:lnTo>
                    <a:pt x="639" y="130"/>
                  </a:lnTo>
                  <a:lnTo>
                    <a:pt x="677" y="134"/>
                  </a:lnTo>
                  <a:lnTo>
                    <a:pt x="715" y="139"/>
                  </a:lnTo>
                  <a:lnTo>
                    <a:pt x="753" y="145"/>
                  </a:lnTo>
                  <a:lnTo>
                    <a:pt x="791" y="154"/>
                  </a:lnTo>
                  <a:lnTo>
                    <a:pt x="827" y="163"/>
                  </a:lnTo>
                  <a:lnTo>
                    <a:pt x="864" y="175"/>
                  </a:lnTo>
                  <a:lnTo>
                    <a:pt x="900" y="188"/>
                  </a:lnTo>
                  <a:lnTo>
                    <a:pt x="936" y="203"/>
                  </a:lnTo>
                  <a:lnTo>
                    <a:pt x="989" y="88"/>
                  </a:lnTo>
                  <a:lnTo>
                    <a:pt x="989" y="88"/>
                  </a:lnTo>
                  <a:lnTo>
                    <a:pt x="955" y="74"/>
                  </a:lnTo>
                  <a:lnTo>
                    <a:pt x="920" y="60"/>
                  </a:lnTo>
                  <a:lnTo>
                    <a:pt x="884" y="48"/>
                  </a:lnTo>
                  <a:lnTo>
                    <a:pt x="848" y="38"/>
                  </a:lnTo>
                  <a:lnTo>
                    <a:pt x="810" y="28"/>
                  </a:lnTo>
                  <a:lnTo>
                    <a:pt x="772" y="20"/>
                  </a:lnTo>
                  <a:lnTo>
                    <a:pt x="731" y="13"/>
                  </a:lnTo>
                  <a:lnTo>
                    <a:pt x="691" y="8"/>
                  </a:lnTo>
                  <a:lnTo>
                    <a:pt x="649" y="4"/>
                  </a:lnTo>
                  <a:lnTo>
                    <a:pt x="607" y="1"/>
                  </a:lnTo>
                  <a:lnTo>
                    <a:pt x="564" y="0"/>
                  </a:lnTo>
                  <a:lnTo>
                    <a:pt x="519" y="0"/>
                  </a:lnTo>
                  <a:lnTo>
                    <a:pt x="474" y="1"/>
                  </a:lnTo>
                  <a:lnTo>
                    <a:pt x="428" y="4"/>
                  </a:lnTo>
                  <a:lnTo>
                    <a:pt x="381" y="8"/>
                  </a:lnTo>
                  <a:lnTo>
                    <a:pt x="333" y="13"/>
                  </a:lnTo>
                  <a:lnTo>
                    <a:pt x="33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1"/>
            <p:cNvSpPr>
              <a:spLocks/>
            </p:cNvSpPr>
            <p:nvPr/>
          </p:nvSpPr>
          <p:spPr bwMode="auto">
            <a:xfrm>
              <a:off x="-1813092" y="-881876"/>
              <a:ext cx="784225" cy="163513"/>
            </a:xfrm>
            <a:custGeom>
              <a:avLst/>
              <a:gdLst>
                <a:gd name="T0" fmla="*/ 333 w 989"/>
                <a:gd name="T1" fmla="*/ 13 h 206"/>
                <a:gd name="T2" fmla="*/ 333 w 989"/>
                <a:gd name="T3" fmla="*/ 13 h 206"/>
                <a:gd name="T4" fmla="*/ 298 w 989"/>
                <a:gd name="T5" fmla="*/ 18 h 206"/>
                <a:gd name="T6" fmla="*/ 264 w 989"/>
                <a:gd name="T7" fmla="*/ 23 h 206"/>
                <a:gd name="T8" fmla="*/ 202 w 989"/>
                <a:gd name="T9" fmla="*/ 34 h 206"/>
                <a:gd name="T10" fmla="*/ 146 w 989"/>
                <a:gd name="T11" fmla="*/ 47 h 206"/>
                <a:gd name="T12" fmla="*/ 97 w 989"/>
                <a:gd name="T13" fmla="*/ 58 h 206"/>
                <a:gd name="T14" fmla="*/ 57 w 989"/>
                <a:gd name="T15" fmla="*/ 69 h 206"/>
                <a:gd name="T16" fmla="*/ 28 w 989"/>
                <a:gd name="T17" fmla="*/ 77 h 206"/>
                <a:gd name="T18" fmla="*/ 0 w 989"/>
                <a:gd name="T19" fmla="*/ 86 h 206"/>
                <a:gd name="T20" fmla="*/ 41 w 989"/>
                <a:gd name="T21" fmla="*/ 206 h 206"/>
                <a:gd name="T22" fmla="*/ 41 w 989"/>
                <a:gd name="T23" fmla="*/ 206 h 206"/>
                <a:gd name="T24" fmla="*/ 66 w 989"/>
                <a:gd name="T25" fmla="*/ 198 h 206"/>
                <a:gd name="T26" fmla="*/ 93 w 989"/>
                <a:gd name="T27" fmla="*/ 190 h 206"/>
                <a:gd name="T28" fmla="*/ 130 w 989"/>
                <a:gd name="T29" fmla="*/ 181 h 206"/>
                <a:gd name="T30" fmla="*/ 175 w 989"/>
                <a:gd name="T31" fmla="*/ 170 h 206"/>
                <a:gd name="T32" fmla="*/ 228 w 989"/>
                <a:gd name="T33" fmla="*/ 158 h 206"/>
                <a:gd name="T34" fmla="*/ 286 w 989"/>
                <a:gd name="T35" fmla="*/ 148 h 206"/>
                <a:gd name="T36" fmla="*/ 349 w 989"/>
                <a:gd name="T37" fmla="*/ 139 h 206"/>
                <a:gd name="T38" fmla="*/ 383 w 989"/>
                <a:gd name="T39" fmla="*/ 135 h 206"/>
                <a:gd name="T40" fmla="*/ 418 w 989"/>
                <a:gd name="T41" fmla="*/ 132 h 206"/>
                <a:gd name="T42" fmla="*/ 453 w 989"/>
                <a:gd name="T43" fmla="*/ 130 h 206"/>
                <a:gd name="T44" fmla="*/ 490 w 989"/>
                <a:gd name="T45" fmla="*/ 128 h 206"/>
                <a:gd name="T46" fmla="*/ 526 w 989"/>
                <a:gd name="T47" fmla="*/ 127 h 206"/>
                <a:gd name="T48" fmla="*/ 564 w 989"/>
                <a:gd name="T49" fmla="*/ 127 h 206"/>
                <a:gd name="T50" fmla="*/ 601 w 989"/>
                <a:gd name="T51" fmla="*/ 128 h 206"/>
                <a:gd name="T52" fmla="*/ 639 w 989"/>
                <a:gd name="T53" fmla="*/ 131 h 206"/>
                <a:gd name="T54" fmla="*/ 677 w 989"/>
                <a:gd name="T55" fmla="*/ 134 h 206"/>
                <a:gd name="T56" fmla="*/ 715 w 989"/>
                <a:gd name="T57" fmla="*/ 139 h 206"/>
                <a:gd name="T58" fmla="*/ 753 w 989"/>
                <a:gd name="T59" fmla="*/ 146 h 206"/>
                <a:gd name="T60" fmla="*/ 791 w 989"/>
                <a:gd name="T61" fmla="*/ 154 h 206"/>
                <a:gd name="T62" fmla="*/ 827 w 989"/>
                <a:gd name="T63" fmla="*/ 164 h 206"/>
                <a:gd name="T64" fmla="*/ 864 w 989"/>
                <a:gd name="T65" fmla="*/ 175 h 206"/>
                <a:gd name="T66" fmla="*/ 900 w 989"/>
                <a:gd name="T67" fmla="*/ 188 h 206"/>
                <a:gd name="T68" fmla="*/ 936 w 989"/>
                <a:gd name="T69" fmla="*/ 204 h 206"/>
                <a:gd name="T70" fmla="*/ 989 w 989"/>
                <a:gd name="T71" fmla="*/ 89 h 206"/>
                <a:gd name="T72" fmla="*/ 989 w 989"/>
                <a:gd name="T73" fmla="*/ 89 h 206"/>
                <a:gd name="T74" fmla="*/ 955 w 989"/>
                <a:gd name="T75" fmla="*/ 74 h 206"/>
                <a:gd name="T76" fmla="*/ 920 w 989"/>
                <a:gd name="T77" fmla="*/ 60 h 206"/>
                <a:gd name="T78" fmla="*/ 884 w 989"/>
                <a:gd name="T79" fmla="*/ 48 h 206"/>
                <a:gd name="T80" fmla="*/ 848 w 989"/>
                <a:gd name="T81" fmla="*/ 37 h 206"/>
                <a:gd name="T82" fmla="*/ 810 w 989"/>
                <a:gd name="T83" fmla="*/ 28 h 206"/>
                <a:gd name="T84" fmla="*/ 772 w 989"/>
                <a:gd name="T85" fmla="*/ 20 h 206"/>
                <a:gd name="T86" fmla="*/ 731 w 989"/>
                <a:gd name="T87" fmla="*/ 13 h 206"/>
                <a:gd name="T88" fmla="*/ 691 w 989"/>
                <a:gd name="T89" fmla="*/ 8 h 206"/>
                <a:gd name="T90" fmla="*/ 649 w 989"/>
                <a:gd name="T91" fmla="*/ 3 h 206"/>
                <a:gd name="T92" fmla="*/ 607 w 989"/>
                <a:gd name="T93" fmla="*/ 1 h 206"/>
                <a:gd name="T94" fmla="*/ 564 w 989"/>
                <a:gd name="T95" fmla="*/ 0 h 206"/>
                <a:gd name="T96" fmla="*/ 519 w 989"/>
                <a:gd name="T97" fmla="*/ 0 h 206"/>
                <a:gd name="T98" fmla="*/ 474 w 989"/>
                <a:gd name="T99" fmla="*/ 1 h 206"/>
                <a:gd name="T100" fmla="*/ 428 w 989"/>
                <a:gd name="T101" fmla="*/ 3 h 206"/>
                <a:gd name="T102" fmla="*/ 381 w 989"/>
                <a:gd name="T103" fmla="*/ 8 h 206"/>
                <a:gd name="T104" fmla="*/ 333 w 989"/>
                <a:gd name="T105" fmla="*/ 13 h 206"/>
                <a:gd name="T106" fmla="*/ 333 w 989"/>
                <a:gd name="T107" fmla="*/ 1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9" h="206">
                  <a:moveTo>
                    <a:pt x="333" y="13"/>
                  </a:moveTo>
                  <a:lnTo>
                    <a:pt x="333" y="13"/>
                  </a:lnTo>
                  <a:lnTo>
                    <a:pt x="298" y="18"/>
                  </a:lnTo>
                  <a:lnTo>
                    <a:pt x="264" y="23"/>
                  </a:lnTo>
                  <a:lnTo>
                    <a:pt x="202" y="34"/>
                  </a:lnTo>
                  <a:lnTo>
                    <a:pt x="146" y="47"/>
                  </a:lnTo>
                  <a:lnTo>
                    <a:pt x="97" y="58"/>
                  </a:lnTo>
                  <a:lnTo>
                    <a:pt x="57" y="69"/>
                  </a:lnTo>
                  <a:lnTo>
                    <a:pt x="28" y="77"/>
                  </a:lnTo>
                  <a:lnTo>
                    <a:pt x="0" y="86"/>
                  </a:lnTo>
                  <a:lnTo>
                    <a:pt x="41" y="206"/>
                  </a:lnTo>
                  <a:lnTo>
                    <a:pt x="41" y="206"/>
                  </a:lnTo>
                  <a:lnTo>
                    <a:pt x="66" y="198"/>
                  </a:lnTo>
                  <a:lnTo>
                    <a:pt x="93" y="190"/>
                  </a:lnTo>
                  <a:lnTo>
                    <a:pt x="130" y="181"/>
                  </a:lnTo>
                  <a:lnTo>
                    <a:pt x="175" y="170"/>
                  </a:lnTo>
                  <a:lnTo>
                    <a:pt x="228" y="158"/>
                  </a:lnTo>
                  <a:lnTo>
                    <a:pt x="286" y="148"/>
                  </a:lnTo>
                  <a:lnTo>
                    <a:pt x="349" y="139"/>
                  </a:lnTo>
                  <a:lnTo>
                    <a:pt x="383" y="135"/>
                  </a:lnTo>
                  <a:lnTo>
                    <a:pt x="418" y="132"/>
                  </a:lnTo>
                  <a:lnTo>
                    <a:pt x="453" y="130"/>
                  </a:lnTo>
                  <a:lnTo>
                    <a:pt x="490" y="128"/>
                  </a:lnTo>
                  <a:lnTo>
                    <a:pt x="526" y="127"/>
                  </a:lnTo>
                  <a:lnTo>
                    <a:pt x="564" y="127"/>
                  </a:lnTo>
                  <a:lnTo>
                    <a:pt x="601" y="128"/>
                  </a:lnTo>
                  <a:lnTo>
                    <a:pt x="639" y="131"/>
                  </a:lnTo>
                  <a:lnTo>
                    <a:pt x="677" y="134"/>
                  </a:lnTo>
                  <a:lnTo>
                    <a:pt x="715" y="139"/>
                  </a:lnTo>
                  <a:lnTo>
                    <a:pt x="753" y="146"/>
                  </a:lnTo>
                  <a:lnTo>
                    <a:pt x="791" y="154"/>
                  </a:lnTo>
                  <a:lnTo>
                    <a:pt x="827" y="164"/>
                  </a:lnTo>
                  <a:lnTo>
                    <a:pt x="864" y="175"/>
                  </a:lnTo>
                  <a:lnTo>
                    <a:pt x="900" y="188"/>
                  </a:lnTo>
                  <a:lnTo>
                    <a:pt x="936" y="204"/>
                  </a:lnTo>
                  <a:lnTo>
                    <a:pt x="989" y="89"/>
                  </a:lnTo>
                  <a:lnTo>
                    <a:pt x="989" y="89"/>
                  </a:lnTo>
                  <a:lnTo>
                    <a:pt x="955" y="74"/>
                  </a:lnTo>
                  <a:lnTo>
                    <a:pt x="920" y="60"/>
                  </a:lnTo>
                  <a:lnTo>
                    <a:pt x="884" y="48"/>
                  </a:lnTo>
                  <a:lnTo>
                    <a:pt x="848" y="37"/>
                  </a:lnTo>
                  <a:lnTo>
                    <a:pt x="810" y="28"/>
                  </a:lnTo>
                  <a:lnTo>
                    <a:pt x="772" y="20"/>
                  </a:lnTo>
                  <a:lnTo>
                    <a:pt x="731" y="13"/>
                  </a:lnTo>
                  <a:lnTo>
                    <a:pt x="691" y="8"/>
                  </a:lnTo>
                  <a:lnTo>
                    <a:pt x="649" y="3"/>
                  </a:lnTo>
                  <a:lnTo>
                    <a:pt x="607" y="1"/>
                  </a:lnTo>
                  <a:lnTo>
                    <a:pt x="564" y="0"/>
                  </a:lnTo>
                  <a:lnTo>
                    <a:pt x="519" y="0"/>
                  </a:lnTo>
                  <a:lnTo>
                    <a:pt x="474" y="1"/>
                  </a:lnTo>
                  <a:lnTo>
                    <a:pt x="428" y="3"/>
                  </a:lnTo>
                  <a:lnTo>
                    <a:pt x="381" y="8"/>
                  </a:lnTo>
                  <a:lnTo>
                    <a:pt x="333" y="13"/>
                  </a:lnTo>
                  <a:lnTo>
                    <a:pt x="33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5" name="Oval 64"/>
          <p:cNvSpPr/>
          <p:nvPr/>
        </p:nvSpPr>
        <p:spPr>
          <a:xfrm>
            <a:off x="475439" y="2879478"/>
            <a:ext cx="1997965" cy="1997965"/>
          </a:xfrm>
          <a:prstGeom prst="ellipse">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mj-lt"/>
            </a:endParaRPr>
          </a:p>
        </p:txBody>
      </p:sp>
      <p:sp>
        <p:nvSpPr>
          <p:cNvPr id="9" name="Rectangle 8"/>
          <p:cNvSpPr/>
          <p:nvPr/>
        </p:nvSpPr>
        <p:spPr>
          <a:xfrm>
            <a:off x="2760305" y="1544638"/>
            <a:ext cx="137160" cy="3095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endParaRPr lang="en-US" dirty="0">
              <a:solidFill>
                <a:schemeClr val="tx1"/>
              </a:solidFill>
            </a:endParaRPr>
          </a:p>
        </p:txBody>
      </p:sp>
      <p:sp>
        <p:nvSpPr>
          <p:cNvPr id="8" name="Rectangle 7"/>
          <p:cNvSpPr/>
          <p:nvPr/>
        </p:nvSpPr>
        <p:spPr>
          <a:xfrm>
            <a:off x="2897465" y="1544638"/>
            <a:ext cx="5933797" cy="309531"/>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r>
              <a:rPr lang="en-US" sz="1400" dirty="0">
                <a:solidFill>
                  <a:schemeClr val="tx1"/>
                </a:solidFill>
              </a:rPr>
              <a:t>High definition video &amp; audio conference</a:t>
            </a:r>
          </a:p>
        </p:txBody>
      </p:sp>
      <p:sp>
        <p:nvSpPr>
          <p:cNvPr id="13" name="Rectangle 12"/>
          <p:cNvSpPr/>
          <p:nvPr/>
        </p:nvSpPr>
        <p:spPr>
          <a:xfrm>
            <a:off x="2760305" y="1997245"/>
            <a:ext cx="137160" cy="3095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endParaRPr lang="en-US" dirty="0">
              <a:solidFill>
                <a:schemeClr val="tx1"/>
              </a:solidFill>
            </a:endParaRPr>
          </a:p>
        </p:txBody>
      </p:sp>
      <p:sp>
        <p:nvSpPr>
          <p:cNvPr id="12" name="Rectangle 11"/>
          <p:cNvSpPr/>
          <p:nvPr/>
        </p:nvSpPr>
        <p:spPr>
          <a:xfrm>
            <a:off x="2897465" y="1997245"/>
            <a:ext cx="5933797" cy="309531"/>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r>
              <a:rPr lang="en-US" sz="1400" dirty="0">
                <a:solidFill>
                  <a:schemeClr val="tx1"/>
                </a:solidFill>
              </a:rPr>
              <a:t>Faster, sharper application sharing</a:t>
            </a:r>
          </a:p>
        </p:txBody>
      </p:sp>
      <p:sp>
        <p:nvSpPr>
          <p:cNvPr id="17" name="Rectangle 16"/>
          <p:cNvSpPr/>
          <p:nvPr/>
        </p:nvSpPr>
        <p:spPr>
          <a:xfrm>
            <a:off x="2760305" y="2426865"/>
            <a:ext cx="137160" cy="3095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endParaRPr lang="en-US" dirty="0">
              <a:solidFill>
                <a:schemeClr val="tx1"/>
              </a:solidFill>
            </a:endParaRPr>
          </a:p>
        </p:txBody>
      </p:sp>
      <p:sp>
        <p:nvSpPr>
          <p:cNvPr id="16" name="Rectangle 15"/>
          <p:cNvSpPr/>
          <p:nvPr/>
        </p:nvSpPr>
        <p:spPr>
          <a:xfrm>
            <a:off x="2897465" y="2426865"/>
            <a:ext cx="5933797" cy="309531"/>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r>
              <a:rPr lang="en-US" sz="1400" dirty="0">
                <a:solidFill>
                  <a:schemeClr val="tx1"/>
                </a:solidFill>
              </a:rPr>
              <a:t>Lecture style instruction/group collaboration (up to 100 participants)</a:t>
            </a:r>
          </a:p>
        </p:txBody>
      </p:sp>
      <p:sp>
        <p:nvSpPr>
          <p:cNvPr id="21" name="Rectangle 20"/>
          <p:cNvSpPr/>
          <p:nvPr/>
        </p:nvSpPr>
        <p:spPr>
          <a:xfrm>
            <a:off x="2760305" y="3286104"/>
            <a:ext cx="137160" cy="3095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endParaRPr lang="en-US" dirty="0">
              <a:solidFill>
                <a:schemeClr val="tx1"/>
              </a:solidFill>
            </a:endParaRPr>
          </a:p>
        </p:txBody>
      </p:sp>
      <p:sp>
        <p:nvSpPr>
          <p:cNvPr id="20" name="Rectangle 19"/>
          <p:cNvSpPr/>
          <p:nvPr/>
        </p:nvSpPr>
        <p:spPr>
          <a:xfrm>
            <a:off x="2897465" y="3286104"/>
            <a:ext cx="5933797" cy="309531"/>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r>
              <a:rPr lang="en-US" sz="1400" dirty="0">
                <a:solidFill>
                  <a:schemeClr val="tx1"/>
                </a:solidFill>
              </a:rPr>
              <a:t>Moderator controls support privacy</a:t>
            </a:r>
          </a:p>
        </p:txBody>
      </p:sp>
      <p:sp>
        <p:nvSpPr>
          <p:cNvPr id="25" name="Rectangle 24"/>
          <p:cNvSpPr/>
          <p:nvPr/>
        </p:nvSpPr>
        <p:spPr>
          <a:xfrm>
            <a:off x="2760305" y="2856485"/>
            <a:ext cx="137160" cy="3095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endParaRPr lang="en-US" dirty="0">
              <a:solidFill>
                <a:schemeClr val="tx1"/>
              </a:solidFill>
            </a:endParaRPr>
          </a:p>
        </p:txBody>
      </p:sp>
      <p:sp>
        <p:nvSpPr>
          <p:cNvPr id="24" name="Rectangle 23"/>
          <p:cNvSpPr/>
          <p:nvPr/>
        </p:nvSpPr>
        <p:spPr>
          <a:xfrm>
            <a:off x="2897465" y="2856485"/>
            <a:ext cx="5933797" cy="309531"/>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r>
              <a:rPr lang="en-US" sz="1400" dirty="0">
                <a:solidFill>
                  <a:schemeClr val="tx1"/>
                </a:solidFill>
              </a:rPr>
              <a:t>Upload, share and annotate content (server based conversions)</a:t>
            </a:r>
          </a:p>
        </p:txBody>
      </p:sp>
      <p:sp>
        <p:nvSpPr>
          <p:cNvPr id="29" name="Rectangle 28"/>
          <p:cNvSpPr/>
          <p:nvPr/>
        </p:nvSpPr>
        <p:spPr>
          <a:xfrm>
            <a:off x="2760305" y="3715723"/>
            <a:ext cx="137160" cy="3095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endParaRPr lang="en-US" dirty="0">
              <a:solidFill>
                <a:schemeClr val="tx1"/>
              </a:solidFill>
            </a:endParaRPr>
          </a:p>
        </p:txBody>
      </p:sp>
      <p:sp>
        <p:nvSpPr>
          <p:cNvPr id="28" name="Rectangle 27"/>
          <p:cNvSpPr/>
          <p:nvPr/>
        </p:nvSpPr>
        <p:spPr>
          <a:xfrm>
            <a:off x="2897465" y="3715723"/>
            <a:ext cx="5933797" cy="309531"/>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r>
              <a:rPr lang="en-US" sz="1400" dirty="0">
                <a:solidFill>
                  <a:schemeClr val="tx1"/>
                </a:solidFill>
              </a:rPr>
              <a:t>Group interaction (group chat, raise hand, Q&amp;A)</a:t>
            </a:r>
          </a:p>
        </p:txBody>
      </p:sp>
      <p:sp>
        <p:nvSpPr>
          <p:cNvPr id="33" name="Rectangle 32"/>
          <p:cNvSpPr/>
          <p:nvPr/>
        </p:nvSpPr>
        <p:spPr>
          <a:xfrm>
            <a:off x="2760305" y="4574962"/>
            <a:ext cx="137160" cy="3095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endParaRPr lang="en-US" dirty="0">
              <a:solidFill>
                <a:schemeClr val="tx1"/>
              </a:solidFill>
            </a:endParaRPr>
          </a:p>
        </p:txBody>
      </p:sp>
      <p:sp>
        <p:nvSpPr>
          <p:cNvPr id="32" name="Rectangle 31"/>
          <p:cNvSpPr/>
          <p:nvPr/>
        </p:nvSpPr>
        <p:spPr>
          <a:xfrm>
            <a:off x="2897465" y="4574962"/>
            <a:ext cx="5933797" cy="309531"/>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r>
              <a:rPr lang="en-US" sz="1400" dirty="0">
                <a:solidFill>
                  <a:schemeClr val="tx1"/>
                </a:solidFill>
              </a:rPr>
              <a:t>Mobile friendly MP4 lesson recording &amp; playback for flipped classes</a:t>
            </a:r>
          </a:p>
        </p:txBody>
      </p:sp>
      <p:sp>
        <p:nvSpPr>
          <p:cNvPr id="37" name="Rectangle 36"/>
          <p:cNvSpPr/>
          <p:nvPr/>
        </p:nvSpPr>
        <p:spPr>
          <a:xfrm>
            <a:off x="2760305" y="4145342"/>
            <a:ext cx="137160" cy="3095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endParaRPr lang="en-US" dirty="0">
              <a:solidFill>
                <a:schemeClr val="tx1"/>
              </a:solidFill>
            </a:endParaRPr>
          </a:p>
        </p:txBody>
      </p:sp>
      <p:sp>
        <p:nvSpPr>
          <p:cNvPr id="36" name="Rectangle 35"/>
          <p:cNvSpPr/>
          <p:nvPr/>
        </p:nvSpPr>
        <p:spPr>
          <a:xfrm>
            <a:off x="2897465" y="4145342"/>
            <a:ext cx="5933797" cy="309531"/>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r>
              <a:rPr lang="en-US" sz="1400" dirty="0">
                <a:solidFill>
                  <a:schemeClr val="tx1"/>
                </a:solidFill>
              </a:rPr>
              <a:t> One-on-One (advising, parent teacher conference, interviews, etc.)</a:t>
            </a:r>
          </a:p>
        </p:txBody>
      </p:sp>
      <p:sp>
        <p:nvSpPr>
          <p:cNvPr id="44" name="Rectangle 43"/>
          <p:cNvSpPr/>
          <p:nvPr/>
        </p:nvSpPr>
        <p:spPr>
          <a:xfrm>
            <a:off x="2897465" y="5004581"/>
            <a:ext cx="5933797" cy="309531"/>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r>
              <a:rPr lang="en-US" sz="1400" dirty="0">
                <a:solidFill>
                  <a:schemeClr val="tx1"/>
                </a:solidFill>
              </a:rPr>
              <a:t>Supports learners with disabilities – Screen readers and Live captioning</a:t>
            </a:r>
          </a:p>
        </p:txBody>
      </p:sp>
      <p:sp>
        <p:nvSpPr>
          <p:cNvPr id="45" name="Rectangle 44"/>
          <p:cNvSpPr/>
          <p:nvPr/>
        </p:nvSpPr>
        <p:spPr>
          <a:xfrm>
            <a:off x="2760305" y="5004581"/>
            <a:ext cx="137160" cy="3095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endParaRPr lang="en-US" dirty="0">
              <a:solidFill>
                <a:schemeClr val="tx1"/>
              </a:solidFill>
            </a:endParaRPr>
          </a:p>
        </p:txBody>
      </p:sp>
      <p:sp>
        <p:nvSpPr>
          <p:cNvPr id="66" name="Rectangle 65"/>
          <p:cNvSpPr/>
          <p:nvPr/>
        </p:nvSpPr>
        <p:spPr>
          <a:xfrm>
            <a:off x="2760305" y="5434200"/>
            <a:ext cx="137160" cy="3095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endParaRPr lang="en-US" dirty="0">
              <a:solidFill>
                <a:schemeClr val="tx1"/>
              </a:solidFill>
            </a:endParaRPr>
          </a:p>
        </p:txBody>
      </p:sp>
      <p:sp>
        <p:nvSpPr>
          <p:cNvPr id="68" name="Rectangle 67"/>
          <p:cNvSpPr/>
          <p:nvPr/>
        </p:nvSpPr>
        <p:spPr>
          <a:xfrm>
            <a:off x="2897465" y="5434200"/>
            <a:ext cx="5933797" cy="309531"/>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r>
              <a:rPr lang="en-US" sz="1400" dirty="0">
                <a:solidFill>
                  <a:schemeClr val="tx1"/>
                </a:solidFill>
              </a:rPr>
              <a:t>Chromebook access</a:t>
            </a:r>
          </a:p>
        </p:txBody>
      </p:sp>
      <p:sp>
        <p:nvSpPr>
          <p:cNvPr id="70" name="Rectangle 69"/>
          <p:cNvSpPr/>
          <p:nvPr/>
        </p:nvSpPr>
        <p:spPr>
          <a:xfrm>
            <a:off x="2760305" y="5867257"/>
            <a:ext cx="137160" cy="34502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endParaRPr lang="en-US" dirty="0">
              <a:solidFill>
                <a:schemeClr val="tx1"/>
              </a:solidFill>
            </a:endParaRPr>
          </a:p>
        </p:txBody>
      </p:sp>
      <p:sp>
        <p:nvSpPr>
          <p:cNvPr id="72" name="Rectangle 71"/>
          <p:cNvSpPr/>
          <p:nvPr/>
        </p:nvSpPr>
        <p:spPr>
          <a:xfrm>
            <a:off x="2897465" y="5867257"/>
            <a:ext cx="5933797" cy="345026"/>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r>
              <a:rPr lang="en-US" sz="1400" dirty="0">
                <a:solidFill>
                  <a:schemeClr val="tx1"/>
                </a:solidFill>
              </a:rPr>
              <a:t>Integrated phone conferencing dial-in for participants</a:t>
            </a:r>
          </a:p>
        </p:txBody>
      </p:sp>
    </p:spTree>
    <p:extLst>
      <p:ext uri="{BB962C8B-B14F-4D97-AF65-F5344CB8AC3E}">
        <p14:creationId xmlns:p14="http://schemas.microsoft.com/office/powerpoint/2010/main" val="368276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Collaborate: Connected and integrated workflows</a:t>
            </a:r>
            <a:br>
              <a:rPr lang="en-US" dirty="0"/>
            </a:br>
            <a:r>
              <a:rPr lang="en-US" sz="1800" i="1" dirty="0">
                <a:latin typeface="+mn-lt"/>
              </a:rPr>
              <a:t>Available now</a:t>
            </a:r>
          </a:p>
        </p:txBody>
      </p:sp>
      <p:sp>
        <p:nvSpPr>
          <p:cNvPr id="19" name="Rectangle 18"/>
          <p:cNvSpPr/>
          <p:nvPr/>
        </p:nvSpPr>
        <p:spPr>
          <a:xfrm>
            <a:off x="312615" y="1544638"/>
            <a:ext cx="2748150" cy="13716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0" name="Rectangle 19"/>
          <p:cNvSpPr/>
          <p:nvPr/>
        </p:nvSpPr>
        <p:spPr>
          <a:xfrm>
            <a:off x="3197925" y="1544638"/>
            <a:ext cx="2748150" cy="13716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1" name="Rectangle 20"/>
          <p:cNvSpPr/>
          <p:nvPr/>
        </p:nvSpPr>
        <p:spPr>
          <a:xfrm>
            <a:off x="6083113" y="1544638"/>
            <a:ext cx="2748150" cy="13716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2" name="Rectangle 22"/>
          <p:cNvSpPr/>
          <p:nvPr/>
        </p:nvSpPr>
        <p:spPr>
          <a:xfrm>
            <a:off x="312615" y="1681798"/>
            <a:ext cx="2748150" cy="1032522"/>
          </a:xfrm>
          <a:prstGeom prst="rect">
            <a:avLst/>
          </a:prstGeom>
          <a:solidFill>
            <a:schemeClr val="accent1">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b" anchorCtr="0" forceAA="0" compatLnSpc="1">
            <a:prstTxWarp prst="textNoShape">
              <a:avLst/>
            </a:prstTxWarp>
            <a:noAutofit/>
          </a:bodyPr>
          <a:lstStyle/>
          <a:p>
            <a:r>
              <a:rPr lang="en-US" sz="2000" dirty="0">
                <a:solidFill>
                  <a:schemeClr val="accent1"/>
                </a:solidFill>
                <a:latin typeface="+mj-lt"/>
              </a:rPr>
              <a:t>Learn</a:t>
            </a:r>
          </a:p>
        </p:txBody>
      </p:sp>
      <p:sp>
        <p:nvSpPr>
          <p:cNvPr id="23" name="Rectangle 23"/>
          <p:cNvSpPr/>
          <p:nvPr/>
        </p:nvSpPr>
        <p:spPr>
          <a:xfrm>
            <a:off x="3197925" y="1681798"/>
            <a:ext cx="2748150" cy="1032522"/>
          </a:xfrm>
          <a:prstGeom prst="rect">
            <a:avLst/>
          </a:prstGeom>
          <a:solidFill>
            <a:schemeClr val="accent2">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b" anchorCtr="0" forceAA="0" compatLnSpc="1">
            <a:prstTxWarp prst="textNoShape">
              <a:avLst/>
            </a:prstTxWarp>
            <a:noAutofit/>
          </a:bodyPr>
          <a:lstStyle/>
          <a:p>
            <a:r>
              <a:rPr lang="en-US" sz="2000" dirty="0">
                <a:solidFill>
                  <a:schemeClr val="accent2"/>
                </a:solidFill>
                <a:latin typeface="+mj-lt"/>
              </a:rPr>
              <a:t>Moodle</a:t>
            </a:r>
          </a:p>
        </p:txBody>
      </p:sp>
      <p:sp>
        <p:nvSpPr>
          <p:cNvPr id="24" name="Rectangle 24"/>
          <p:cNvSpPr/>
          <p:nvPr/>
        </p:nvSpPr>
        <p:spPr>
          <a:xfrm>
            <a:off x="6083113" y="1681798"/>
            <a:ext cx="2748150" cy="1032522"/>
          </a:xfrm>
          <a:prstGeom prst="rect">
            <a:avLst/>
          </a:prstGeom>
          <a:solidFill>
            <a:schemeClr val="accent3">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b" anchorCtr="0" forceAA="0" compatLnSpc="1">
            <a:prstTxWarp prst="textNoShape">
              <a:avLst/>
            </a:prstTxWarp>
            <a:noAutofit/>
          </a:bodyPr>
          <a:lstStyle/>
          <a:p>
            <a:r>
              <a:rPr lang="en-US" sz="2000" dirty="0" err="1">
                <a:solidFill>
                  <a:schemeClr val="accent3"/>
                </a:solidFill>
                <a:latin typeface="+mj-lt"/>
              </a:rPr>
              <a:t>LTI</a:t>
            </a:r>
            <a:endParaRPr lang="en-US" sz="2000" dirty="0">
              <a:solidFill>
                <a:schemeClr val="accent3"/>
              </a:solidFill>
              <a:latin typeface="+mj-lt"/>
            </a:endParaRPr>
          </a:p>
        </p:txBody>
      </p:sp>
      <p:sp>
        <p:nvSpPr>
          <p:cNvPr id="36" name="Rectangle 22"/>
          <p:cNvSpPr/>
          <p:nvPr/>
        </p:nvSpPr>
        <p:spPr>
          <a:xfrm>
            <a:off x="312615" y="2851358"/>
            <a:ext cx="2748150" cy="1032522"/>
          </a:xfrm>
          <a:prstGeom prst="rect">
            <a:avLst/>
          </a:prstGeom>
          <a:solidFill>
            <a:schemeClr val="accent1">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ctr" anchorCtr="0" forceAA="0" compatLnSpc="1">
            <a:prstTxWarp prst="textNoShape">
              <a:avLst/>
            </a:prstTxWarp>
            <a:noAutofit/>
          </a:bodyPr>
          <a:lstStyle/>
          <a:p>
            <a:r>
              <a:rPr lang="en-US" sz="1600" dirty="0">
                <a:solidFill>
                  <a:schemeClr val="tx1"/>
                </a:solidFill>
              </a:rPr>
              <a:t>Set Ultra or Original experience by Course</a:t>
            </a:r>
          </a:p>
        </p:txBody>
      </p:sp>
      <p:sp>
        <p:nvSpPr>
          <p:cNvPr id="37" name="Rectangle 23"/>
          <p:cNvSpPr/>
          <p:nvPr/>
        </p:nvSpPr>
        <p:spPr>
          <a:xfrm>
            <a:off x="3197925" y="2851358"/>
            <a:ext cx="2748150" cy="1032522"/>
          </a:xfrm>
          <a:prstGeom prst="rect">
            <a:avLst/>
          </a:prstGeom>
          <a:solidFill>
            <a:schemeClr val="accent2">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ctr" anchorCtr="0" forceAA="0" compatLnSpc="1">
            <a:prstTxWarp prst="textNoShape">
              <a:avLst/>
            </a:prstTxWarp>
            <a:noAutofit/>
          </a:bodyPr>
          <a:lstStyle/>
          <a:p>
            <a:r>
              <a:rPr lang="en-US" sz="1600" dirty="0">
                <a:solidFill>
                  <a:schemeClr val="tx1"/>
                </a:solidFill>
              </a:rPr>
              <a:t>Separate module, can configure Collab 12 </a:t>
            </a:r>
            <a:br>
              <a:rPr lang="en-US" sz="1600" dirty="0">
                <a:solidFill>
                  <a:schemeClr val="tx1"/>
                </a:solidFill>
              </a:rPr>
            </a:br>
            <a:r>
              <a:rPr lang="en-US" sz="1600" dirty="0">
                <a:solidFill>
                  <a:schemeClr val="tx1"/>
                </a:solidFill>
              </a:rPr>
              <a:t>and Ultra in same course</a:t>
            </a:r>
          </a:p>
        </p:txBody>
      </p:sp>
      <p:sp>
        <p:nvSpPr>
          <p:cNvPr id="38" name="Rectangle 24"/>
          <p:cNvSpPr/>
          <p:nvPr/>
        </p:nvSpPr>
        <p:spPr>
          <a:xfrm>
            <a:off x="6083113" y="2851358"/>
            <a:ext cx="2748150" cy="1032522"/>
          </a:xfrm>
          <a:prstGeom prst="rect">
            <a:avLst/>
          </a:prstGeom>
          <a:solidFill>
            <a:schemeClr val="accent3">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ctr" anchorCtr="0" forceAA="0" compatLnSpc="1">
            <a:prstTxWarp prst="textNoShape">
              <a:avLst/>
            </a:prstTxWarp>
            <a:noAutofit/>
          </a:bodyPr>
          <a:lstStyle/>
          <a:p>
            <a:r>
              <a:rPr lang="en-US" sz="1600" dirty="0">
                <a:solidFill>
                  <a:schemeClr val="tx1"/>
                </a:solidFill>
              </a:rPr>
              <a:t>Flexible for any </a:t>
            </a:r>
            <a:r>
              <a:rPr lang="en-US" sz="1600" dirty="0" err="1">
                <a:solidFill>
                  <a:schemeClr val="tx1"/>
                </a:solidFill>
              </a:rPr>
              <a:t>LTI</a:t>
            </a:r>
            <a:r>
              <a:rPr lang="en-US" sz="1600" dirty="0">
                <a:solidFill>
                  <a:schemeClr val="tx1"/>
                </a:solidFill>
              </a:rPr>
              <a:t> compliant </a:t>
            </a:r>
            <a:r>
              <a:rPr lang="en-US" sz="1600" dirty="0" err="1">
                <a:solidFill>
                  <a:schemeClr val="tx1"/>
                </a:solidFill>
              </a:rPr>
              <a:t>LMS</a:t>
            </a:r>
            <a:endParaRPr lang="en-US" sz="1600" dirty="0">
              <a:solidFill>
                <a:schemeClr val="tx1"/>
              </a:solidFill>
            </a:endParaRPr>
          </a:p>
        </p:txBody>
      </p:sp>
      <p:sp>
        <p:nvSpPr>
          <p:cNvPr id="39" name="Rectangle 22"/>
          <p:cNvSpPr/>
          <p:nvPr/>
        </p:nvSpPr>
        <p:spPr>
          <a:xfrm>
            <a:off x="312615" y="4020918"/>
            <a:ext cx="2748150" cy="1032522"/>
          </a:xfrm>
          <a:prstGeom prst="rect">
            <a:avLst/>
          </a:prstGeom>
          <a:solidFill>
            <a:schemeClr val="accent1">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ctr" anchorCtr="0" forceAA="0" compatLnSpc="1">
            <a:prstTxWarp prst="textNoShape">
              <a:avLst/>
            </a:prstTxWarp>
            <a:noAutofit/>
          </a:bodyPr>
          <a:lstStyle/>
          <a:p>
            <a:r>
              <a:rPr lang="en-US" sz="1600" dirty="0">
                <a:solidFill>
                  <a:schemeClr val="tx1"/>
                </a:solidFill>
              </a:rPr>
              <a:t>Course session</a:t>
            </a:r>
            <a:br>
              <a:rPr lang="en-US" sz="1600" dirty="0">
                <a:solidFill>
                  <a:schemeClr val="tx1"/>
                </a:solidFill>
              </a:rPr>
            </a:br>
            <a:r>
              <a:rPr lang="en-US" sz="1600" dirty="0">
                <a:solidFill>
                  <a:schemeClr val="tx1"/>
                </a:solidFill>
              </a:rPr>
              <a:t>View recordings </a:t>
            </a:r>
          </a:p>
        </p:txBody>
      </p:sp>
      <p:sp>
        <p:nvSpPr>
          <p:cNvPr id="45" name="Rectangle 23"/>
          <p:cNvSpPr/>
          <p:nvPr/>
        </p:nvSpPr>
        <p:spPr>
          <a:xfrm>
            <a:off x="3197925" y="4020918"/>
            <a:ext cx="2748150" cy="1032522"/>
          </a:xfrm>
          <a:prstGeom prst="rect">
            <a:avLst/>
          </a:prstGeom>
          <a:solidFill>
            <a:schemeClr val="accent2">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ctr" anchorCtr="0" forceAA="0" compatLnSpc="1">
            <a:prstTxWarp prst="textNoShape">
              <a:avLst/>
            </a:prstTxWarp>
            <a:noAutofit/>
          </a:bodyPr>
          <a:lstStyle/>
          <a:p>
            <a:r>
              <a:rPr lang="en-US" sz="1600" dirty="0">
                <a:solidFill>
                  <a:schemeClr val="tx1"/>
                </a:solidFill>
              </a:rPr>
              <a:t>Schedule sessions</a:t>
            </a:r>
            <a:br>
              <a:rPr lang="en-US" sz="1600" dirty="0">
                <a:solidFill>
                  <a:schemeClr val="tx1"/>
                </a:solidFill>
              </a:rPr>
            </a:br>
            <a:r>
              <a:rPr lang="en-US" sz="1600" dirty="0">
                <a:solidFill>
                  <a:schemeClr val="tx1"/>
                </a:solidFill>
              </a:rPr>
              <a:t>View recordings </a:t>
            </a:r>
          </a:p>
        </p:txBody>
      </p:sp>
      <p:sp>
        <p:nvSpPr>
          <p:cNvPr id="46" name="Rectangle 24"/>
          <p:cNvSpPr/>
          <p:nvPr/>
        </p:nvSpPr>
        <p:spPr>
          <a:xfrm>
            <a:off x="6083113" y="4020918"/>
            <a:ext cx="2748150" cy="1032522"/>
          </a:xfrm>
          <a:prstGeom prst="rect">
            <a:avLst/>
          </a:prstGeom>
          <a:solidFill>
            <a:schemeClr val="accent3">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ctr" anchorCtr="0" forceAA="0" compatLnSpc="1">
            <a:prstTxWarp prst="textNoShape">
              <a:avLst/>
            </a:prstTxWarp>
            <a:noAutofit/>
          </a:bodyPr>
          <a:lstStyle/>
          <a:p>
            <a:r>
              <a:rPr lang="en-US" sz="1600" dirty="0">
                <a:solidFill>
                  <a:schemeClr val="tx1"/>
                </a:solidFill>
              </a:rPr>
              <a:t>Adheres to </a:t>
            </a:r>
            <a:r>
              <a:rPr lang="en-US" sz="1600" dirty="0" err="1">
                <a:solidFill>
                  <a:schemeClr val="tx1"/>
                </a:solidFill>
              </a:rPr>
              <a:t>LTI</a:t>
            </a:r>
            <a:r>
              <a:rPr lang="en-US" sz="1600" dirty="0">
                <a:solidFill>
                  <a:schemeClr val="tx1"/>
                </a:solidFill>
              </a:rPr>
              <a:t> standards </a:t>
            </a:r>
          </a:p>
        </p:txBody>
      </p:sp>
      <p:sp>
        <p:nvSpPr>
          <p:cNvPr id="47" name="Rectangle 22"/>
          <p:cNvSpPr/>
          <p:nvPr/>
        </p:nvSpPr>
        <p:spPr>
          <a:xfrm>
            <a:off x="312615" y="5190478"/>
            <a:ext cx="2748150" cy="1032522"/>
          </a:xfrm>
          <a:prstGeom prst="rect">
            <a:avLst/>
          </a:prstGeom>
          <a:solidFill>
            <a:schemeClr val="accent1">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ctr" anchorCtr="0" forceAA="0" compatLnSpc="1">
            <a:prstTxWarp prst="textNoShape">
              <a:avLst/>
            </a:prstTxWarp>
            <a:noAutofit/>
          </a:bodyPr>
          <a:lstStyle/>
          <a:p>
            <a:r>
              <a:rPr lang="en-US" sz="1600" dirty="0">
                <a:solidFill>
                  <a:schemeClr val="tx1"/>
                </a:solidFill>
              </a:rPr>
              <a:t>Institution wide enablement option </a:t>
            </a:r>
          </a:p>
        </p:txBody>
      </p:sp>
      <p:sp>
        <p:nvSpPr>
          <p:cNvPr id="48" name="Rectangle 23"/>
          <p:cNvSpPr/>
          <p:nvPr/>
        </p:nvSpPr>
        <p:spPr>
          <a:xfrm>
            <a:off x="3197925" y="5190478"/>
            <a:ext cx="2748150" cy="1032522"/>
          </a:xfrm>
          <a:prstGeom prst="rect">
            <a:avLst/>
          </a:prstGeom>
          <a:solidFill>
            <a:schemeClr val="accent2">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ctr" anchorCtr="0" forceAA="0" compatLnSpc="1">
            <a:prstTxWarp prst="textNoShape">
              <a:avLst/>
            </a:prstTxWarp>
            <a:noAutofit/>
          </a:bodyPr>
          <a:lstStyle/>
          <a:p>
            <a:r>
              <a:rPr lang="en-US" sz="1600" dirty="0">
                <a:solidFill>
                  <a:schemeClr val="tx1"/>
                </a:solidFill>
              </a:rPr>
              <a:t>Available to Moodle Community</a:t>
            </a:r>
          </a:p>
        </p:txBody>
      </p:sp>
      <p:sp>
        <p:nvSpPr>
          <p:cNvPr id="49" name="Rectangle 24"/>
          <p:cNvSpPr/>
          <p:nvPr/>
        </p:nvSpPr>
        <p:spPr>
          <a:xfrm>
            <a:off x="6083113" y="5190478"/>
            <a:ext cx="2748150" cy="1032522"/>
          </a:xfrm>
          <a:prstGeom prst="rect">
            <a:avLst/>
          </a:prstGeom>
          <a:solidFill>
            <a:schemeClr val="accent3">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ctr" anchorCtr="0" forceAA="0" compatLnSpc="1">
            <a:prstTxWarp prst="textNoShape">
              <a:avLst/>
            </a:prstTxWarp>
            <a:noAutofit/>
          </a:bodyPr>
          <a:lstStyle/>
          <a:p>
            <a:r>
              <a:rPr lang="en-US" sz="1600" dirty="0">
                <a:solidFill>
                  <a:schemeClr val="tx1"/>
                </a:solidFill>
              </a:rPr>
              <a:t>Consistent with Collaborate user experiences </a:t>
            </a:r>
          </a:p>
        </p:txBody>
      </p:sp>
    </p:spTree>
    <p:extLst>
      <p:ext uri="{BB962C8B-B14F-4D97-AF65-F5344CB8AC3E}">
        <p14:creationId xmlns:p14="http://schemas.microsoft.com/office/powerpoint/2010/main" val="60682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Collaborate: One-to-one and group discussion</a:t>
            </a:r>
            <a:br>
              <a:rPr lang="en-US" dirty="0"/>
            </a:br>
            <a:r>
              <a:rPr lang="en-US" sz="1800" i="1" dirty="0">
                <a:latin typeface="+mn-lt"/>
              </a:rPr>
              <a:t>Available now</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150" y="1544638"/>
            <a:ext cx="4207162" cy="388820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31999" y="1544638"/>
            <a:ext cx="4199264" cy="3888208"/>
          </a:xfrm>
          <a:prstGeom prst="rect">
            <a:avLst/>
          </a:prstGeom>
        </p:spPr>
      </p:pic>
    </p:spTree>
    <p:extLst>
      <p:ext uri="{BB962C8B-B14F-4D97-AF65-F5344CB8AC3E}">
        <p14:creationId xmlns:p14="http://schemas.microsoft.com/office/powerpoint/2010/main" val="219785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Collaborate Ultra Experience: Phone conference</a:t>
            </a:r>
            <a:br>
              <a:rPr lang="en-US" dirty="0"/>
            </a:br>
            <a:r>
              <a:rPr lang="en-US" sz="1800" i="1" dirty="0">
                <a:latin typeface="+mn-lt"/>
              </a:rPr>
              <a:t>Available now</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5304" y="1544639"/>
            <a:ext cx="7493393" cy="4678362"/>
          </a:xfrm>
          <a:prstGeom prst="rect">
            <a:avLst/>
          </a:prstGeom>
        </p:spPr>
      </p:pic>
    </p:spTree>
    <p:extLst>
      <p:ext uri="{BB962C8B-B14F-4D97-AF65-F5344CB8AC3E}">
        <p14:creationId xmlns:p14="http://schemas.microsoft.com/office/powerpoint/2010/main" val="280214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600" dirty="0"/>
              <a:t>Collaborate: Live captions and accessibility standards</a:t>
            </a:r>
            <a:r>
              <a:rPr lang="en-US" dirty="0"/>
              <a:t/>
            </a:r>
            <a:br>
              <a:rPr lang="en-US" dirty="0"/>
            </a:br>
            <a:r>
              <a:rPr lang="en-US" sz="1800" i="1" dirty="0">
                <a:latin typeface="+mn-lt"/>
              </a:rPr>
              <a:t>Available now</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6297" y="1544638"/>
            <a:ext cx="6531406" cy="4678362"/>
          </a:xfrm>
          <a:prstGeom prst="rect">
            <a:avLst/>
          </a:prstGeom>
        </p:spPr>
      </p:pic>
    </p:spTree>
    <p:extLst>
      <p:ext uri="{BB962C8B-B14F-4D97-AF65-F5344CB8AC3E}">
        <p14:creationId xmlns:p14="http://schemas.microsoft.com/office/powerpoint/2010/main" val="249164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600" dirty="0"/>
              <a:t>Collaborate: Flip the lesson or review w/ MP4 recording</a:t>
            </a:r>
            <a:br>
              <a:rPr lang="en-US" sz="2600" dirty="0"/>
            </a:br>
            <a:r>
              <a:rPr lang="en-US" sz="1800" i="1" dirty="0">
                <a:latin typeface="+mn-lt"/>
              </a:rPr>
              <a:t>Available now</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7888" y="1544639"/>
            <a:ext cx="5068225" cy="4678362"/>
          </a:xfrm>
          <a:prstGeom prst="rect">
            <a:avLst/>
          </a:prstGeom>
        </p:spPr>
      </p:pic>
    </p:spTree>
    <p:extLst>
      <p:ext uri="{BB962C8B-B14F-4D97-AF65-F5344CB8AC3E}">
        <p14:creationId xmlns:p14="http://schemas.microsoft.com/office/powerpoint/2010/main" val="38734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Blackboard Learn: </a:t>
            </a:r>
            <a:br>
              <a:rPr lang="en-US" dirty="0"/>
            </a:br>
            <a:r>
              <a:rPr lang="en-US" sz="2400" i="1" dirty="0" smtClean="0">
                <a:solidFill>
                  <a:schemeClr val="accent1"/>
                </a:solidFill>
                <a:latin typeface="+mn-lt"/>
              </a:rPr>
              <a:t>9.1 </a:t>
            </a:r>
            <a:r>
              <a:rPr lang="en-US" sz="2400" i="1" dirty="0">
                <a:solidFill>
                  <a:schemeClr val="accent1"/>
                </a:solidFill>
                <a:latin typeface="+mn-lt"/>
              </a:rPr>
              <a:t>and the New Ultra experience</a:t>
            </a:r>
          </a:p>
        </p:txBody>
      </p:sp>
    </p:spTree>
    <p:extLst>
      <p:ext uri="{BB962C8B-B14F-4D97-AF65-F5344CB8AC3E}">
        <p14:creationId xmlns:p14="http://schemas.microsoft.com/office/powerpoint/2010/main" val="130927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Bb Student: Mobile collaboration</a:t>
            </a:r>
            <a:br>
              <a:rPr lang="en-US" dirty="0"/>
            </a:br>
            <a:r>
              <a:rPr lang="en-US" sz="1800" i="1" dirty="0">
                <a:latin typeface="+mn-lt"/>
              </a:rPr>
              <a:t>Available now</a:t>
            </a:r>
          </a:p>
        </p:txBody>
      </p:sp>
      <p:sp>
        <p:nvSpPr>
          <p:cNvPr id="8" name="Rectangle 7"/>
          <p:cNvSpPr/>
          <p:nvPr/>
        </p:nvSpPr>
        <p:spPr>
          <a:xfrm>
            <a:off x="3001618" y="6556195"/>
            <a:ext cx="3140765" cy="301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900" i="1" dirty="0">
                <a:solidFill>
                  <a:schemeClr val="tx1"/>
                </a:solidFill>
              </a:rPr>
              <a:t>Conceptual mock-up subject to change without notice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42383" y="1544638"/>
            <a:ext cx="2476779" cy="4678362"/>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65604" y="1544638"/>
            <a:ext cx="2476779" cy="4678362"/>
          </a:xfrm>
          <a:prstGeom prst="rect">
            <a:avLst/>
          </a:prstGeom>
        </p:spPr>
      </p:pic>
      <p:sp>
        <p:nvSpPr>
          <p:cNvPr id="10" name="Rectangle 22"/>
          <p:cNvSpPr/>
          <p:nvPr/>
        </p:nvSpPr>
        <p:spPr>
          <a:xfrm>
            <a:off x="312615" y="1681798"/>
            <a:ext cx="2748150" cy="4541202"/>
          </a:xfrm>
          <a:prstGeom prst="rect">
            <a:avLst/>
          </a:prstGeom>
          <a:solidFill>
            <a:schemeClr val="tx1">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pPr>
              <a:spcAft>
                <a:spcPts val="1200"/>
              </a:spcAft>
            </a:pPr>
            <a:r>
              <a:rPr lang="en-US" dirty="0">
                <a:solidFill>
                  <a:schemeClr val="tx1"/>
                </a:solidFill>
              </a:rPr>
              <a:t>Students collaborate on the go with high quality audio and video and visuals</a:t>
            </a:r>
          </a:p>
          <a:p>
            <a:pPr>
              <a:spcAft>
                <a:spcPts val="1200"/>
              </a:spcAft>
            </a:pPr>
            <a:r>
              <a:rPr lang="en-US" dirty="0">
                <a:solidFill>
                  <a:schemeClr val="tx1"/>
                </a:solidFill>
              </a:rPr>
              <a:t>Collaborate experience integrated directly into Bb Student on Android and iOS</a:t>
            </a:r>
          </a:p>
          <a:p>
            <a:pPr>
              <a:spcAft>
                <a:spcPts val="1200"/>
              </a:spcAft>
            </a:pPr>
            <a:r>
              <a:rPr lang="en-US" dirty="0">
                <a:solidFill>
                  <a:schemeClr val="tx1"/>
                </a:solidFill>
              </a:rPr>
              <a:t>Collaborating in Bb Student does not require Blackboard Learn</a:t>
            </a:r>
          </a:p>
          <a:p>
            <a:pPr>
              <a:spcAft>
                <a:spcPts val="1200"/>
              </a:spcAft>
            </a:pPr>
            <a:r>
              <a:rPr lang="en-US" dirty="0">
                <a:solidFill>
                  <a:schemeClr val="tx1"/>
                </a:solidFill>
              </a:rPr>
              <a:t>Supports 22 languages</a:t>
            </a:r>
            <a:br>
              <a:rPr lang="en-US" dirty="0">
                <a:solidFill>
                  <a:schemeClr val="tx1"/>
                </a:solidFill>
              </a:rPr>
            </a:br>
            <a:endParaRPr lang="en-US" dirty="0">
              <a:solidFill>
                <a:schemeClr val="tx1"/>
              </a:solidFill>
            </a:endParaRPr>
          </a:p>
          <a:p>
            <a:pPr>
              <a:spcAft>
                <a:spcPts val="1200"/>
              </a:spcAft>
            </a:pPr>
            <a:endParaRPr lang="en-US" dirty="0">
              <a:solidFill>
                <a:schemeClr val="tx1"/>
              </a:solidFill>
            </a:endParaRPr>
          </a:p>
        </p:txBody>
      </p:sp>
      <p:sp>
        <p:nvSpPr>
          <p:cNvPr id="13" name="Rectangle 12"/>
          <p:cNvSpPr/>
          <p:nvPr/>
        </p:nvSpPr>
        <p:spPr>
          <a:xfrm>
            <a:off x="312615" y="1544638"/>
            <a:ext cx="2748150" cy="137160"/>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263314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Blackboard Collaborate</a:t>
            </a:r>
            <a:br>
              <a:rPr lang="en-US" dirty="0"/>
            </a:br>
            <a:r>
              <a:rPr lang="en-US" sz="2400" i="1" dirty="0">
                <a:solidFill>
                  <a:schemeClr val="accent2"/>
                </a:solidFill>
                <a:latin typeface="+mn-lt"/>
              </a:rPr>
              <a:t>Ultra Experience: What’s next</a:t>
            </a:r>
          </a:p>
        </p:txBody>
      </p:sp>
    </p:spTree>
    <p:extLst>
      <p:ext uri="{BB962C8B-B14F-4D97-AF65-F5344CB8AC3E}">
        <p14:creationId xmlns:p14="http://schemas.microsoft.com/office/powerpoint/2010/main" val="282189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Collaborate: Breakout group learning</a:t>
            </a:r>
            <a:br>
              <a:rPr lang="en-US" dirty="0"/>
            </a:br>
            <a:r>
              <a:rPr lang="en-US" sz="1800" i="1" dirty="0">
                <a:latin typeface="+mn-lt"/>
              </a:rPr>
              <a:t>In development</a:t>
            </a:r>
          </a:p>
        </p:txBody>
      </p:sp>
      <p:sp>
        <p:nvSpPr>
          <p:cNvPr id="8" name="Rectangle 7"/>
          <p:cNvSpPr/>
          <p:nvPr/>
        </p:nvSpPr>
        <p:spPr>
          <a:xfrm>
            <a:off x="3001618" y="6556195"/>
            <a:ext cx="3140765" cy="301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900" i="1" dirty="0">
                <a:solidFill>
                  <a:schemeClr val="tx1"/>
                </a:solidFill>
              </a:rPr>
              <a:t>Conceptual mock-up subject to change without notice</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752" y="1544638"/>
            <a:ext cx="4738067" cy="4678362"/>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28103" y="1544638"/>
            <a:ext cx="3515860" cy="3474720"/>
          </a:xfrm>
          <a:prstGeom prst="rect">
            <a:avLst/>
          </a:prstGeom>
        </p:spPr>
      </p:pic>
    </p:spTree>
    <p:extLst>
      <p:ext uri="{BB962C8B-B14F-4D97-AF65-F5344CB8AC3E}">
        <p14:creationId xmlns:p14="http://schemas.microsoft.com/office/powerpoint/2010/main" val="265882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Collaborate: Redesigned Learn 9.1 integration</a:t>
            </a:r>
            <a:br>
              <a:rPr lang="en-US" dirty="0"/>
            </a:br>
            <a:r>
              <a:rPr lang="en-US" sz="1800" i="1" dirty="0">
                <a:latin typeface="+mn-lt"/>
              </a:rPr>
              <a:t>In development</a:t>
            </a:r>
          </a:p>
        </p:txBody>
      </p:sp>
      <p:sp>
        <p:nvSpPr>
          <p:cNvPr id="8" name="Rectangle 7"/>
          <p:cNvSpPr/>
          <p:nvPr/>
        </p:nvSpPr>
        <p:spPr>
          <a:xfrm>
            <a:off x="3001618" y="6556195"/>
            <a:ext cx="3140765" cy="301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900" i="1" dirty="0">
                <a:solidFill>
                  <a:schemeClr val="tx1"/>
                </a:solidFill>
              </a:rPr>
              <a:t>Conceptual mock-up subject to change without notice</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87700" y="1544638"/>
            <a:ext cx="3090319" cy="3090319"/>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02851" y="3156810"/>
            <a:ext cx="4728412" cy="3066190"/>
          </a:xfrm>
          <a:prstGeom prst="rect">
            <a:avLst/>
          </a:prstGeom>
        </p:spPr>
      </p:pic>
      <p:sp>
        <p:nvSpPr>
          <p:cNvPr id="13" name="Content Placeholder 2"/>
          <p:cNvSpPr txBox="1">
            <a:spLocks/>
          </p:cNvSpPr>
          <p:nvPr/>
        </p:nvSpPr>
        <p:spPr>
          <a:xfrm>
            <a:off x="6087846" y="1210943"/>
            <a:ext cx="2829247" cy="2659566"/>
          </a:xfrm>
          <a:prstGeom prst="rect">
            <a:avLst/>
          </a:prstGeom>
        </p:spPr>
        <p:txBody>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p>
        </p:txBody>
      </p:sp>
      <p:grpSp>
        <p:nvGrpSpPr>
          <p:cNvPr id="9" name="Group 8"/>
          <p:cNvGrpSpPr/>
          <p:nvPr/>
        </p:nvGrpSpPr>
        <p:grpSpPr>
          <a:xfrm>
            <a:off x="312615" y="1544638"/>
            <a:ext cx="2748150" cy="4678362"/>
            <a:chOff x="312615" y="1544638"/>
            <a:chExt cx="2748150" cy="4678362"/>
          </a:xfrm>
        </p:grpSpPr>
        <p:sp>
          <p:nvSpPr>
            <p:cNvPr id="10" name="Rectangle 22"/>
            <p:cNvSpPr/>
            <p:nvPr/>
          </p:nvSpPr>
          <p:spPr>
            <a:xfrm>
              <a:off x="312615" y="1681798"/>
              <a:ext cx="2748150" cy="4541202"/>
            </a:xfrm>
            <a:prstGeom prst="rect">
              <a:avLst/>
            </a:prstGeom>
            <a:solidFill>
              <a:schemeClr val="tx1">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pPr>
                <a:spcAft>
                  <a:spcPts val="1200"/>
                </a:spcAft>
              </a:pPr>
              <a:r>
                <a:rPr lang="en-US" sz="1600" dirty="0">
                  <a:solidFill>
                    <a:schemeClr val="tx1"/>
                  </a:solidFill>
                </a:rPr>
                <a:t>New Collaborate Building Block UI integrated in Learn courses for creating sessions and viewing recordings</a:t>
              </a:r>
            </a:p>
            <a:p>
              <a:pPr>
                <a:spcAft>
                  <a:spcPts val="1200"/>
                </a:spcAft>
              </a:pPr>
              <a:r>
                <a:rPr lang="en-US" sz="1600" dirty="0">
                  <a:solidFill>
                    <a:schemeClr val="tx1"/>
                  </a:solidFill>
                </a:rPr>
                <a:t>Support for downloading recordings and telephony session settings</a:t>
              </a:r>
            </a:p>
            <a:p>
              <a:pPr>
                <a:spcAft>
                  <a:spcPts val="1200"/>
                </a:spcAft>
              </a:pPr>
              <a:r>
                <a:rPr lang="en-US" sz="1600" dirty="0">
                  <a:solidFill>
                    <a:schemeClr val="tx1"/>
                  </a:solidFill>
                </a:rPr>
                <a:t>Supports using Collaborate Ultra and Original experience in same course</a:t>
              </a:r>
            </a:p>
          </p:txBody>
        </p:sp>
        <p:sp>
          <p:nvSpPr>
            <p:cNvPr id="14" name="Rectangle 13"/>
            <p:cNvSpPr/>
            <p:nvPr/>
          </p:nvSpPr>
          <p:spPr>
            <a:xfrm>
              <a:off x="312615" y="1544638"/>
              <a:ext cx="2748150" cy="137160"/>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spTree>
    <p:extLst>
      <p:ext uri="{BB962C8B-B14F-4D97-AF65-F5344CB8AC3E}">
        <p14:creationId xmlns:p14="http://schemas.microsoft.com/office/powerpoint/2010/main" val="357749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Collaborate: Leveraging the power of Learn 9.1</a:t>
            </a:r>
            <a:br>
              <a:rPr lang="en-US" dirty="0"/>
            </a:br>
            <a:r>
              <a:rPr lang="en-US" sz="1800" i="1" dirty="0">
                <a:latin typeface="+mn-lt"/>
              </a:rPr>
              <a:t>In research</a:t>
            </a:r>
          </a:p>
        </p:txBody>
      </p:sp>
      <p:sp>
        <p:nvSpPr>
          <p:cNvPr id="8" name="Rectangle 7"/>
          <p:cNvSpPr/>
          <p:nvPr/>
        </p:nvSpPr>
        <p:spPr>
          <a:xfrm>
            <a:off x="3001618" y="6556195"/>
            <a:ext cx="3140765" cy="301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900" i="1" dirty="0">
                <a:solidFill>
                  <a:schemeClr val="tx1"/>
                </a:solidFill>
              </a:rPr>
              <a:t>Conceptual mock-up subject to change without notice</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03259" y="1741064"/>
            <a:ext cx="4285511" cy="4285511"/>
          </a:xfrm>
          <a:prstGeom prst="rect">
            <a:avLst/>
          </a:prstGeom>
        </p:spPr>
      </p:pic>
      <p:sp>
        <p:nvSpPr>
          <p:cNvPr id="10" name="Content Placeholder 2"/>
          <p:cNvSpPr txBox="1">
            <a:spLocks/>
          </p:cNvSpPr>
          <p:nvPr/>
        </p:nvSpPr>
        <p:spPr>
          <a:xfrm>
            <a:off x="5479069" y="1367697"/>
            <a:ext cx="3352316" cy="2659566"/>
          </a:xfrm>
          <a:prstGeom prst="rect">
            <a:avLst/>
          </a:prstGeom>
        </p:spPr>
        <p:txBody>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p>
        </p:txBody>
      </p:sp>
      <p:grpSp>
        <p:nvGrpSpPr>
          <p:cNvPr id="4" name="Group 3"/>
          <p:cNvGrpSpPr/>
          <p:nvPr/>
        </p:nvGrpSpPr>
        <p:grpSpPr>
          <a:xfrm>
            <a:off x="312615" y="1544638"/>
            <a:ext cx="2748150" cy="4678362"/>
            <a:chOff x="312615" y="1544638"/>
            <a:chExt cx="2748150" cy="4678362"/>
          </a:xfrm>
        </p:grpSpPr>
        <p:sp>
          <p:nvSpPr>
            <p:cNvPr id="11" name="Rectangle 22"/>
            <p:cNvSpPr/>
            <p:nvPr/>
          </p:nvSpPr>
          <p:spPr>
            <a:xfrm>
              <a:off x="312615" y="1681798"/>
              <a:ext cx="2748150" cy="4541202"/>
            </a:xfrm>
            <a:prstGeom prst="rect">
              <a:avLst/>
            </a:prstGeom>
            <a:solidFill>
              <a:schemeClr val="tx1">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pPr>
                <a:spcAft>
                  <a:spcPts val="1200"/>
                </a:spcAft>
              </a:pPr>
              <a:r>
                <a:rPr lang="en-US" sz="1600" dirty="0">
                  <a:solidFill>
                    <a:schemeClr val="tx1"/>
                  </a:solidFill>
                </a:rPr>
                <a:t>Course room </a:t>
              </a:r>
              <a:br>
                <a:rPr lang="en-US" sz="1600" dirty="0">
                  <a:solidFill>
                    <a:schemeClr val="tx1"/>
                  </a:solidFill>
                </a:rPr>
              </a:br>
              <a:r>
                <a:rPr lang="en-US" sz="1600" dirty="0">
                  <a:solidFill>
                    <a:schemeClr val="tx1"/>
                  </a:solidFill>
                </a:rPr>
                <a:t>and personal virtual office</a:t>
              </a:r>
            </a:p>
            <a:p>
              <a:pPr>
                <a:spcAft>
                  <a:spcPts val="1200"/>
                </a:spcAft>
              </a:pPr>
              <a:r>
                <a:rPr lang="en-US" sz="1600" dirty="0">
                  <a:solidFill>
                    <a:schemeClr val="tx1"/>
                  </a:solidFill>
                </a:rPr>
                <a:t>Learn gradebook integration for Collaborate attendance </a:t>
              </a:r>
            </a:p>
            <a:p>
              <a:pPr>
                <a:spcAft>
                  <a:spcPts val="1200"/>
                </a:spcAft>
              </a:pPr>
              <a:r>
                <a:rPr lang="en-US" sz="1600" dirty="0">
                  <a:solidFill>
                    <a:schemeClr val="tx1"/>
                  </a:solidFill>
                </a:rPr>
                <a:t>Assign Collaborate breakout groups automatically using course group assignments</a:t>
              </a:r>
            </a:p>
            <a:p>
              <a:pPr>
                <a:spcAft>
                  <a:spcPts val="1200"/>
                </a:spcAft>
              </a:pPr>
              <a:r>
                <a:rPr lang="en-US" sz="1600" dirty="0">
                  <a:solidFill>
                    <a:schemeClr val="tx1"/>
                  </a:solidFill>
                </a:rPr>
                <a:t>Display scheduled Collaborate sessions </a:t>
              </a:r>
              <a:br>
                <a:rPr lang="en-US" sz="1600" dirty="0">
                  <a:solidFill>
                    <a:schemeClr val="tx1"/>
                  </a:solidFill>
                </a:rPr>
              </a:br>
              <a:r>
                <a:rPr lang="en-US" sz="1600" dirty="0">
                  <a:solidFill>
                    <a:schemeClr val="tx1"/>
                  </a:solidFill>
                </a:rPr>
                <a:t>in the course calendar</a:t>
              </a:r>
            </a:p>
            <a:p>
              <a:pPr>
                <a:spcAft>
                  <a:spcPts val="1200"/>
                </a:spcAft>
              </a:pPr>
              <a:endParaRPr lang="en-US" sz="1600" dirty="0">
                <a:solidFill>
                  <a:schemeClr val="tx1"/>
                </a:solidFill>
              </a:endParaRPr>
            </a:p>
          </p:txBody>
        </p:sp>
        <p:sp>
          <p:nvSpPr>
            <p:cNvPr id="12" name="Rectangle 11"/>
            <p:cNvSpPr/>
            <p:nvPr/>
          </p:nvSpPr>
          <p:spPr>
            <a:xfrm>
              <a:off x="312615" y="1544638"/>
              <a:ext cx="2748150" cy="137160"/>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spTree>
    <p:extLst>
      <p:ext uri="{BB962C8B-B14F-4D97-AF65-F5344CB8AC3E}">
        <p14:creationId xmlns:p14="http://schemas.microsoft.com/office/powerpoint/2010/main" val="107145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Collaborate: Real-time comprehension w/ polling</a:t>
            </a:r>
            <a:br>
              <a:rPr lang="en-US" dirty="0"/>
            </a:br>
            <a:r>
              <a:rPr lang="en-US" sz="1800" i="1" dirty="0">
                <a:latin typeface="+mn-lt"/>
              </a:rPr>
              <a:t>In research</a:t>
            </a:r>
          </a:p>
        </p:txBody>
      </p:sp>
      <p:sp>
        <p:nvSpPr>
          <p:cNvPr id="8" name="Rectangle 7"/>
          <p:cNvSpPr/>
          <p:nvPr/>
        </p:nvSpPr>
        <p:spPr>
          <a:xfrm>
            <a:off x="3001618" y="6556195"/>
            <a:ext cx="3140765" cy="301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900" i="1" dirty="0">
                <a:solidFill>
                  <a:schemeClr val="tx1"/>
                </a:solidFill>
              </a:rPr>
              <a:t>Conceptual mock-up subject to change without notice</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0712" y="1544638"/>
            <a:ext cx="5442576" cy="4678362"/>
          </a:xfrm>
          <a:prstGeom prst="rect">
            <a:avLst/>
          </a:prstGeom>
        </p:spPr>
      </p:pic>
    </p:spTree>
    <p:extLst>
      <p:ext uri="{BB962C8B-B14F-4D97-AF65-F5344CB8AC3E}">
        <p14:creationId xmlns:p14="http://schemas.microsoft.com/office/powerpoint/2010/main" val="80873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Collaborate: Real-time comprehension w/ polling</a:t>
            </a:r>
            <a:br>
              <a:rPr lang="en-US" dirty="0"/>
            </a:br>
            <a:r>
              <a:rPr lang="en-US" sz="1800" i="1" dirty="0">
                <a:latin typeface="+mn-lt"/>
              </a:rPr>
              <a:t>In research</a:t>
            </a:r>
          </a:p>
        </p:txBody>
      </p:sp>
      <p:sp>
        <p:nvSpPr>
          <p:cNvPr id="8" name="Rectangle 7"/>
          <p:cNvSpPr/>
          <p:nvPr/>
        </p:nvSpPr>
        <p:spPr>
          <a:xfrm>
            <a:off x="3001618" y="6556195"/>
            <a:ext cx="3140765" cy="301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900" i="1" dirty="0">
                <a:solidFill>
                  <a:schemeClr val="tx1"/>
                </a:solidFill>
              </a:rPr>
              <a:t>Conceptual mock-up subject to change without notice</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616" y="1544638"/>
            <a:ext cx="4055072" cy="3740896"/>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1346" y="1544638"/>
            <a:ext cx="4352617" cy="3740896"/>
          </a:xfrm>
          <a:prstGeom prst="rect">
            <a:avLst/>
          </a:prstGeom>
        </p:spPr>
      </p:pic>
      <p:sp>
        <p:nvSpPr>
          <p:cNvPr id="9" name="Rectangle 8"/>
          <p:cNvSpPr/>
          <p:nvPr/>
        </p:nvSpPr>
        <p:spPr>
          <a:xfrm>
            <a:off x="311150" y="5392003"/>
            <a:ext cx="4056538" cy="830997"/>
          </a:xfrm>
          <a:prstGeom prst="rect">
            <a:avLst/>
          </a:prstGeom>
        </p:spPr>
        <p:txBody>
          <a:bodyPr wrap="square" lIns="137160" tIns="137160" rIns="137160" bIns="137160">
            <a:noAutofit/>
          </a:bodyPr>
          <a:lstStyle/>
          <a:p>
            <a:pPr algn="ctr"/>
            <a:r>
              <a:rPr lang="en-US" sz="1600" i="1" dirty="0"/>
              <a:t>Student responds</a:t>
            </a:r>
          </a:p>
        </p:txBody>
      </p:sp>
      <p:sp>
        <p:nvSpPr>
          <p:cNvPr id="10" name="Rectangle 9"/>
          <p:cNvSpPr/>
          <p:nvPr/>
        </p:nvSpPr>
        <p:spPr>
          <a:xfrm>
            <a:off x="4491346" y="5392003"/>
            <a:ext cx="4339917" cy="830997"/>
          </a:xfrm>
          <a:prstGeom prst="rect">
            <a:avLst/>
          </a:prstGeom>
        </p:spPr>
        <p:txBody>
          <a:bodyPr wrap="square" lIns="137160" tIns="137160" rIns="137160" bIns="137160">
            <a:noAutofit/>
          </a:bodyPr>
          <a:lstStyle/>
          <a:p>
            <a:pPr algn="ctr"/>
            <a:r>
              <a:rPr lang="en-US" sz="1600" i="1" dirty="0"/>
              <a:t>Moderator views results</a:t>
            </a:r>
          </a:p>
        </p:txBody>
      </p:sp>
    </p:spTree>
    <p:extLst>
      <p:ext uri="{BB962C8B-B14F-4D97-AF65-F5344CB8AC3E}">
        <p14:creationId xmlns:p14="http://schemas.microsoft.com/office/powerpoint/2010/main" val="24620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Collaborate: Get live feedback from class</a:t>
            </a:r>
            <a:br>
              <a:rPr lang="en-US" dirty="0"/>
            </a:br>
            <a:r>
              <a:rPr lang="en-US" sz="1800" i="1" dirty="0">
                <a:latin typeface="+mn-lt"/>
              </a:rPr>
              <a:t>In research</a:t>
            </a:r>
          </a:p>
        </p:txBody>
      </p:sp>
      <p:sp>
        <p:nvSpPr>
          <p:cNvPr id="8" name="Rectangle 7"/>
          <p:cNvSpPr/>
          <p:nvPr/>
        </p:nvSpPr>
        <p:spPr>
          <a:xfrm>
            <a:off x="3001618" y="6556195"/>
            <a:ext cx="3140765" cy="301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900" i="1" dirty="0">
                <a:solidFill>
                  <a:schemeClr val="tx1"/>
                </a:solidFill>
              </a:rPr>
              <a:t>Conceptual mock-up subject to change without notice</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752" y="1544638"/>
            <a:ext cx="4655838" cy="4297697"/>
          </a:xfrm>
          <a:prstGeom prst="rect">
            <a:avLst/>
          </a:prstGeom>
        </p:spPr>
      </p:pic>
      <p:pic>
        <p:nvPicPr>
          <p:cNvPr id="7" name="Picture 6" descr="Apollo_BbWorld__04-ParticipantsList-LF.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4904" y="2843375"/>
            <a:ext cx="3666481" cy="3379625"/>
          </a:xfrm>
          <a:prstGeom prst="rect">
            <a:avLst/>
          </a:prstGeom>
        </p:spPr>
      </p:pic>
    </p:spTree>
    <p:extLst>
      <p:ext uri="{BB962C8B-B14F-4D97-AF65-F5344CB8AC3E}">
        <p14:creationId xmlns:p14="http://schemas.microsoft.com/office/powerpoint/2010/main" val="99470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150" y="1544638"/>
            <a:ext cx="6198439" cy="3562504"/>
          </a:xfrm>
          <a:prstGeom prst="rect">
            <a:avLst/>
          </a:prstGeom>
          <a:ln>
            <a:noFill/>
          </a:ln>
        </p:spPr>
      </p:pic>
      <p:sp>
        <p:nvSpPr>
          <p:cNvPr id="5" name="Title 4"/>
          <p:cNvSpPr>
            <a:spLocks noGrp="1"/>
          </p:cNvSpPr>
          <p:nvPr>
            <p:ph type="title"/>
          </p:nvPr>
        </p:nvSpPr>
        <p:spPr/>
        <p:txBody>
          <a:bodyPr/>
          <a:lstStyle/>
          <a:p>
            <a:r>
              <a:rPr lang="en-US" sz="2000" dirty="0"/>
              <a:t>Collaborate: Support the hearing impaired with sign language interpreter</a:t>
            </a:r>
            <a:r>
              <a:rPr lang="en-US" dirty="0"/>
              <a:t/>
            </a:r>
            <a:br>
              <a:rPr lang="en-US" dirty="0"/>
            </a:br>
            <a:r>
              <a:rPr lang="en-US" sz="1800" i="1" dirty="0">
                <a:latin typeface="+mn-lt"/>
              </a:rPr>
              <a:t>In research</a:t>
            </a:r>
          </a:p>
        </p:txBody>
      </p:sp>
      <p:sp>
        <p:nvSpPr>
          <p:cNvPr id="8" name="Rectangle 7"/>
          <p:cNvSpPr/>
          <p:nvPr/>
        </p:nvSpPr>
        <p:spPr>
          <a:xfrm>
            <a:off x="3001618" y="6556195"/>
            <a:ext cx="3140765" cy="301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900" i="1" dirty="0">
                <a:solidFill>
                  <a:schemeClr val="tx1"/>
                </a:solidFill>
              </a:rPr>
              <a:t>Conceptual mock-up subject to change without notice</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8089" y="2760401"/>
            <a:ext cx="6013174" cy="3462599"/>
          </a:xfrm>
          <a:prstGeom prst="rect">
            <a:avLst/>
          </a:prstGeom>
          <a:ln>
            <a:noFill/>
          </a:ln>
        </p:spPr>
      </p:pic>
    </p:spTree>
    <p:extLst>
      <p:ext uri="{BB962C8B-B14F-4D97-AF65-F5344CB8AC3E}">
        <p14:creationId xmlns:p14="http://schemas.microsoft.com/office/powerpoint/2010/main" val="18161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Collaborate: Enhanced collaborative whiteboard</a:t>
            </a:r>
            <a:br>
              <a:rPr lang="en-US" dirty="0"/>
            </a:br>
            <a:r>
              <a:rPr lang="en-US" sz="1800" i="1" dirty="0">
                <a:latin typeface="+mn-lt"/>
              </a:rPr>
              <a:t>In research</a:t>
            </a:r>
          </a:p>
        </p:txBody>
      </p:sp>
      <p:sp>
        <p:nvSpPr>
          <p:cNvPr id="8" name="Rectangle 7"/>
          <p:cNvSpPr/>
          <p:nvPr/>
        </p:nvSpPr>
        <p:spPr>
          <a:xfrm>
            <a:off x="3001618" y="6556195"/>
            <a:ext cx="3140765" cy="301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defTabSz="457200"/>
            <a:r>
              <a:rPr lang="en-US" sz="900" i="1" dirty="0">
                <a:solidFill>
                  <a:srgbClr val="FFFFFF"/>
                </a:solidFill>
              </a:rPr>
              <a:t>Conceptual mock-up subject to change without notice</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5304" y="1544639"/>
            <a:ext cx="7493393" cy="4678362"/>
          </a:xfrm>
          <a:prstGeom prst="rect">
            <a:avLst/>
          </a:prstGeom>
        </p:spPr>
      </p:pic>
    </p:spTree>
    <p:extLst>
      <p:ext uri="{BB962C8B-B14F-4D97-AF65-F5344CB8AC3E}">
        <p14:creationId xmlns:p14="http://schemas.microsoft.com/office/powerpoint/2010/main" val="374685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Blackboard Learn 9.1 </a:t>
            </a:r>
          </a:p>
        </p:txBody>
      </p:sp>
    </p:spTree>
    <p:extLst>
      <p:ext uri="{BB962C8B-B14F-4D97-AF65-F5344CB8AC3E}">
        <p14:creationId xmlns:p14="http://schemas.microsoft.com/office/powerpoint/2010/main" val="277582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Blackboard Collaborate </a:t>
            </a:r>
            <a:br>
              <a:rPr lang="en-US" dirty="0"/>
            </a:br>
            <a:r>
              <a:rPr lang="en-US" sz="1800" i="1" dirty="0">
                <a:latin typeface="+mn-lt"/>
              </a:rPr>
              <a:t>Ultra Experience roadmap</a:t>
            </a:r>
          </a:p>
        </p:txBody>
      </p:sp>
      <p:sp>
        <p:nvSpPr>
          <p:cNvPr id="15" name="Rectangle 14"/>
          <p:cNvSpPr/>
          <p:nvPr/>
        </p:nvSpPr>
        <p:spPr>
          <a:xfrm>
            <a:off x="311151" y="1544839"/>
            <a:ext cx="2027158"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16" name="Rectangle 15"/>
          <p:cNvSpPr/>
          <p:nvPr/>
        </p:nvSpPr>
        <p:spPr>
          <a:xfrm>
            <a:off x="311151" y="1681997"/>
            <a:ext cx="2027158" cy="4541001"/>
          </a:xfrm>
          <a:prstGeom prst="rect">
            <a:avLst/>
          </a:pr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14130">
              <a:spcAft>
                <a:spcPts val="400"/>
              </a:spcAft>
              <a:buClr>
                <a:schemeClr val="accent1"/>
              </a:buClr>
              <a:defRPr/>
            </a:pPr>
            <a:r>
              <a:rPr lang="en-US" sz="1600" dirty="0">
                <a:solidFill>
                  <a:schemeClr val="accent1"/>
                </a:solidFill>
                <a:latin typeface="+mj-lt"/>
              </a:rPr>
              <a:t>Available now</a:t>
            </a:r>
          </a:p>
          <a:p>
            <a:pPr marL="231775" indent="-171450" defTabSz="456902">
              <a:spcAft>
                <a:spcPts val="400"/>
              </a:spcAft>
              <a:buClr>
                <a:schemeClr val="accent1"/>
              </a:buClr>
              <a:buFont typeface="Arial" panose="020B0604020202020204" pitchFamily="34" charset="0"/>
              <a:buChar char="•"/>
            </a:pPr>
            <a:r>
              <a:rPr lang="en-US" sz="1250" dirty="0">
                <a:solidFill>
                  <a:schemeClr val="tx1"/>
                </a:solidFill>
                <a:cs typeface="Arial"/>
              </a:rPr>
              <a:t>High quality audio, video, and app sharing</a:t>
            </a:r>
          </a:p>
          <a:p>
            <a:pPr marL="231775" indent="-171450" defTabSz="456902">
              <a:spcAft>
                <a:spcPts val="400"/>
              </a:spcAft>
              <a:buClr>
                <a:schemeClr val="accent1"/>
              </a:buClr>
              <a:buFont typeface="Arial" panose="020B0604020202020204" pitchFamily="34" charset="0"/>
              <a:buChar char="•"/>
            </a:pPr>
            <a:r>
              <a:rPr lang="en-US" sz="1250" dirty="0">
                <a:solidFill>
                  <a:schemeClr val="tx1"/>
                </a:solidFill>
                <a:cs typeface="Arial"/>
              </a:rPr>
              <a:t>Room and Moderator Chat</a:t>
            </a:r>
          </a:p>
          <a:p>
            <a:pPr marL="231775" indent="-171450" defTabSz="456902">
              <a:spcAft>
                <a:spcPts val="400"/>
              </a:spcAft>
              <a:buClr>
                <a:schemeClr val="accent1"/>
              </a:buClr>
              <a:buFont typeface="Arial" panose="020B0604020202020204" pitchFamily="34" charset="0"/>
              <a:buChar char="•"/>
            </a:pPr>
            <a:r>
              <a:rPr lang="en-US" sz="1250" dirty="0">
                <a:solidFill>
                  <a:schemeClr val="tx1"/>
                </a:solidFill>
                <a:cs typeface="Arial"/>
              </a:rPr>
              <a:t>Annotate whiteboard and slide content</a:t>
            </a:r>
          </a:p>
          <a:p>
            <a:pPr marL="231775" indent="-171450" defTabSz="456902">
              <a:spcAft>
                <a:spcPts val="400"/>
              </a:spcAft>
              <a:buClr>
                <a:schemeClr val="accent1"/>
              </a:buClr>
              <a:buFont typeface="Arial" panose="020B0604020202020204" pitchFamily="34" charset="0"/>
              <a:buChar char="•"/>
            </a:pPr>
            <a:r>
              <a:rPr lang="en-US" sz="1250" dirty="0">
                <a:solidFill>
                  <a:schemeClr val="tx1"/>
                </a:solidFill>
                <a:cs typeface="Arial"/>
              </a:rPr>
              <a:t>Integrated Telephony</a:t>
            </a:r>
          </a:p>
          <a:p>
            <a:pPr marL="231775" indent="-171450" defTabSz="456902">
              <a:spcAft>
                <a:spcPts val="400"/>
              </a:spcAft>
              <a:buClr>
                <a:schemeClr val="accent1"/>
              </a:buClr>
              <a:buFont typeface="Arial" panose="020B0604020202020204" pitchFamily="34" charset="0"/>
              <a:buChar char="•"/>
            </a:pPr>
            <a:r>
              <a:rPr lang="en-US" sz="1250" dirty="0">
                <a:solidFill>
                  <a:schemeClr val="tx1"/>
                </a:solidFill>
                <a:cs typeface="Arial"/>
              </a:rPr>
              <a:t>Integration with Learn, Moodle, LTI, APIs</a:t>
            </a:r>
          </a:p>
          <a:p>
            <a:pPr marL="231775" indent="-171450" defTabSz="456902">
              <a:spcAft>
                <a:spcPts val="400"/>
              </a:spcAft>
              <a:buClr>
                <a:schemeClr val="accent1"/>
              </a:buClr>
              <a:buFont typeface="Arial" panose="020B0604020202020204" pitchFamily="34" charset="0"/>
              <a:buChar char="•"/>
            </a:pPr>
            <a:r>
              <a:rPr lang="en-US" sz="1250" dirty="0">
                <a:solidFill>
                  <a:schemeClr val="tx1"/>
                </a:solidFill>
                <a:cs typeface="Arial"/>
              </a:rPr>
              <a:t>Closed Captioning &amp; WCAG 2.0 AA Support</a:t>
            </a:r>
          </a:p>
          <a:p>
            <a:pPr marL="231775" indent="-171450" defTabSz="456902">
              <a:spcAft>
                <a:spcPts val="400"/>
              </a:spcAft>
              <a:buClr>
                <a:schemeClr val="accent1"/>
              </a:buClr>
              <a:buFont typeface="Arial" panose="020B0604020202020204" pitchFamily="34" charset="0"/>
              <a:buChar char="•"/>
            </a:pPr>
            <a:r>
              <a:rPr lang="en-US" sz="1250" dirty="0">
                <a:solidFill>
                  <a:schemeClr val="tx1"/>
                </a:solidFill>
                <a:cs typeface="Arial"/>
              </a:rPr>
              <a:t>MP4 Recordings</a:t>
            </a:r>
          </a:p>
          <a:p>
            <a:pPr marL="231775" indent="-171450" defTabSz="456902">
              <a:spcAft>
                <a:spcPts val="400"/>
              </a:spcAft>
              <a:buClr>
                <a:schemeClr val="accent1"/>
              </a:buClr>
              <a:buFont typeface="Arial" panose="020B0604020202020204" pitchFamily="34" charset="0"/>
              <a:buChar char="•"/>
            </a:pPr>
            <a:r>
              <a:rPr lang="en-US" sz="1250" dirty="0">
                <a:solidFill>
                  <a:schemeClr val="tx1"/>
                </a:solidFill>
                <a:cs typeface="Arial"/>
              </a:rPr>
              <a:t>Mobile experience with Bb Student app</a:t>
            </a:r>
          </a:p>
          <a:p>
            <a:pPr marL="231775" indent="-171450" defTabSz="456902">
              <a:spcAft>
                <a:spcPts val="400"/>
              </a:spcAft>
              <a:buClr>
                <a:schemeClr val="accent1"/>
              </a:buClr>
              <a:buFont typeface="Arial" panose="020B0604020202020204" pitchFamily="34" charset="0"/>
              <a:buChar char="•"/>
            </a:pPr>
            <a:r>
              <a:rPr lang="en-US" sz="1250" dirty="0">
                <a:solidFill>
                  <a:schemeClr val="tx1"/>
                </a:solidFill>
                <a:cs typeface="Arial"/>
              </a:rPr>
              <a:t>Internationalized scheduling UI</a:t>
            </a:r>
          </a:p>
          <a:p>
            <a:pPr marL="231775" indent="-171450" defTabSz="456902">
              <a:spcAft>
                <a:spcPts val="400"/>
              </a:spcAft>
              <a:buClr>
                <a:schemeClr val="accent1"/>
              </a:buClr>
              <a:buFont typeface="Arial" panose="020B0604020202020204" pitchFamily="34" charset="0"/>
              <a:buChar char="•"/>
            </a:pPr>
            <a:r>
              <a:rPr lang="en-US" sz="1250" dirty="0">
                <a:solidFill>
                  <a:schemeClr val="tx1"/>
                </a:solidFill>
                <a:cs typeface="Arial"/>
              </a:rPr>
              <a:t>Up to 100 participants</a:t>
            </a:r>
          </a:p>
          <a:p>
            <a:pPr marL="231775" indent="-171450" defTabSz="456902">
              <a:spcAft>
                <a:spcPts val="400"/>
              </a:spcAft>
              <a:buClr>
                <a:schemeClr val="accent1"/>
              </a:buClr>
              <a:buFont typeface="Arial" panose="020B0604020202020204" pitchFamily="34" charset="0"/>
              <a:buChar char="•"/>
            </a:pPr>
            <a:r>
              <a:rPr lang="en-US" sz="1250" dirty="0">
                <a:solidFill>
                  <a:schemeClr val="tx1"/>
                </a:solidFill>
                <a:cs typeface="Arial"/>
              </a:rPr>
              <a:t>Experience Indicators</a:t>
            </a:r>
          </a:p>
        </p:txBody>
      </p:sp>
      <p:sp>
        <p:nvSpPr>
          <p:cNvPr id="27" name="Rectangle 26"/>
          <p:cNvSpPr/>
          <p:nvPr/>
        </p:nvSpPr>
        <p:spPr>
          <a:xfrm>
            <a:off x="2475468" y="1544839"/>
            <a:ext cx="2027158" cy="1371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34" name="Rectangle 33"/>
          <p:cNvSpPr/>
          <p:nvPr/>
        </p:nvSpPr>
        <p:spPr>
          <a:xfrm>
            <a:off x="2475468" y="1681997"/>
            <a:ext cx="2027158" cy="4541001"/>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14130">
              <a:spcAft>
                <a:spcPts val="400"/>
              </a:spcAft>
              <a:buClr>
                <a:schemeClr val="accent1"/>
              </a:buClr>
              <a:defRPr/>
            </a:pPr>
            <a:r>
              <a:rPr lang="en-US" sz="1600" dirty="0">
                <a:solidFill>
                  <a:schemeClr val="accent2"/>
                </a:solidFill>
                <a:latin typeface="+mj-lt"/>
              </a:rPr>
              <a:t>In beta</a:t>
            </a:r>
          </a:p>
          <a:p>
            <a:pPr marL="231775" indent="-171450" defTabSz="456902">
              <a:spcAft>
                <a:spcPts val="400"/>
              </a:spcAft>
              <a:buClr>
                <a:schemeClr val="accent2"/>
              </a:buClr>
              <a:buFont typeface="Arial" panose="020B0604020202020204" pitchFamily="34" charset="0"/>
              <a:buChar char="•"/>
            </a:pPr>
            <a:r>
              <a:rPr lang="en-US" sz="1250" dirty="0">
                <a:solidFill>
                  <a:schemeClr val="tx1"/>
                </a:solidFill>
                <a:cs typeface="Arial"/>
              </a:rPr>
              <a:t>Firefox </a:t>
            </a:r>
            <a:r>
              <a:rPr lang="en-US" sz="1250" dirty="0" err="1">
                <a:solidFill>
                  <a:schemeClr val="tx1"/>
                </a:solidFill>
                <a:cs typeface="Arial"/>
              </a:rPr>
              <a:t>WebRTC</a:t>
            </a:r>
            <a:r>
              <a:rPr lang="en-US" sz="1250" dirty="0">
                <a:solidFill>
                  <a:schemeClr val="tx1"/>
                </a:solidFill>
                <a:cs typeface="Arial"/>
              </a:rPr>
              <a:t> Support</a:t>
            </a:r>
          </a:p>
        </p:txBody>
      </p:sp>
      <p:sp>
        <p:nvSpPr>
          <p:cNvPr id="35" name="Rectangle 34"/>
          <p:cNvSpPr/>
          <p:nvPr/>
        </p:nvSpPr>
        <p:spPr>
          <a:xfrm>
            <a:off x="4639786" y="1544839"/>
            <a:ext cx="2027158" cy="1371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36" name="Rectangle 35"/>
          <p:cNvSpPr/>
          <p:nvPr/>
        </p:nvSpPr>
        <p:spPr>
          <a:xfrm>
            <a:off x="4639786" y="1681997"/>
            <a:ext cx="2027158" cy="4541001"/>
          </a:xfrm>
          <a:prstGeom prst="rect">
            <a:avLst/>
          </a:prstGeom>
          <a:solidFill>
            <a:schemeClr val="accent3">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14130">
              <a:spcAft>
                <a:spcPts val="400"/>
              </a:spcAft>
              <a:buClr>
                <a:schemeClr val="accent1"/>
              </a:buClr>
              <a:defRPr/>
            </a:pPr>
            <a:r>
              <a:rPr lang="en-US" sz="1600" dirty="0">
                <a:solidFill>
                  <a:schemeClr val="accent3"/>
                </a:solidFill>
                <a:latin typeface="+mj-lt"/>
              </a:rPr>
              <a:t>In development</a:t>
            </a:r>
          </a:p>
          <a:p>
            <a:pPr marL="231775" indent="-171450" defTabSz="456902">
              <a:spcAft>
                <a:spcPts val="400"/>
              </a:spcAft>
              <a:buClr>
                <a:schemeClr val="accent3"/>
              </a:buClr>
              <a:buFont typeface="Arial" panose="020B0604020202020204" pitchFamily="34" charset="0"/>
              <a:buChar char="•"/>
            </a:pPr>
            <a:r>
              <a:rPr lang="en-US" sz="1250" dirty="0">
                <a:solidFill>
                  <a:schemeClr val="tx1"/>
                </a:solidFill>
                <a:cs typeface="Arial"/>
              </a:rPr>
              <a:t>Persistent and pre-loaded content</a:t>
            </a:r>
          </a:p>
          <a:p>
            <a:pPr marL="231775" indent="-171450" defTabSz="456902">
              <a:spcAft>
                <a:spcPts val="400"/>
              </a:spcAft>
              <a:buClr>
                <a:schemeClr val="accent3"/>
              </a:buClr>
              <a:buFont typeface="Arial" panose="020B0604020202020204" pitchFamily="34" charset="0"/>
              <a:buChar char="•"/>
            </a:pPr>
            <a:r>
              <a:rPr lang="en-US" sz="1250" dirty="0">
                <a:solidFill>
                  <a:schemeClr val="tx1"/>
                </a:solidFill>
                <a:cs typeface="Arial"/>
              </a:rPr>
              <a:t>Breakout Groups</a:t>
            </a:r>
          </a:p>
          <a:p>
            <a:pPr marL="231775" indent="-171450" defTabSz="456902">
              <a:spcAft>
                <a:spcPts val="400"/>
              </a:spcAft>
              <a:buClr>
                <a:schemeClr val="accent3"/>
              </a:buClr>
              <a:buFont typeface="Arial" panose="020B0604020202020204" pitchFamily="34" charset="0"/>
              <a:buChar char="•"/>
            </a:pPr>
            <a:r>
              <a:rPr lang="en-US" sz="1250" dirty="0">
                <a:solidFill>
                  <a:schemeClr val="tx1"/>
                </a:solidFill>
                <a:cs typeface="Arial"/>
              </a:rPr>
              <a:t>Deeper integration with Learn 9.1</a:t>
            </a:r>
          </a:p>
          <a:p>
            <a:pPr marL="231775" indent="-171450" defTabSz="456902">
              <a:spcAft>
                <a:spcPts val="400"/>
              </a:spcAft>
              <a:buClr>
                <a:schemeClr val="accent3"/>
              </a:buClr>
              <a:buFont typeface="Arial" panose="020B0604020202020204" pitchFamily="34" charset="0"/>
              <a:buChar char="•"/>
            </a:pPr>
            <a:r>
              <a:rPr lang="en-US" sz="1250" dirty="0">
                <a:solidFill>
                  <a:schemeClr val="tx1"/>
                </a:solidFill>
                <a:cs typeface="Arial"/>
              </a:rPr>
              <a:t>Integration </a:t>
            </a:r>
            <a:br>
              <a:rPr lang="en-US" sz="1250" dirty="0">
                <a:solidFill>
                  <a:schemeClr val="tx1"/>
                </a:solidFill>
                <a:cs typeface="Arial"/>
              </a:rPr>
            </a:br>
            <a:r>
              <a:rPr lang="en-US" sz="1250" dirty="0">
                <a:solidFill>
                  <a:schemeClr val="tx1"/>
                </a:solidFill>
                <a:cs typeface="Arial"/>
              </a:rPr>
              <a:t>with Learn Ultra Experience</a:t>
            </a:r>
          </a:p>
          <a:p>
            <a:pPr marL="231775" indent="-171450" defTabSz="456902">
              <a:spcAft>
                <a:spcPts val="400"/>
              </a:spcAft>
              <a:buClr>
                <a:schemeClr val="accent3"/>
              </a:buClr>
              <a:buFont typeface="Arial" panose="020B0604020202020204" pitchFamily="34" charset="0"/>
              <a:buChar char="•"/>
            </a:pPr>
            <a:r>
              <a:rPr lang="en-US" sz="1250" dirty="0">
                <a:solidFill>
                  <a:schemeClr val="tx1"/>
                </a:solidFill>
                <a:cs typeface="Arial"/>
              </a:rPr>
              <a:t>Instructor mobile experience with Bb Instructor app</a:t>
            </a:r>
          </a:p>
          <a:p>
            <a:pPr marL="231775" indent="-171450" defTabSz="456902">
              <a:spcAft>
                <a:spcPts val="400"/>
              </a:spcAft>
              <a:buClr>
                <a:schemeClr val="accent3"/>
              </a:buClr>
              <a:buFont typeface="Arial" panose="020B0604020202020204" pitchFamily="34" charset="0"/>
              <a:buChar char="•"/>
            </a:pPr>
            <a:r>
              <a:rPr lang="en-US" sz="1250" dirty="0">
                <a:solidFill>
                  <a:schemeClr val="tx1"/>
                </a:solidFill>
                <a:cs typeface="Arial"/>
              </a:rPr>
              <a:t>Up to 250 participants</a:t>
            </a:r>
          </a:p>
        </p:txBody>
      </p:sp>
      <p:sp>
        <p:nvSpPr>
          <p:cNvPr id="37" name="Rectangle 36"/>
          <p:cNvSpPr/>
          <p:nvPr/>
        </p:nvSpPr>
        <p:spPr>
          <a:xfrm>
            <a:off x="6804104" y="1544839"/>
            <a:ext cx="2027158" cy="13716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38" name="Rectangle 37"/>
          <p:cNvSpPr/>
          <p:nvPr/>
        </p:nvSpPr>
        <p:spPr>
          <a:xfrm>
            <a:off x="6804104" y="1681997"/>
            <a:ext cx="2027158" cy="4541001"/>
          </a:xfrm>
          <a:prstGeom prst="rect">
            <a:avLst/>
          </a:prstGeom>
          <a:solidFill>
            <a:schemeClr val="accent4">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14130">
              <a:spcAft>
                <a:spcPts val="400"/>
              </a:spcAft>
              <a:buClr>
                <a:schemeClr val="accent1"/>
              </a:buClr>
              <a:defRPr/>
            </a:pPr>
            <a:r>
              <a:rPr lang="en-US" sz="1600" dirty="0">
                <a:solidFill>
                  <a:schemeClr val="accent4"/>
                </a:solidFill>
                <a:latin typeface="+mj-lt"/>
              </a:rPr>
              <a:t>In research</a:t>
            </a:r>
          </a:p>
          <a:p>
            <a:pPr marL="231775" indent="-171450" defTabSz="456902">
              <a:spcAft>
                <a:spcPts val="400"/>
              </a:spcAft>
              <a:buClr>
                <a:schemeClr val="accent4"/>
              </a:buClr>
              <a:buFont typeface="Arial" panose="020B0604020202020204" pitchFamily="34" charset="0"/>
              <a:buChar char="•"/>
            </a:pPr>
            <a:r>
              <a:rPr lang="en-US" sz="1250" dirty="0">
                <a:solidFill>
                  <a:schemeClr val="tx1"/>
                </a:solidFill>
                <a:cs typeface="Arial"/>
              </a:rPr>
              <a:t>Polling</a:t>
            </a:r>
          </a:p>
          <a:p>
            <a:pPr marL="231775" indent="-171450" defTabSz="456902">
              <a:spcAft>
                <a:spcPts val="400"/>
              </a:spcAft>
              <a:buClr>
                <a:schemeClr val="accent4"/>
              </a:buClr>
              <a:buFont typeface="Arial" panose="020B0604020202020204" pitchFamily="34" charset="0"/>
              <a:buChar char="•"/>
            </a:pPr>
            <a:r>
              <a:rPr lang="en-US" sz="1250" dirty="0">
                <a:solidFill>
                  <a:schemeClr val="tx1"/>
                </a:solidFill>
                <a:cs typeface="Arial"/>
              </a:rPr>
              <a:t>Advanced Collaborative Whiteboard</a:t>
            </a:r>
          </a:p>
          <a:p>
            <a:pPr marL="231775" indent="-171450" defTabSz="456902">
              <a:spcAft>
                <a:spcPts val="400"/>
              </a:spcAft>
              <a:buClr>
                <a:schemeClr val="accent4"/>
              </a:buClr>
              <a:buFont typeface="Arial" panose="020B0604020202020204" pitchFamily="34" charset="0"/>
              <a:buChar char="•"/>
            </a:pPr>
            <a:r>
              <a:rPr lang="en-US" sz="1250" dirty="0">
                <a:solidFill>
                  <a:schemeClr val="tx1"/>
                </a:solidFill>
                <a:cs typeface="Arial"/>
              </a:rPr>
              <a:t>Live Feedback</a:t>
            </a:r>
          </a:p>
          <a:p>
            <a:pPr marL="231775" indent="-171450" defTabSz="456902">
              <a:spcAft>
                <a:spcPts val="400"/>
              </a:spcAft>
              <a:buClr>
                <a:schemeClr val="accent4"/>
              </a:buClr>
              <a:buFont typeface="Arial" panose="020B0604020202020204" pitchFamily="34" charset="0"/>
              <a:buChar char="•"/>
            </a:pPr>
            <a:r>
              <a:rPr lang="en-US" sz="1250" dirty="0">
                <a:solidFill>
                  <a:schemeClr val="tx1"/>
                </a:solidFill>
                <a:cs typeface="Arial"/>
              </a:rPr>
              <a:t>Display Videos as Content</a:t>
            </a:r>
          </a:p>
          <a:p>
            <a:pPr marL="231775" indent="-171450" defTabSz="456902">
              <a:spcAft>
                <a:spcPts val="400"/>
              </a:spcAft>
              <a:buClr>
                <a:schemeClr val="accent4"/>
              </a:buClr>
              <a:buFont typeface="Arial" panose="020B0604020202020204" pitchFamily="34" charset="0"/>
              <a:buChar char="•"/>
            </a:pPr>
            <a:r>
              <a:rPr lang="en-US" sz="1250" dirty="0">
                <a:solidFill>
                  <a:schemeClr val="tx1"/>
                </a:solidFill>
                <a:cs typeface="Arial"/>
              </a:rPr>
              <a:t>Private Chat</a:t>
            </a:r>
          </a:p>
          <a:p>
            <a:pPr marL="231775" indent="-171450" defTabSz="456902">
              <a:spcAft>
                <a:spcPts val="400"/>
              </a:spcAft>
              <a:buClr>
                <a:schemeClr val="accent4"/>
              </a:buClr>
              <a:buFont typeface="Arial" panose="020B0604020202020204" pitchFamily="34" charset="0"/>
              <a:buChar char="•"/>
            </a:pPr>
            <a:r>
              <a:rPr lang="en-US" sz="1250" dirty="0">
                <a:solidFill>
                  <a:schemeClr val="tx1"/>
                </a:solidFill>
                <a:cs typeface="Arial"/>
              </a:rPr>
              <a:t>Sign Language Interpreter</a:t>
            </a:r>
          </a:p>
          <a:p>
            <a:pPr marL="231775" indent="-171450" defTabSz="456902">
              <a:spcAft>
                <a:spcPts val="400"/>
              </a:spcAft>
              <a:buClr>
                <a:schemeClr val="accent4"/>
              </a:buClr>
              <a:buFont typeface="Arial" panose="020B0604020202020204" pitchFamily="34" charset="0"/>
              <a:buChar char="•"/>
            </a:pPr>
            <a:r>
              <a:rPr lang="en-US" sz="1250" dirty="0">
                <a:solidFill>
                  <a:schemeClr val="tx1"/>
                </a:solidFill>
                <a:cs typeface="Arial"/>
              </a:rPr>
              <a:t>Native Session Recording / Playback</a:t>
            </a:r>
          </a:p>
          <a:p>
            <a:pPr marL="231775" indent="-171450" defTabSz="456902">
              <a:spcAft>
                <a:spcPts val="400"/>
              </a:spcAft>
              <a:buClr>
                <a:schemeClr val="accent4"/>
              </a:buClr>
              <a:buFont typeface="Arial" panose="020B0604020202020204" pitchFamily="34" charset="0"/>
              <a:buChar char="•"/>
            </a:pPr>
            <a:r>
              <a:rPr lang="en-US" sz="1250" dirty="0">
                <a:solidFill>
                  <a:schemeClr val="tx1"/>
                </a:solidFill>
                <a:cs typeface="Arial"/>
              </a:rPr>
              <a:t>Basic Edit Recordings</a:t>
            </a:r>
          </a:p>
          <a:p>
            <a:pPr marL="231775" indent="-171450" defTabSz="456902">
              <a:spcAft>
                <a:spcPts val="400"/>
              </a:spcAft>
              <a:buClr>
                <a:schemeClr val="accent4"/>
              </a:buClr>
              <a:buFont typeface="Arial" panose="020B0604020202020204" pitchFamily="34" charset="0"/>
              <a:buChar char="•"/>
            </a:pPr>
            <a:r>
              <a:rPr lang="en-US" sz="1250" dirty="0">
                <a:solidFill>
                  <a:schemeClr val="tx1"/>
                </a:solidFill>
                <a:cs typeface="Arial"/>
              </a:rPr>
              <a:t>Up to 1,000 participants</a:t>
            </a:r>
          </a:p>
        </p:txBody>
      </p:sp>
    </p:spTree>
    <p:extLst>
      <p:ext uri="{BB962C8B-B14F-4D97-AF65-F5344CB8AC3E}">
        <p14:creationId xmlns:p14="http://schemas.microsoft.com/office/powerpoint/2010/main" val="384104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Blackboard Mobile Apps</a:t>
            </a:r>
            <a:endParaRPr lang="en-US" dirty="0"/>
          </a:p>
        </p:txBody>
      </p:sp>
    </p:spTree>
    <p:extLst>
      <p:ext uri="{BB962C8B-B14F-4D97-AF65-F5344CB8AC3E}">
        <p14:creationId xmlns:p14="http://schemas.microsoft.com/office/powerpoint/2010/main" val="392597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app based on who you are</a:t>
            </a:r>
          </a:p>
        </p:txBody>
      </p:sp>
      <p:sp>
        <p:nvSpPr>
          <p:cNvPr id="29" name="Rectangle 28"/>
          <p:cNvSpPr/>
          <p:nvPr/>
        </p:nvSpPr>
        <p:spPr>
          <a:xfrm>
            <a:off x="3001618" y="6608575"/>
            <a:ext cx="3140765" cy="24942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1000" i="1" dirty="0">
                <a:solidFill>
                  <a:schemeClr val="tx1"/>
                </a:solidFill>
              </a:rPr>
              <a:t>Conceptual mock-up subject to change without notice</a:t>
            </a:r>
          </a:p>
        </p:txBody>
      </p:sp>
      <p:sp>
        <p:nvSpPr>
          <p:cNvPr id="31" name="Rectangle 30"/>
          <p:cNvSpPr/>
          <p:nvPr/>
        </p:nvSpPr>
        <p:spPr>
          <a:xfrm>
            <a:off x="312615" y="1544638"/>
            <a:ext cx="2748150" cy="13716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33" name="Rectangle 32"/>
          <p:cNvSpPr/>
          <p:nvPr/>
        </p:nvSpPr>
        <p:spPr>
          <a:xfrm>
            <a:off x="3197925" y="1544638"/>
            <a:ext cx="2748150" cy="13716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34" name="Rectangle 33"/>
          <p:cNvSpPr/>
          <p:nvPr/>
        </p:nvSpPr>
        <p:spPr>
          <a:xfrm>
            <a:off x="6083113" y="1544638"/>
            <a:ext cx="2748150" cy="13716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35" name="Rectangle 22"/>
          <p:cNvSpPr/>
          <p:nvPr/>
        </p:nvSpPr>
        <p:spPr>
          <a:xfrm>
            <a:off x="312615" y="1681798"/>
            <a:ext cx="2748150" cy="4541202"/>
          </a:xfrm>
          <a:prstGeom prst="rect">
            <a:avLst/>
          </a:prstGeom>
          <a:solidFill>
            <a:schemeClr val="accent1">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r>
              <a:rPr lang="en-US" sz="2000" dirty="0">
                <a:solidFill>
                  <a:schemeClr val="accent1"/>
                </a:solidFill>
                <a:latin typeface="+mj-lt"/>
              </a:rPr>
              <a:t>Bb Instructor</a:t>
            </a:r>
          </a:p>
        </p:txBody>
      </p:sp>
      <p:sp>
        <p:nvSpPr>
          <p:cNvPr id="36" name="Rectangle 23"/>
          <p:cNvSpPr/>
          <p:nvPr/>
        </p:nvSpPr>
        <p:spPr>
          <a:xfrm>
            <a:off x="3197925" y="1681798"/>
            <a:ext cx="2748150" cy="4541202"/>
          </a:xfrm>
          <a:prstGeom prst="rect">
            <a:avLst/>
          </a:prstGeom>
          <a:solidFill>
            <a:schemeClr val="accent2">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r>
              <a:rPr lang="en-US" sz="2000" dirty="0">
                <a:solidFill>
                  <a:schemeClr val="accent2"/>
                </a:solidFill>
                <a:latin typeface="+mj-lt"/>
              </a:rPr>
              <a:t>Bb Student</a:t>
            </a:r>
          </a:p>
        </p:txBody>
      </p:sp>
      <p:sp>
        <p:nvSpPr>
          <p:cNvPr id="37" name="Rectangle 24"/>
          <p:cNvSpPr/>
          <p:nvPr/>
        </p:nvSpPr>
        <p:spPr>
          <a:xfrm>
            <a:off x="6083113" y="1681798"/>
            <a:ext cx="2748150" cy="4541202"/>
          </a:xfrm>
          <a:prstGeom prst="rect">
            <a:avLst/>
          </a:prstGeom>
          <a:solidFill>
            <a:schemeClr val="accent3">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r>
              <a:rPr lang="en-US" sz="2000" dirty="0">
                <a:solidFill>
                  <a:schemeClr val="accent3"/>
                </a:solidFill>
                <a:latin typeface="+mj-lt"/>
              </a:rPr>
              <a:t>Bb Parent</a:t>
            </a:r>
          </a:p>
        </p:txBody>
      </p:sp>
      <p:sp>
        <p:nvSpPr>
          <p:cNvPr id="46" name="Rectangle 45"/>
          <p:cNvSpPr/>
          <p:nvPr/>
        </p:nvSpPr>
        <p:spPr>
          <a:xfrm>
            <a:off x="586935" y="2572047"/>
            <a:ext cx="2199510" cy="592903"/>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096" tIns="137096" rIns="137096" bIns="137096" numCol="1" spcCol="0" rtlCol="0" fromWordArt="0" anchor="ctr" anchorCtr="0" forceAA="0" compatLnSpc="1">
            <a:prstTxWarp prst="textNoShape">
              <a:avLst/>
            </a:prstTxWarp>
            <a:noAutofit/>
          </a:bodyPr>
          <a:lstStyle/>
          <a:p>
            <a:pPr algn="ctr" defTabSz="456902"/>
            <a:r>
              <a:rPr lang="en-US" sz="1400" i="1" dirty="0">
                <a:solidFill>
                  <a:schemeClr val="tx1"/>
                </a:solidFill>
              </a:rPr>
              <a:t>Bb Grader</a:t>
            </a:r>
          </a:p>
        </p:txBody>
      </p:sp>
      <p:sp>
        <p:nvSpPr>
          <p:cNvPr id="47" name="Rectangle 46"/>
          <p:cNvSpPr/>
          <p:nvPr/>
        </p:nvSpPr>
        <p:spPr>
          <a:xfrm>
            <a:off x="586935" y="3302110"/>
            <a:ext cx="2199510" cy="592903"/>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096" tIns="137096" rIns="137096" bIns="137096" numCol="1" spcCol="0" rtlCol="0" fromWordArt="0" anchor="ctr" anchorCtr="0" forceAA="0" compatLnSpc="1">
            <a:prstTxWarp prst="textNoShape">
              <a:avLst/>
            </a:prstTxWarp>
            <a:noAutofit/>
          </a:bodyPr>
          <a:lstStyle/>
          <a:p>
            <a:pPr algn="ctr" defTabSz="456902"/>
            <a:r>
              <a:rPr lang="en-US" sz="1400" i="1" dirty="0">
                <a:solidFill>
                  <a:schemeClr val="tx1"/>
                </a:solidFill>
              </a:rPr>
              <a:t>Instructor Analytics</a:t>
            </a:r>
          </a:p>
        </p:txBody>
      </p:sp>
      <p:sp>
        <p:nvSpPr>
          <p:cNvPr id="49" name="Rectangle 48"/>
          <p:cNvSpPr/>
          <p:nvPr/>
        </p:nvSpPr>
        <p:spPr>
          <a:xfrm>
            <a:off x="586935" y="4032332"/>
            <a:ext cx="5084820" cy="592903"/>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096" tIns="137096" rIns="137096" bIns="137096" numCol="1" spcCol="0" rtlCol="0" fromWordArt="0" anchor="ctr" anchorCtr="0" forceAA="0" compatLnSpc="1">
            <a:prstTxWarp prst="textNoShape">
              <a:avLst/>
            </a:prstTxWarp>
            <a:noAutofit/>
          </a:bodyPr>
          <a:lstStyle/>
          <a:p>
            <a:pPr algn="ctr" defTabSz="456902"/>
            <a:r>
              <a:rPr lang="en-US" sz="1400" i="1" dirty="0">
                <a:solidFill>
                  <a:schemeClr val="tx1"/>
                </a:solidFill>
              </a:rPr>
              <a:t>Learn</a:t>
            </a:r>
          </a:p>
        </p:txBody>
      </p:sp>
      <p:sp>
        <p:nvSpPr>
          <p:cNvPr id="50" name="Rectangle 49"/>
          <p:cNvSpPr/>
          <p:nvPr/>
        </p:nvSpPr>
        <p:spPr>
          <a:xfrm>
            <a:off x="586935" y="4762554"/>
            <a:ext cx="5084820" cy="592903"/>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096" tIns="137096" rIns="137096" bIns="137096" numCol="1" spcCol="0" rtlCol="0" fromWordArt="0" anchor="ctr" anchorCtr="0" forceAA="0" compatLnSpc="1">
            <a:prstTxWarp prst="textNoShape">
              <a:avLst/>
            </a:prstTxWarp>
            <a:noAutofit/>
          </a:bodyPr>
          <a:lstStyle/>
          <a:p>
            <a:pPr algn="ctr" defTabSz="456902"/>
            <a:r>
              <a:rPr lang="en-US" sz="1400" i="1" dirty="0">
                <a:solidFill>
                  <a:schemeClr val="tx1"/>
                </a:solidFill>
              </a:rPr>
              <a:t>Collaborate</a:t>
            </a:r>
          </a:p>
        </p:txBody>
      </p:sp>
      <p:sp>
        <p:nvSpPr>
          <p:cNvPr id="51" name="Rectangle 50"/>
          <p:cNvSpPr/>
          <p:nvPr/>
        </p:nvSpPr>
        <p:spPr>
          <a:xfrm>
            <a:off x="3472245" y="2572047"/>
            <a:ext cx="2199510" cy="592903"/>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096" tIns="137096" rIns="137096" bIns="137096" numCol="1" spcCol="0" rtlCol="0" fromWordArt="0" anchor="ctr" anchorCtr="0" forceAA="0" compatLnSpc="1">
            <a:prstTxWarp prst="textNoShape">
              <a:avLst/>
            </a:prstTxWarp>
            <a:noAutofit/>
          </a:bodyPr>
          <a:lstStyle/>
          <a:p>
            <a:pPr algn="ctr" defTabSz="456902"/>
            <a:r>
              <a:rPr lang="en-US" sz="1400" i="1" dirty="0">
                <a:solidFill>
                  <a:schemeClr val="tx1"/>
                </a:solidFill>
              </a:rPr>
              <a:t>Profile</a:t>
            </a:r>
          </a:p>
        </p:txBody>
      </p:sp>
      <p:sp>
        <p:nvSpPr>
          <p:cNvPr id="52" name="Rectangle 51"/>
          <p:cNvSpPr/>
          <p:nvPr/>
        </p:nvSpPr>
        <p:spPr>
          <a:xfrm>
            <a:off x="3472245" y="3302109"/>
            <a:ext cx="2199510" cy="592903"/>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096" tIns="137096" rIns="137096" bIns="137096" numCol="1" spcCol="0" rtlCol="0" fromWordArt="0" anchor="ctr" anchorCtr="0" forceAA="0" compatLnSpc="1">
            <a:prstTxWarp prst="textNoShape">
              <a:avLst/>
            </a:prstTxWarp>
            <a:noAutofit/>
          </a:bodyPr>
          <a:lstStyle/>
          <a:p>
            <a:pPr algn="ctr" defTabSz="456902"/>
            <a:r>
              <a:rPr lang="en-US" sz="1400" i="1" dirty="0">
                <a:solidFill>
                  <a:schemeClr val="tx1"/>
                </a:solidFill>
              </a:rPr>
              <a:t>Personal </a:t>
            </a:r>
            <a:br>
              <a:rPr lang="en-US" sz="1400" i="1" dirty="0">
                <a:solidFill>
                  <a:schemeClr val="tx1"/>
                </a:solidFill>
              </a:rPr>
            </a:br>
            <a:r>
              <a:rPr lang="en-US" sz="1400" i="1" dirty="0">
                <a:solidFill>
                  <a:schemeClr val="tx1"/>
                </a:solidFill>
              </a:rPr>
              <a:t>Education Planner</a:t>
            </a:r>
          </a:p>
        </p:txBody>
      </p:sp>
      <p:sp>
        <p:nvSpPr>
          <p:cNvPr id="55" name="Rectangle 54"/>
          <p:cNvSpPr/>
          <p:nvPr/>
        </p:nvSpPr>
        <p:spPr>
          <a:xfrm>
            <a:off x="3472245" y="5492776"/>
            <a:ext cx="5084820" cy="592903"/>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096" tIns="137096" rIns="137096" bIns="137096" numCol="1" spcCol="0" rtlCol="0" fromWordArt="0" anchor="ctr" anchorCtr="0" forceAA="0" compatLnSpc="1">
            <a:prstTxWarp prst="textNoShape">
              <a:avLst/>
            </a:prstTxWarp>
            <a:noAutofit/>
          </a:bodyPr>
          <a:lstStyle/>
          <a:p>
            <a:pPr algn="ctr" defTabSz="456902"/>
            <a:r>
              <a:rPr lang="en-US" sz="1400" i="1" dirty="0">
                <a:solidFill>
                  <a:schemeClr val="tx1"/>
                </a:solidFill>
              </a:rPr>
              <a:t>Connect</a:t>
            </a:r>
          </a:p>
        </p:txBody>
      </p:sp>
      <p:sp>
        <p:nvSpPr>
          <p:cNvPr id="56" name="Rectangle 55"/>
          <p:cNvSpPr/>
          <p:nvPr/>
        </p:nvSpPr>
        <p:spPr>
          <a:xfrm>
            <a:off x="6357555" y="4762713"/>
            <a:ext cx="2199510" cy="592903"/>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096" tIns="137096" rIns="137096" bIns="137096" numCol="1" spcCol="0" rtlCol="0" fromWordArt="0" anchor="ctr" anchorCtr="0" forceAA="0" compatLnSpc="1">
            <a:prstTxWarp prst="textNoShape">
              <a:avLst/>
            </a:prstTxWarp>
            <a:noAutofit/>
          </a:bodyPr>
          <a:lstStyle/>
          <a:p>
            <a:pPr algn="ctr" defTabSz="456902"/>
            <a:r>
              <a:rPr lang="en-US" sz="1400" i="1" dirty="0" err="1">
                <a:solidFill>
                  <a:schemeClr val="tx1"/>
                </a:solidFill>
              </a:rPr>
              <a:t>ParentLink</a:t>
            </a:r>
            <a:r>
              <a:rPr lang="en-US" sz="1400" i="1" dirty="0">
                <a:solidFill>
                  <a:schemeClr val="tx1"/>
                </a:solidFill>
              </a:rPr>
              <a:t>/</a:t>
            </a:r>
            <a:r>
              <a:rPr lang="en-US" sz="1400" i="1" dirty="0" err="1">
                <a:solidFill>
                  <a:schemeClr val="tx1"/>
                </a:solidFill>
              </a:rPr>
              <a:t>Schoolwires</a:t>
            </a:r>
            <a:endParaRPr lang="en-US" sz="1400" i="1" dirty="0">
              <a:solidFill>
                <a:schemeClr val="tx1"/>
              </a:solidFill>
            </a:endParaRPr>
          </a:p>
        </p:txBody>
      </p:sp>
    </p:spTree>
    <p:extLst>
      <p:ext uri="{BB962C8B-B14F-4D97-AF65-F5344CB8AC3E}">
        <p14:creationId xmlns:p14="http://schemas.microsoft.com/office/powerpoint/2010/main" val="346207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665264" y="5497416"/>
            <a:ext cx="1810512" cy="725583"/>
          </a:xfrm>
          <a:prstGeom prst="rect">
            <a:avLst/>
          </a:prstGeom>
        </p:spPr>
        <p:txBody>
          <a:bodyPr wrap="square">
            <a:noAutofit/>
          </a:bodyPr>
          <a:lstStyle/>
          <a:p>
            <a:pPr algn="ctr"/>
            <a:r>
              <a:rPr lang="en-US" sz="1600" dirty="0"/>
              <a:t>Course Outline</a:t>
            </a:r>
            <a:endParaRPr lang="en-US" sz="1200" dirty="0"/>
          </a:p>
        </p:txBody>
      </p:sp>
      <p:sp>
        <p:nvSpPr>
          <p:cNvPr id="13" name="Rectangle 12"/>
          <p:cNvSpPr/>
          <p:nvPr/>
        </p:nvSpPr>
        <p:spPr>
          <a:xfrm>
            <a:off x="927376" y="5507571"/>
            <a:ext cx="1810512" cy="725583"/>
          </a:xfrm>
          <a:prstGeom prst="rect">
            <a:avLst/>
          </a:prstGeom>
        </p:spPr>
        <p:txBody>
          <a:bodyPr wrap="square">
            <a:noAutofit/>
          </a:bodyPr>
          <a:lstStyle/>
          <a:p>
            <a:pPr algn="ctr"/>
            <a:r>
              <a:rPr lang="en-US" sz="1600" dirty="0"/>
              <a:t>Activity Stream</a:t>
            </a:r>
            <a:endParaRPr lang="en-US" sz="1200" dirty="0"/>
          </a:p>
        </p:txBody>
      </p:sp>
      <p:sp>
        <p:nvSpPr>
          <p:cNvPr id="14" name="Rectangle 13"/>
          <p:cNvSpPr/>
          <p:nvPr/>
        </p:nvSpPr>
        <p:spPr>
          <a:xfrm>
            <a:off x="6404632" y="5497416"/>
            <a:ext cx="1810512" cy="725583"/>
          </a:xfrm>
          <a:prstGeom prst="rect">
            <a:avLst/>
          </a:prstGeom>
        </p:spPr>
        <p:txBody>
          <a:bodyPr wrap="square">
            <a:noAutofit/>
          </a:bodyPr>
          <a:lstStyle/>
          <a:p>
            <a:pPr algn="ctr"/>
            <a:r>
              <a:rPr lang="en-US" sz="1600" dirty="0"/>
              <a:t>Course Timeline</a:t>
            </a:r>
            <a:endParaRPr lang="en-US" sz="1200" dirty="0"/>
          </a:p>
        </p:txBody>
      </p:sp>
      <p:grpSp>
        <p:nvGrpSpPr>
          <p:cNvPr id="21" name="Group 20"/>
          <p:cNvGrpSpPr>
            <a:grpSpLocks noChangeAspect="1"/>
          </p:cNvGrpSpPr>
          <p:nvPr/>
        </p:nvGrpSpPr>
        <p:grpSpPr>
          <a:xfrm>
            <a:off x="925896" y="1563406"/>
            <a:ext cx="1813472" cy="3840480"/>
            <a:chOff x="2409188" y="1398661"/>
            <a:chExt cx="1932131" cy="4091772"/>
          </a:xfrm>
        </p:grpSpPr>
        <p:pic>
          <p:nvPicPr>
            <p:cNvPr id="11" name="Picture 10"/>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96480" y="2041013"/>
              <a:ext cx="1577704" cy="28473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09188" y="1398661"/>
              <a:ext cx="1932131" cy="4091772"/>
            </a:xfrm>
            <a:prstGeom prst="rect">
              <a:avLst/>
            </a:prstGeom>
          </p:spPr>
        </p:pic>
      </p:grpSp>
      <p:grpSp>
        <p:nvGrpSpPr>
          <p:cNvPr id="20" name="Group 19"/>
          <p:cNvGrpSpPr>
            <a:grpSpLocks noChangeAspect="1"/>
          </p:cNvGrpSpPr>
          <p:nvPr/>
        </p:nvGrpSpPr>
        <p:grpSpPr>
          <a:xfrm>
            <a:off x="3665264" y="1563406"/>
            <a:ext cx="1813472" cy="3840480"/>
            <a:chOff x="4516090" y="1418817"/>
            <a:chExt cx="1932131" cy="4091772"/>
          </a:xfrm>
        </p:grpSpPr>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93304" y="2061169"/>
              <a:ext cx="1577704" cy="2847379"/>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6090" y="1418817"/>
              <a:ext cx="1932131" cy="4091772"/>
            </a:xfrm>
            <a:prstGeom prst="rect">
              <a:avLst/>
            </a:prstGeom>
          </p:spPr>
        </p:pic>
      </p:grpSp>
      <p:grpSp>
        <p:nvGrpSpPr>
          <p:cNvPr id="19" name="Group 18"/>
          <p:cNvGrpSpPr>
            <a:grpSpLocks noChangeAspect="1"/>
          </p:cNvGrpSpPr>
          <p:nvPr/>
        </p:nvGrpSpPr>
        <p:grpSpPr>
          <a:xfrm>
            <a:off x="6404632" y="1563406"/>
            <a:ext cx="1813472" cy="3840480"/>
            <a:chOff x="6542796" y="1418817"/>
            <a:chExt cx="1932131" cy="4091772"/>
          </a:xfrm>
        </p:grpSpPr>
        <p:pic>
          <p:nvPicPr>
            <p:cNvPr id="12" name="Picture 5"/>
            <p:cNvPicPr>
              <a:picLocks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740122" y="2063960"/>
              <a:ext cx="1561926" cy="28473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2796" y="1418817"/>
              <a:ext cx="1932131" cy="4091772"/>
            </a:xfrm>
            <a:prstGeom prst="rect">
              <a:avLst/>
            </a:prstGeom>
          </p:spPr>
        </p:pic>
      </p:grpSp>
      <p:sp>
        <p:nvSpPr>
          <p:cNvPr id="18" name="Rectangle 17"/>
          <p:cNvSpPr/>
          <p:nvPr/>
        </p:nvSpPr>
        <p:spPr>
          <a:xfrm>
            <a:off x="3001618" y="6608575"/>
            <a:ext cx="3140765" cy="24942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1000" i="1" dirty="0">
                <a:solidFill>
                  <a:schemeClr val="tx1"/>
                </a:solidFill>
              </a:rPr>
              <a:t>Conceptual mock-up subject to change without notice</a:t>
            </a:r>
          </a:p>
        </p:txBody>
      </p:sp>
      <p:sp>
        <p:nvSpPr>
          <p:cNvPr id="4" name="Title 3"/>
          <p:cNvSpPr>
            <a:spLocks noGrp="1"/>
          </p:cNvSpPr>
          <p:nvPr>
            <p:ph type="title"/>
          </p:nvPr>
        </p:nvSpPr>
        <p:spPr/>
        <p:txBody>
          <a:bodyPr/>
          <a:lstStyle/>
          <a:p>
            <a:r>
              <a:rPr lang="en-US" dirty="0"/>
              <a:t>Bb Student</a:t>
            </a:r>
            <a:br>
              <a:rPr lang="en-US" dirty="0"/>
            </a:br>
            <a:r>
              <a:rPr lang="en-US" sz="1800" i="1" dirty="0">
                <a:latin typeface="+mn-lt"/>
              </a:rPr>
              <a:t>Available now</a:t>
            </a:r>
          </a:p>
        </p:txBody>
      </p:sp>
    </p:spTree>
    <p:extLst>
      <p:ext uri="{BB962C8B-B14F-4D97-AF65-F5344CB8AC3E}">
        <p14:creationId xmlns:p14="http://schemas.microsoft.com/office/powerpoint/2010/main" val="87905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Connected workflows</a:t>
            </a:r>
            <a:br>
              <a:rPr lang="en-US" dirty="0"/>
            </a:br>
            <a:r>
              <a:rPr lang="en-US" sz="1800" i="1" dirty="0">
                <a:latin typeface="+mn-lt"/>
              </a:rPr>
              <a:t>Available now</a:t>
            </a:r>
          </a:p>
        </p:txBody>
      </p:sp>
      <p:grpSp>
        <p:nvGrpSpPr>
          <p:cNvPr id="6" name="Group 5"/>
          <p:cNvGrpSpPr/>
          <p:nvPr/>
        </p:nvGrpSpPr>
        <p:grpSpPr>
          <a:xfrm>
            <a:off x="981405" y="1544638"/>
            <a:ext cx="1756483" cy="3840480"/>
            <a:chOff x="1055331" y="1562349"/>
            <a:chExt cx="1756483" cy="3719793"/>
          </a:xfrm>
        </p:grpSpPr>
        <p:pic>
          <p:nvPicPr>
            <p:cNvPr id="8" name="Picture 7"/>
            <p:cNvPicPr>
              <a:picLocks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15768" y="2150671"/>
              <a:ext cx="1435608" cy="25877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5331" y="1562349"/>
              <a:ext cx="1756483" cy="3719793"/>
            </a:xfrm>
            <a:prstGeom prst="rect">
              <a:avLst/>
            </a:prstGeom>
          </p:spPr>
        </p:pic>
      </p:grpSp>
      <p:grpSp>
        <p:nvGrpSpPr>
          <p:cNvPr id="5" name="Group 4"/>
          <p:cNvGrpSpPr/>
          <p:nvPr/>
        </p:nvGrpSpPr>
        <p:grpSpPr>
          <a:xfrm>
            <a:off x="3693759" y="1544638"/>
            <a:ext cx="1756483" cy="3840480"/>
            <a:chOff x="3248102" y="1299944"/>
            <a:chExt cx="1756483" cy="3719793"/>
          </a:xfrm>
        </p:grpSpPr>
        <p:pic>
          <p:nvPicPr>
            <p:cNvPr id="10" name="Picture 9"/>
            <p:cNvPicPr>
              <a:picLocks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412130" y="1888267"/>
              <a:ext cx="1435608" cy="25877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48102" y="1299944"/>
              <a:ext cx="1756483" cy="3719793"/>
            </a:xfrm>
            <a:prstGeom prst="rect">
              <a:avLst/>
            </a:prstGeom>
          </p:spPr>
        </p:pic>
      </p:grpSp>
      <p:pic>
        <p:nvPicPr>
          <p:cNvPr id="25" name="Picture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36716" y="1443210"/>
            <a:ext cx="2146344" cy="4054206"/>
          </a:xfrm>
          <a:prstGeom prst="rect">
            <a:avLst/>
          </a:prstGeom>
        </p:spPr>
      </p:pic>
      <p:sp>
        <p:nvSpPr>
          <p:cNvPr id="13" name="Rectangle 12"/>
          <p:cNvSpPr/>
          <p:nvPr/>
        </p:nvSpPr>
        <p:spPr>
          <a:xfrm>
            <a:off x="3001618" y="6608575"/>
            <a:ext cx="3140765" cy="24942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1000" i="1" dirty="0">
                <a:solidFill>
                  <a:schemeClr val="tx1"/>
                </a:solidFill>
              </a:rPr>
              <a:t>Conceptual mock-up subject to change without notice</a:t>
            </a:r>
          </a:p>
        </p:txBody>
      </p:sp>
      <p:sp>
        <p:nvSpPr>
          <p:cNvPr id="16" name="Rectangle 15"/>
          <p:cNvSpPr/>
          <p:nvPr/>
        </p:nvSpPr>
        <p:spPr>
          <a:xfrm>
            <a:off x="3665264" y="5497416"/>
            <a:ext cx="1810512" cy="725583"/>
          </a:xfrm>
          <a:prstGeom prst="rect">
            <a:avLst/>
          </a:prstGeom>
        </p:spPr>
        <p:txBody>
          <a:bodyPr wrap="square">
            <a:noAutofit/>
          </a:bodyPr>
          <a:lstStyle/>
          <a:p>
            <a:pPr algn="ctr"/>
            <a:r>
              <a:rPr lang="en-US" sz="1600" dirty="0"/>
              <a:t>Grades</a:t>
            </a:r>
          </a:p>
        </p:txBody>
      </p:sp>
      <p:sp>
        <p:nvSpPr>
          <p:cNvPr id="17" name="Rectangle 16"/>
          <p:cNvSpPr/>
          <p:nvPr/>
        </p:nvSpPr>
        <p:spPr>
          <a:xfrm>
            <a:off x="927376" y="5507571"/>
            <a:ext cx="1810512" cy="725583"/>
          </a:xfrm>
          <a:prstGeom prst="rect">
            <a:avLst/>
          </a:prstGeom>
        </p:spPr>
        <p:txBody>
          <a:bodyPr wrap="square">
            <a:noAutofit/>
          </a:bodyPr>
          <a:lstStyle/>
          <a:p>
            <a:pPr algn="ctr"/>
            <a:r>
              <a:rPr lang="en-US" sz="1600" dirty="0"/>
              <a:t>Assignments </a:t>
            </a:r>
            <a:br>
              <a:rPr lang="en-US" sz="1600" dirty="0"/>
            </a:br>
            <a:r>
              <a:rPr lang="en-US" sz="1600" dirty="0"/>
              <a:t>&amp; Tests</a:t>
            </a:r>
          </a:p>
        </p:txBody>
      </p:sp>
      <p:sp>
        <p:nvSpPr>
          <p:cNvPr id="18" name="Rectangle 17"/>
          <p:cNvSpPr/>
          <p:nvPr/>
        </p:nvSpPr>
        <p:spPr>
          <a:xfrm>
            <a:off x="6404632" y="5497416"/>
            <a:ext cx="1810512" cy="725583"/>
          </a:xfrm>
          <a:prstGeom prst="rect">
            <a:avLst/>
          </a:prstGeom>
        </p:spPr>
        <p:txBody>
          <a:bodyPr wrap="square">
            <a:noAutofit/>
          </a:bodyPr>
          <a:lstStyle/>
          <a:p>
            <a:pPr algn="ctr"/>
            <a:r>
              <a:rPr lang="en-US" sz="1600" dirty="0"/>
              <a:t>Due Dates</a:t>
            </a:r>
          </a:p>
        </p:txBody>
      </p:sp>
    </p:spTree>
    <p:extLst>
      <p:ext uri="{BB962C8B-B14F-4D97-AF65-F5344CB8AC3E}">
        <p14:creationId xmlns:p14="http://schemas.microsoft.com/office/powerpoint/2010/main" val="381147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034" y="1544638"/>
            <a:ext cx="2033195" cy="3840480"/>
          </a:xfrm>
          <a:prstGeom prst="rect">
            <a:avLst/>
          </a:prstGeom>
        </p:spPr>
      </p:pic>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3291" y="1544638"/>
            <a:ext cx="2033194" cy="3840480"/>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55403" y="1544638"/>
            <a:ext cx="2033195" cy="3840480"/>
          </a:xfrm>
          <a:prstGeom prst="rect">
            <a:avLst/>
          </a:prstGeom>
        </p:spPr>
      </p:pic>
      <p:sp>
        <p:nvSpPr>
          <p:cNvPr id="7" name="Title 6"/>
          <p:cNvSpPr>
            <a:spLocks noGrp="1"/>
          </p:cNvSpPr>
          <p:nvPr>
            <p:ph type="title"/>
          </p:nvPr>
        </p:nvSpPr>
        <p:spPr/>
        <p:txBody>
          <a:bodyPr/>
          <a:lstStyle/>
          <a:p>
            <a:r>
              <a:rPr lang="en-US" dirty="0"/>
              <a:t>Communication tools</a:t>
            </a:r>
            <a:endParaRPr lang="en-US" sz="1800" i="1" dirty="0">
              <a:latin typeface="+mn-lt"/>
            </a:endParaRPr>
          </a:p>
        </p:txBody>
      </p:sp>
      <p:sp>
        <p:nvSpPr>
          <p:cNvPr id="8" name="Rectangle 7"/>
          <p:cNvSpPr/>
          <p:nvPr/>
        </p:nvSpPr>
        <p:spPr>
          <a:xfrm>
            <a:off x="3001618" y="6608575"/>
            <a:ext cx="3140765" cy="24942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1000" i="1" dirty="0">
                <a:solidFill>
                  <a:schemeClr val="tx1"/>
                </a:solidFill>
              </a:rPr>
              <a:t>Conceptual mock-up subject to change without notice</a:t>
            </a:r>
          </a:p>
        </p:txBody>
      </p:sp>
      <p:sp>
        <p:nvSpPr>
          <p:cNvPr id="20" name="Rectangle 19"/>
          <p:cNvSpPr/>
          <p:nvPr/>
        </p:nvSpPr>
        <p:spPr>
          <a:xfrm>
            <a:off x="3665264" y="5497416"/>
            <a:ext cx="1810512" cy="725583"/>
          </a:xfrm>
          <a:prstGeom prst="rect">
            <a:avLst/>
          </a:prstGeom>
        </p:spPr>
        <p:txBody>
          <a:bodyPr wrap="square">
            <a:noAutofit/>
          </a:bodyPr>
          <a:lstStyle/>
          <a:p>
            <a:pPr algn="ctr"/>
            <a:r>
              <a:rPr lang="en-US" sz="1600" dirty="0"/>
              <a:t>Push Notifications</a:t>
            </a:r>
          </a:p>
          <a:p>
            <a:pPr algn="ctr"/>
            <a:r>
              <a:rPr lang="en-US" sz="1600" i="1" dirty="0"/>
              <a:t>(coming in 2016)</a:t>
            </a:r>
          </a:p>
        </p:txBody>
      </p:sp>
      <p:sp>
        <p:nvSpPr>
          <p:cNvPr id="21" name="Rectangle 20"/>
          <p:cNvSpPr/>
          <p:nvPr/>
        </p:nvSpPr>
        <p:spPr>
          <a:xfrm>
            <a:off x="927376" y="5507571"/>
            <a:ext cx="1810512" cy="725583"/>
          </a:xfrm>
          <a:prstGeom prst="rect">
            <a:avLst/>
          </a:prstGeom>
        </p:spPr>
        <p:txBody>
          <a:bodyPr wrap="square">
            <a:noAutofit/>
          </a:bodyPr>
          <a:lstStyle/>
          <a:p>
            <a:pPr algn="ctr"/>
            <a:r>
              <a:rPr lang="en-US" sz="1600" dirty="0"/>
              <a:t>Collaborate</a:t>
            </a:r>
          </a:p>
          <a:p>
            <a:pPr algn="ctr"/>
            <a:r>
              <a:rPr lang="en-US" sz="1600" dirty="0"/>
              <a:t>Ultra experience</a:t>
            </a:r>
          </a:p>
        </p:txBody>
      </p:sp>
      <p:sp>
        <p:nvSpPr>
          <p:cNvPr id="24" name="Rectangle 23"/>
          <p:cNvSpPr/>
          <p:nvPr/>
        </p:nvSpPr>
        <p:spPr>
          <a:xfrm>
            <a:off x="6404632" y="5497416"/>
            <a:ext cx="1810512" cy="725583"/>
          </a:xfrm>
          <a:prstGeom prst="rect">
            <a:avLst/>
          </a:prstGeom>
        </p:spPr>
        <p:txBody>
          <a:bodyPr wrap="square">
            <a:noAutofit/>
          </a:bodyPr>
          <a:lstStyle/>
          <a:p>
            <a:pPr algn="ctr"/>
            <a:r>
              <a:rPr lang="en-US" sz="1600" dirty="0"/>
              <a:t>Discussions</a:t>
            </a:r>
          </a:p>
          <a:p>
            <a:pPr algn="ctr"/>
            <a:r>
              <a:rPr lang="en-US" sz="1600" i="1" dirty="0"/>
              <a:t>(coming in 2016)</a:t>
            </a:r>
          </a:p>
        </p:txBody>
      </p:sp>
    </p:spTree>
    <p:extLst>
      <p:ext uri="{BB962C8B-B14F-4D97-AF65-F5344CB8AC3E}">
        <p14:creationId xmlns:p14="http://schemas.microsoft.com/office/powerpoint/2010/main" val="59691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a:spLocks noGrp="1"/>
          </p:cNvSpPr>
          <p:nvPr>
            <p:ph type="title"/>
          </p:nvPr>
        </p:nvSpPr>
        <p:spPr/>
        <p:txBody>
          <a:bodyPr/>
          <a:lstStyle/>
          <a:p>
            <a:r>
              <a:rPr lang="en-US" dirty="0"/>
              <a:t>Bb Student App</a:t>
            </a:r>
            <a:br>
              <a:rPr lang="en-US" dirty="0"/>
            </a:br>
            <a:r>
              <a:rPr lang="en-US" sz="1800" i="1" dirty="0">
                <a:latin typeface="+mn-lt"/>
              </a:rPr>
              <a:t>Key benefits</a:t>
            </a:r>
          </a:p>
        </p:txBody>
      </p:sp>
      <p:sp>
        <p:nvSpPr>
          <p:cNvPr id="9" name="Rectangle 8"/>
          <p:cNvSpPr/>
          <p:nvPr/>
        </p:nvSpPr>
        <p:spPr>
          <a:xfrm>
            <a:off x="311150" y="1544637"/>
            <a:ext cx="137160" cy="106990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Calibri"/>
              <a:cs typeface="Calibri"/>
            </a:endParaRPr>
          </a:p>
        </p:txBody>
      </p:sp>
      <p:sp>
        <p:nvSpPr>
          <p:cNvPr id="10" name="Rectangle 9"/>
          <p:cNvSpPr/>
          <p:nvPr/>
        </p:nvSpPr>
        <p:spPr>
          <a:xfrm>
            <a:off x="448311" y="1544637"/>
            <a:ext cx="8395652" cy="1069901"/>
          </a:xfrm>
          <a:prstGeom prst="rect">
            <a:avLst/>
          </a:prstGeom>
          <a:solidFill>
            <a:schemeClr val="accent3">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pPr lvl="0"/>
            <a:r>
              <a:rPr lang="en-US" dirty="0">
                <a:solidFill>
                  <a:schemeClr val="accent3"/>
                </a:solidFill>
                <a:latin typeface="+mj-lt"/>
                <a:cs typeface="Calibri"/>
              </a:rPr>
              <a:t>Learner-focused, one app</a:t>
            </a:r>
          </a:p>
          <a:p>
            <a:pPr lvl="0"/>
            <a:r>
              <a:rPr lang="en-US" sz="1400" dirty="0">
                <a:solidFill>
                  <a:schemeClr val="tx1"/>
                </a:solidFill>
                <a:latin typeface="Calibri"/>
                <a:cs typeface="Calibri"/>
              </a:rPr>
              <a:t>Designed specifically for learners to help them react quickly to their changing course needs, while learning to plan for the future. Brings together multiple capabilities in to a single cohesive app (learn, </a:t>
            </a:r>
            <a:r>
              <a:rPr lang="en-US" sz="1400" dirty="0" err="1">
                <a:solidFill>
                  <a:schemeClr val="tx1"/>
                </a:solidFill>
                <a:latin typeface="Calibri"/>
                <a:cs typeface="Calibri"/>
              </a:rPr>
              <a:t>collab</a:t>
            </a:r>
            <a:r>
              <a:rPr lang="en-US" sz="1400" dirty="0">
                <a:solidFill>
                  <a:schemeClr val="tx1"/>
                </a:solidFill>
                <a:latin typeface="Calibri"/>
                <a:cs typeface="Calibri"/>
              </a:rPr>
              <a:t>, profile, etc.). </a:t>
            </a:r>
          </a:p>
        </p:txBody>
      </p:sp>
      <p:sp>
        <p:nvSpPr>
          <p:cNvPr id="11" name="Rectangle 10"/>
          <p:cNvSpPr/>
          <p:nvPr/>
        </p:nvSpPr>
        <p:spPr>
          <a:xfrm>
            <a:off x="311151" y="2738979"/>
            <a:ext cx="137160" cy="106990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Calibri"/>
              <a:cs typeface="Calibri"/>
            </a:endParaRPr>
          </a:p>
        </p:txBody>
      </p:sp>
      <p:sp>
        <p:nvSpPr>
          <p:cNvPr id="12" name="Rectangle 11"/>
          <p:cNvSpPr/>
          <p:nvPr/>
        </p:nvSpPr>
        <p:spPr>
          <a:xfrm>
            <a:off x="448311" y="2738980"/>
            <a:ext cx="8395652" cy="1069901"/>
          </a:xfrm>
          <a:prstGeom prst="rect">
            <a:avLst/>
          </a:prstGeom>
          <a:solidFill>
            <a:schemeClr val="accent3">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r>
              <a:rPr lang="en-US" dirty="0">
                <a:solidFill>
                  <a:schemeClr val="accent3"/>
                </a:solidFill>
                <a:latin typeface="+mj-lt"/>
                <a:cs typeface="Calibri"/>
              </a:rPr>
              <a:t>World-class user experience </a:t>
            </a:r>
          </a:p>
          <a:p>
            <a:r>
              <a:rPr lang="en-US" sz="1400" dirty="0">
                <a:solidFill>
                  <a:schemeClr val="tx1"/>
                </a:solidFill>
                <a:latin typeface="Calibri"/>
                <a:cs typeface="Calibri"/>
              </a:rPr>
              <a:t>Delivers a simple, modern user experience, focused on quick task completion, and predictable and delightful interactions.</a:t>
            </a:r>
          </a:p>
        </p:txBody>
      </p:sp>
      <p:sp>
        <p:nvSpPr>
          <p:cNvPr id="13" name="Rectangle 12"/>
          <p:cNvSpPr/>
          <p:nvPr/>
        </p:nvSpPr>
        <p:spPr>
          <a:xfrm>
            <a:off x="311151" y="3946038"/>
            <a:ext cx="137160" cy="106990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Calibri"/>
              <a:cs typeface="Calibri"/>
            </a:endParaRPr>
          </a:p>
        </p:txBody>
      </p:sp>
      <p:sp>
        <p:nvSpPr>
          <p:cNvPr id="14" name="Rectangle 13"/>
          <p:cNvSpPr/>
          <p:nvPr/>
        </p:nvSpPr>
        <p:spPr>
          <a:xfrm>
            <a:off x="448311" y="3946038"/>
            <a:ext cx="8395652" cy="1069901"/>
          </a:xfrm>
          <a:prstGeom prst="rect">
            <a:avLst/>
          </a:prstGeom>
          <a:solidFill>
            <a:schemeClr val="accent3">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r>
              <a:rPr lang="en-US" dirty="0">
                <a:solidFill>
                  <a:schemeClr val="accent3"/>
                </a:solidFill>
                <a:latin typeface="+mj-lt"/>
                <a:cs typeface="Calibri"/>
              </a:rPr>
              <a:t>Consistent blackboard story</a:t>
            </a:r>
          </a:p>
          <a:p>
            <a:r>
              <a:rPr lang="en-US" sz="1400" dirty="0">
                <a:solidFill>
                  <a:schemeClr val="tx1"/>
                </a:solidFill>
                <a:latin typeface="Calibri"/>
                <a:cs typeface="Calibri"/>
              </a:rPr>
              <a:t>Debuts an experience language that will be consistent throughout all Blackboard products, giving users a sense of familiarity and helping them transfer their experiential knowledge from one system to another. </a:t>
            </a:r>
          </a:p>
        </p:txBody>
      </p:sp>
      <p:sp>
        <p:nvSpPr>
          <p:cNvPr id="15" name="Rectangle 14"/>
          <p:cNvSpPr/>
          <p:nvPr/>
        </p:nvSpPr>
        <p:spPr>
          <a:xfrm>
            <a:off x="311151" y="5153098"/>
            <a:ext cx="137160" cy="106990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Calibri"/>
              <a:cs typeface="Calibri"/>
            </a:endParaRPr>
          </a:p>
        </p:txBody>
      </p:sp>
      <p:sp>
        <p:nvSpPr>
          <p:cNvPr id="16" name="Rectangle 15"/>
          <p:cNvSpPr/>
          <p:nvPr/>
        </p:nvSpPr>
        <p:spPr>
          <a:xfrm>
            <a:off x="448311" y="5153098"/>
            <a:ext cx="8395652" cy="1069901"/>
          </a:xfrm>
          <a:prstGeom prst="rect">
            <a:avLst/>
          </a:prstGeom>
          <a:solidFill>
            <a:schemeClr val="accent3">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r>
              <a:rPr lang="en-US" dirty="0">
                <a:solidFill>
                  <a:schemeClr val="accent3"/>
                </a:solidFill>
                <a:latin typeface="+mj-lt"/>
                <a:cs typeface="Calibri"/>
              </a:rPr>
              <a:t>Authentically mobile</a:t>
            </a:r>
          </a:p>
          <a:p>
            <a:r>
              <a:rPr lang="en-US" sz="1400" dirty="0">
                <a:solidFill>
                  <a:schemeClr val="tx1"/>
                </a:solidFill>
                <a:latin typeface="Calibri"/>
                <a:cs typeface="Calibri"/>
              </a:rPr>
              <a:t>Leverages the mobile device’s access to camera, push notification, and more to provide rich, contextual features that move beyond the desktop and live with the learner on the go. </a:t>
            </a:r>
          </a:p>
        </p:txBody>
      </p:sp>
    </p:spTree>
    <p:extLst>
      <p:ext uri="{BB962C8B-B14F-4D97-AF65-F5344CB8AC3E}">
        <p14:creationId xmlns:p14="http://schemas.microsoft.com/office/powerpoint/2010/main" val="210385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Bb Student</a:t>
            </a:r>
            <a:endParaRPr lang="en-US" dirty="0"/>
          </a:p>
        </p:txBody>
      </p:sp>
      <p:sp>
        <p:nvSpPr>
          <p:cNvPr id="3" name="Content Placeholder 2"/>
          <p:cNvSpPr>
            <a:spLocks noGrp="1"/>
          </p:cNvSpPr>
          <p:nvPr>
            <p:ph idx="1"/>
          </p:nvPr>
        </p:nvSpPr>
        <p:spPr>
          <a:xfrm>
            <a:off x="311151" y="1544638"/>
            <a:ext cx="5726092" cy="4678362"/>
          </a:xfrm>
        </p:spPr>
        <p:txBody>
          <a:bodyPr/>
          <a:lstStyle/>
          <a:p>
            <a:r>
              <a:rPr lang="en-US" dirty="0"/>
              <a:t>Available now:</a:t>
            </a:r>
          </a:p>
          <a:p>
            <a:pPr lvl="1"/>
            <a:r>
              <a:rPr lang="en-US" dirty="0"/>
              <a:t>85 Markets – North America/ LAC / Europe/ APAC</a:t>
            </a:r>
          </a:p>
          <a:p>
            <a:pPr lvl="1"/>
            <a:r>
              <a:rPr lang="en-US" dirty="0"/>
              <a:t>22 Supported Languages</a:t>
            </a:r>
          </a:p>
          <a:p>
            <a:pPr lvl="1"/>
            <a:r>
              <a:rPr lang="en-US" dirty="0"/>
              <a:t>iOS / Android / Windows Phone &amp; Tablet</a:t>
            </a:r>
          </a:p>
          <a:p>
            <a:pPr lvl="1"/>
            <a:r>
              <a:rPr lang="en-US" dirty="0"/>
              <a:t>Supports Learn 9.1 (</a:t>
            </a:r>
            <a:r>
              <a:rPr lang="en-US" dirty="0" err="1"/>
              <a:t>SH</a:t>
            </a:r>
            <a:r>
              <a:rPr lang="en-US" dirty="0"/>
              <a:t>/MH), Learn SaaS, Learn SaaS w/ Ultra Experience</a:t>
            </a:r>
          </a:p>
          <a:p>
            <a:r>
              <a:rPr lang="en-US" dirty="0"/>
              <a:t>Requirements*:</a:t>
            </a:r>
          </a:p>
          <a:p>
            <a:pPr lvl="1"/>
            <a:r>
              <a:rPr lang="en-US" dirty="0"/>
              <a:t>Learn 9.1 SP14+ or Learn SaaS</a:t>
            </a:r>
          </a:p>
          <a:p>
            <a:pPr lvl="1"/>
            <a:r>
              <a:rPr lang="en-US" dirty="0"/>
              <a:t>Latest Mobile B2</a:t>
            </a:r>
          </a:p>
          <a:p>
            <a:pPr lvl="1"/>
            <a:r>
              <a:rPr lang="en-US" dirty="0"/>
              <a:t>Mobile License or Solution w/ Mobile</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4484" y="1544638"/>
            <a:ext cx="2476779" cy="4678362"/>
          </a:xfrm>
          <a:prstGeom prst="rect">
            <a:avLst/>
          </a:prstGeom>
        </p:spPr>
      </p:pic>
      <p:sp>
        <p:nvSpPr>
          <p:cNvPr id="9" name="Rectangle 8"/>
          <p:cNvSpPr/>
          <p:nvPr/>
        </p:nvSpPr>
        <p:spPr>
          <a:xfrm>
            <a:off x="312615" y="6403340"/>
            <a:ext cx="8229600" cy="274320"/>
          </a:xfrm>
          <a:prstGeom prst="rect">
            <a:avLst/>
          </a:prstGeom>
        </p:spPr>
        <p:txBody>
          <a:bodyPr wrap="square" lIns="0" tIns="0" rIns="0" bIns="0" anchor="ctr">
            <a:noAutofit/>
          </a:bodyPr>
          <a:lstStyle/>
          <a:p>
            <a:r>
              <a:rPr lang="en-US" sz="900" i="1" dirty="0"/>
              <a:t>*iOS and Android only; Collaborate Ultra clients and users only need to download the app </a:t>
            </a:r>
          </a:p>
        </p:txBody>
      </p:sp>
    </p:spTree>
    <p:extLst>
      <p:ext uri="{BB962C8B-B14F-4D97-AF65-F5344CB8AC3E}">
        <p14:creationId xmlns:p14="http://schemas.microsoft.com/office/powerpoint/2010/main" val="334056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11150" y="1544638"/>
            <a:ext cx="2794466" cy="989242"/>
          </a:xfrm>
          <a:prstGeom prst="rect">
            <a:avLst/>
          </a:prstGeom>
          <a:solidFill>
            <a:schemeClr val="accent3">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algn="ctr"/>
            <a:r>
              <a:rPr lang="en-US" sz="1400" i="1" dirty="0">
                <a:solidFill>
                  <a:schemeClr val="accent3"/>
                </a:solidFill>
              </a:rPr>
              <a:t>iOS</a:t>
            </a:r>
          </a:p>
        </p:txBody>
      </p:sp>
      <p:sp>
        <p:nvSpPr>
          <p:cNvPr id="22" name="Rectangle 21"/>
          <p:cNvSpPr/>
          <p:nvPr/>
        </p:nvSpPr>
        <p:spPr>
          <a:xfrm>
            <a:off x="3242777" y="1544638"/>
            <a:ext cx="2794466" cy="989242"/>
          </a:xfrm>
          <a:prstGeom prst="rect">
            <a:avLst/>
          </a:prstGeom>
          <a:solidFill>
            <a:schemeClr val="accent3">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algn="ctr"/>
            <a:r>
              <a:rPr lang="en-US" sz="1400" i="1" dirty="0">
                <a:solidFill>
                  <a:schemeClr val="accent3"/>
                </a:solidFill>
              </a:rPr>
              <a:t>Android / Windows</a:t>
            </a:r>
          </a:p>
        </p:txBody>
      </p:sp>
      <p:sp>
        <p:nvSpPr>
          <p:cNvPr id="2" name="Title 1"/>
          <p:cNvSpPr>
            <a:spLocks noGrp="1"/>
          </p:cNvSpPr>
          <p:nvPr>
            <p:ph type="title"/>
          </p:nvPr>
        </p:nvSpPr>
        <p:spPr/>
        <p:txBody>
          <a:bodyPr/>
          <a:lstStyle/>
          <a:p>
            <a:r>
              <a:rPr lang="en-US" dirty="0"/>
              <a:t>Bb Student ratings/feedback</a:t>
            </a:r>
          </a:p>
        </p:txBody>
      </p:sp>
      <p:sp>
        <p:nvSpPr>
          <p:cNvPr id="4" name="Content Placeholder 3"/>
          <p:cNvSpPr>
            <a:spLocks noGrp="1"/>
          </p:cNvSpPr>
          <p:nvPr>
            <p:ph idx="4294967295"/>
          </p:nvPr>
        </p:nvSpPr>
        <p:spPr>
          <a:xfrm>
            <a:off x="311150" y="2671040"/>
            <a:ext cx="5726093" cy="3551960"/>
          </a:xfrm>
        </p:spPr>
        <p:txBody>
          <a:bodyPr>
            <a:noAutofit/>
          </a:bodyPr>
          <a:lstStyle/>
          <a:p>
            <a:pPr marL="0" indent="0">
              <a:spcAft>
                <a:spcPts val="0"/>
              </a:spcAft>
              <a:buNone/>
            </a:pPr>
            <a:r>
              <a:rPr lang="en-US" sz="1300" dirty="0"/>
              <a:t>“Just downloaded this app five minutes ago and I am IMPRESSED. I have hated the web page because of previous college struggles with it years ago. Now that it is primarily used for my program, this helps immensely and is good looking and simple. THANK YOU” </a:t>
            </a:r>
          </a:p>
          <a:p>
            <a:pPr marL="0" indent="0" algn="r">
              <a:buNone/>
            </a:pPr>
            <a:r>
              <a:rPr lang="en-US" sz="1300" i="1" dirty="0"/>
              <a:t>– A. </a:t>
            </a:r>
            <a:r>
              <a:rPr lang="en-US" sz="1300" i="1" dirty="0" err="1"/>
              <a:t>Oppermann</a:t>
            </a:r>
            <a:r>
              <a:rPr lang="en-US" sz="1300" i="1" dirty="0"/>
              <a:t> (Robert Morris University)</a:t>
            </a:r>
          </a:p>
          <a:p>
            <a:pPr marL="0" indent="0">
              <a:spcAft>
                <a:spcPts val="0"/>
              </a:spcAft>
              <a:buNone/>
            </a:pPr>
            <a:r>
              <a:rPr lang="en-US" sz="1300" dirty="0"/>
              <a:t>“I was a frequent user of the old backboard app, but this one is just so much better. I love the stream screen which is new with this app. It's just a lot easier to see updates from teachers, as well as checking the grades for your classes. Looks like this will be my new favorite app for school! The best part is the updated just keep making it better and better.” </a:t>
            </a:r>
          </a:p>
          <a:p>
            <a:pPr marL="0" indent="0" algn="r">
              <a:buNone/>
            </a:pPr>
            <a:r>
              <a:rPr lang="en-US" sz="1300" i="1" dirty="0"/>
              <a:t>– </a:t>
            </a:r>
            <a:r>
              <a:rPr lang="en-US" sz="1300" i="1" dirty="0" err="1"/>
              <a:t>Lukeyybru</a:t>
            </a:r>
            <a:endParaRPr lang="en-US" sz="1300" i="1" dirty="0"/>
          </a:p>
          <a:p>
            <a:pPr marL="0" indent="0">
              <a:spcAft>
                <a:spcPts val="0"/>
              </a:spcAft>
              <a:buNone/>
            </a:pPr>
            <a:r>
              <a:rPr lang="en-US" sz="1300" dirty="0"/>
              <a:t>“Awesome app! I love the simplicity and the available features! Keep up the good work! 😊” </a:t>
            </a:r>
          </a:p>
          <a:p>
            <a:pPr marL="0" indent="0" algn="r">
              <a:buNone/>
            </a:pPr>
            <a:r>
              <a:rPr lang="en-US" sz="1300" i="1" dirty="0"/>
              <a:t>– M </a:t>
            </a:r>
            <a:r>
              <a:rPr lang="en-US" sz="1300" i="1" dirty="0" err="1"/>
              <a:t>Belshady</a:t>
            </a:r>
            <a:r>
              <a:rPr lang="en-US" sz="1300" i="1" dirty="0"/>
              <a:t> (University of Houston)</a:t>
            </a:r>
          </a:p>
          <a:p>
            <a:pPr marL="0" indent="0">
              <a:spcAft>
                <a:spcPts val="0"/>
              </a:spcAft>
              <a:buNone/>
            </a:pPr>
            <a:r>
              <a:rPr lang="en-US" sz="1300" dirty="0"/>
              <a:t>“Such an improvement from last version! Really like the new due date section.” </a:t>
            </a:r>
          </a:p>
          <a:p>
            <a:pPr marL="0" indent="0" algn="r">
              <a:buNone/>
            </a:pPr>
            <a:r>
              <a:rPr lang="en-US" sz="1300" i="1" dirty="0"/>
              <a:t>– nml13c (Florida State University)</a:t>
            </a:r>
          </a:p>
          <a:p>
            <a:pPr marL="0" indent="0">
              <a:spcAft>
                <a:spcPts val="0"/>
              </a:spcAft>
              <a:buNone/>
            </a:pPr>
            <a:endParaRPr lang="en-US" sz="1300" dirty="0"/>
          </a:p>
          <a:p>
            <a:pPr marL="0" indent="0">
              <a:spcAft>
                <a:spcPts val="0"/>
              </a:spcAft>
              <a:buNone/>
            </a:pPr>
            <a:endParaRPr lang="en-US" sz="1300" dirty="0"/>
          </a:p>
          <a:p>
            <a:pPr marL="0" indent="0">
              <a:spcAft>
                <a:spcPts val="0"/>
              </a:spcAft>
              <a:buNone/>
            </a:pPr>
            <a:endParaRPr lang="en-US" sz="1300" dirty="0"/>
          </a:p>
          <a:p>
            <a:pPr marL="0" indent="0">
              <a:spcAft>
                <a:spcPts val="0"/>
              </a:spcAft>
              <a:buNone/>
            </a:pPr>
            <a:endParaRPr lang="en-US" sz="13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4483" y="1544638"/>
            <a:ext cx="2476780" cy="4678362"/>
          </a:xfrm>
          <a:prstGeom prst="rect">
            <a:avLst/>
          </a:prstGeom>
        </p:spPr>
      </p:pic>
      <p:grpSp>
        <p:nvGrpSpPr>
          <p:cNvPr id="11" name="Group 10"/>
          <p:cNvGrpSpPr/>
          <p:nvPr/>
        </p:nvGrpSpPr>
        <p:grpSpPr>
          <a:xfrm>
            <a:off x="993866" y="1773981"/>
            <a:ext cx="1429035" cy="341875"/>
            <a:chOff x="334604" y="1271364"/>
            <a:chExt cx="1429035" cy="341875"/>
          </a:xfrm>
        </p:grpSpPr>
        <p:sp>
          <p:nvSpPr>
            <p:cNvPr id="9" name="5-Point Star 8"/>
            <p:cNvSpPr/>
            <p:nvPr/>
          </p:nvSpPr>
          <p:spPr>
            <a:xfrm>
              <a:off x="334604" y="1271364"/>
              <a:ext cx="341875" cy="341875"/>
            </a:xfrm>
            <a:prstGeom prst="star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mj-lt"/>
              </a:endParaRPr>
            </a:p>
          </p:txBody>
        </p:sp>
        <p:sp>
          <p:nvSpPr>
            <p:cNvPr id="12" name="5-Point Star 11"/>
            <p:cNvSpPr/>
            <p:nvPr/>
          </p:nvSpPr>
          <p:spPr>
            <a:xfrm>
              <a:off x="696991" y="1271364"/>
              <a:ext cx="341875" cy="341875"/>
            </a:xfrm>
            <a:prstGeom prst="star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mj-lt"/>
              </a:endParaRPr>
            </a:p>
          </p:txBody>
        </p:sp>
        <p:sp>
          <p:nvSpPr>
            <p:cNvPr id="13" name="5-Point Star 12"/>
            <p:cNvSpPr/>
            <p:nvPr/>
          </p:nvSpPr>
          <p:spPr>
            <a:xfrm>
              <a:off x="1059378" y="1271364"/>
              <a:ext cx="341875" cy="341875"/>
            </a:xfrm>
            <a:prstGeom prst="star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mj-lt"/>
              </a:endParaRPr>
            </a:p>
          </p:txBody>
        </p:sp>
        <p:sp>
          <p:nvSpPr>
            <p:cNvPr id="14" name="5-Point Star 13"/>
            <p:cNvSpPr/>
            <p:nvPr/>
          </p:nvSpPr>
          <p:spPr>
            <a:xfrm>
              <a:off x="1421764" y="1271364"/>
              <a:ext cx="341875" cy="341875"/>
            </a:xfrm>
            <a:prstGeom prst="star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mj-lt"/>
              </a:endParaRPr>
            </a:p>
          </p:txBody>
        </p:sp>
      </p:grpSp>
      <p:sp>
        <p:nvSpPr>
          <p:cNvPr id="19" name="Rectangle 18"/>
          <p:cNvSpPr/>
          <p:nvPr/>
        </p:nvSpPr>
        <p:spPr>
          <a:xfrm>
            <a:off x="312615" y="6403340"/>
            <a:ext cx="8229600" cy="274320"/>
          </a:xfrm>
          <a:prstGeom prst="rect">
            <a:avLst/>
          </a:prstGeom>
        </p:spPr>
        <p:txBody>
          <a:bodyPr wrap="square" lIns="0" tIns="0" rIns="0" bIns="0" anchor="ctr">
            <a:noAutofit/>
          </a:bodyPr>
          <a:lstStyle/>
          <a:p>
            <a:r>
              <a:rPr lang="en-US" sz="900" i="1" dirty="0"/>
              <a:t>*iOS and Android only</a:t>
            </a:r>
          </a:p>
        </p:txBody>
      </p:sp>
      <p:grpSp>
        <p:nvGrpSpPr>
          <p:cNvPr id="23" name="Group 22"/>
          <p:cNvGrpSpPr/>
          <p:nvPr/>
        </p:nvGrpSpPr>
        <p:grpSpPr>
          <a:xfrm>
            <a:off x="4106686" y="1773981"/>
            <a:ext cx="1066649" cy="341875"/>
            <a:chOff x="334604" y="1271364"/>
            <a:chExt cx="1066649" cy="341875"/>
          </a:xfrm>
        </p:grpSpPr>
        <p:sp>
          <p:nvSpPr>
            <p:cNvPr id="24" name="5-Point Star 23"/>
            <p:cNvSpPr/>
            <p:nvPr/>
          </p:nvSpPr>
          <p:spPr>
            <a:xfrm>
              <a:off x="334604" y="1271364"/>
              <a:ext cx="341875" cy="341875"/>
            </a:xfrm>
            <a:prstGeom prst="star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mj-lt"/>
              </a:endParaRPr>
            </a:p>
          </p:txBody>
        </p:sp>
        <p:sp>
          <p:nvSpPr>
            <p:cNvPr id="25" name="5-Point Star 24"/>
            <p:cNvSpPr/>
            <p:nvPr/>
          </p:nvSpPr>
          <p:spPr>
            <a:xfrm>
              <a:off x="696991" y="1271364"/>
              <a:ext cx="341875" cy="341875"/>
            </a:xfrm>
            <a:prstGeom prst="star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mj-lt"/>
              </a:endParaRPr>
            </a:p>
          </p:txBody>
        </p:sp>
        <p:sp>
          <p:nvSpPr>
            <p:cNvPr id="26" name="5-Point Star 25"/>
            <p:cNvSpPr/>
            <p:nvPr/>
          </p:nvSpPr>
          <p:spPr>
            <a:xfrm>
              <a:off x="1059378" y="1271364"/>
              <a:ext cx="341875" cy="341875"/>
            </a:xfrm>
            <a:prstGeom prst="star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mj-lt"/>
              </a:endParaRPr>
            </a:p>
          </p:txBody>
        </p:sp>
      </p:grpSp>
    </p:spTree>
    <p:extLst>
      <p:ext uri="{BB962C8B-B14F-4D97-AF65-F5344CB8AC3E}">
        <p14:creationId xmlns:p14="http://schemas.microsoft.com/office/powerpoint/2010/main" val="54519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der.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6663" y="1296988"/>
            <a:ext cx="7557024" cy="5109237"/>
          </a:xfrm>
          <a:prstGeom prst="rect">
            <a:avLst/>
          </a:prstGeom>
          <a:noFill/>
          <a:ln>
            <a:noFill/>
          </a:ln>
        </p:spPr>
      </p:pic>
      <p:sp>
        <p:nvSpPr>
          <p:cNvPr id="6" name="Rectangle 5"/>
          <p:cNvSpPr/>
          <p:nvPr/>
        </p:nvSpPr>
        <p:spPr>
          <a:xfrm>
            <a:off x="0" y="0"/>
            <a:ext cx="9144000" cy="6858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28474" tIns="137096" rIns="137096" bIns="548357" numCol="1" spcCol="0" rtlCol="0" fromWordArt="0" anchor="b" anchorCtr="0" forceAA="0" compatLnSpc="1">
            <a:prstTxWarp prst="textNoShape">
              <a:avLst/>
            </a:prstTxWarp>
            <a:noAutofit/>
          </a:bodyPr>
          <a:lstStyle/>
          <a:p>
            <a:endParaRPr lang="en-US" sz="3600" b="1" dirty="0">
              <a:solidFill>
                <a:schemeClr val="tx1"/>
              </a:solidFill>
              <a:latin typeface="+mj-lt"/>
            </a:endParaRPr>
          </a:p>
        </p:txBody>
      </p:sp>
      <p:sp>
        <p:nvSpPr>
          <p:cNvPr id="3" name="Title 2"/>
          <p:cNvSpPr>
            <a:spLocks noGrp="1"/>
          </p:cNvSpPr>
          <p:nvPr>
            <p:ph type="title"/>
          </p:nvPr>
        </p:nvSpPr>
        <p:spPr/>
        <p:txBody>
          <a:bodyPr/>
          <a:lstStyle/>
          <a:p>
            <a:r>
              <a:rPr lang="en-US" dirty="0"/>
              <a:t>Bb Grader App</a:t>
            </a:r>
            <a:br>
              <a:rPr lang="en-US" dirty="0"/>
            </a:br>
            <a:r>
              <a:rPr lang="en-US" sz="1800" i="1" dirty="0">
                <a:latin typeface="+mn-lt"/>
              </a:rPr>
              <a:t>Available now</a:t>
            </a:r>
          </a:p>
        </p:txBody>
      </p:sp>
    </p:spTree>
    <p:extLst>
      <p:ext uri="{BB962C8B-B14F-4D97-AF65-F5344CB8AC3E}">
        <p14:creationId xmlns:p14="http://schemas.microsoft.com/office/powerpoint/2010/main" val="371384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Power of Learn 9.1</a:t>
            </a:r>
            <a:endParaRPr lang="en-US" dirty="0"/>
          </a:p>
        </p:txBody>
      </p:sp>
      <p:grpSp>
        <p:nvGrpSpPr>
          <p:cNvPr id="9" name="Group 8"/>
          <p:cNvGrpSpPr/>
          <p:nvPr/>
        </p:nvGrpSpPr>
        <p:grpSpPr>
          <a:xfrm>
            <a:off x="311150" y="1544638"/>
            <a:ext cx="8520113" cy="822960"/>
            <a:chOff x="311150" y="1544638"/>
            <a:chExt cx="8520113" cy="822960"/>
          </a:xfrm>
        </p:grpSpPr>
        <p:sp>
          <p:nvSpPr>
            <p:cNvPr id="26" name="Rectangle 25"/>
            <p:cNvSpPr/>
            <p:nvPr/>
          </p:nvSpPr>
          <p:spPr>
            <a:xfrm>
              <a:off x="448310" y="1544638"/>
              <a:ext cx="8382953" cy="822960"/>
            </a:xfrm>
            <a:prstGeom prst="rect">
              <a:avLst/>
            </a:pr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r>
                <a:rPr lang="en-US" dirty="0">
                  <a:solidFill>
                    <a:schemeClr val="accent1"/>
                  </a:solidFill>
                  <a:latin typeface="+mj-lt"/>
                </a:rPr>
                <a:t>Flexible hosting options </a:t>
              </a:r>
            </a:p>
            <a:p>
              <a:r>
                <a:rPr lang="en-US" sz="1600" dirty="0" err="1">
                  <a:solidFill>
                    <a:schemeClr val="tx1"/>
                  </a:solidFill>
                </a:rPr>
                <a:t>SaaS</a:t>
              </a:r>
              <a:r>
                <a:rPr lang="en-US" sz="1600" dirty="0">
                  <a:solidFill>
                    <a:schemeClr val="tx1"/>
                  </a:solidFill>
                </a:rPr>
                <a:t>, Managed Hosting and On-Premise deployment to best fit your needs</a:t>
              </a:r>
            </a:p>
          </p:txBody>
        </p:sp>
        <p:sp>
          <p:nvSpPr>
            <p:cNvPr id="31" name="Rectangle 30"/>
            <p:cNvSpPr/>
            <p:nvPr/>
          </p:nvSpPr>
          <p:spPr>
            <a:xfrm>
              <a:off x="311150" y="1544638"/>
              <a:ext cx="137160" cy="8229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endParaRPr lang="en-US" sz="1600" dirty="0">
                <a:solidFill>
                  <a:schemeClr val="tx1"/>
                </a:solidFill>
              </a:endParaRPr>
            </a:p>
          </p:txBody>
        </p:sp>
      </p:grpSp>
      <p:grpSp>
        <p:nvGrpSpPr>
          <p:cNvPr id="10" name="Group 9"/>
          <p:cNvGrpSpPr/>
          <p:nvPr/>
        </p:nvGrpSpPr>
        <p:grpSpPr>
          <a:xfrm>
            <a:off x="311150" y="2508489"/>
            <a:ext cx="8520113" cy="822960"/>
            <a:chOff x="311150" y="2508489"/>
            <a:chExt cx="8520113" cy="822960"/>
          </a:xfrm>
        </p:grpSpPr>
        <p:sp>
          <p:nvSpPr>
            <p:cNvPr id="27" name="Rectangle 26"/>
            <p:cNvSpPr/>
            <p:nvPr/>
          </p:nvSpPr>
          <p:spPr>
            <a:xfrm>
              <a:off x="448310" y="2508489"/>
              <a:ext cx="8382953" cy="822960"/>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r>
                <a:rPr lang="en-US" dirty="0">
                  <a:solidFill>
                    <a:schemeClr val="accent2"/>
                  </a:solidFill>
                  <a:latin typeface="+mj-lt"/>
                </a:rPr>
                <a:t>Functionality to support the full spectrum of educators</a:t>
              </a:r>
            </a:p>
            <a:p>
              <a:r>
                <a:rPr lang="en-US" sz="1600" dirty="0">
                  <a:solidFill>
                    <a:schemeClr val="tx1"/>
                  </a:solidFill>
                </a:rPr>
                <a:t>Full-featured Original Course View with unmatched depth and breadth of functionality</a:t>
              </a:r>
            </a:p>
          </p:txBody>
        </p:sp>
        <p:sp>
          <p:nvSpPr>
            <p:cNvPr id="33" name="Rectangle 32"/>
            <p:cNvSpPr/>
            <p:nvPr/>
          </p:nvSpPr>
          <p:spPr>
            <a:xfrm>
              <a:off x="311150" y="2508489"/>
              <a:ext cx="137160" cy="8229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endParaRPr lang="en-US" sz="1600" dirty="0">
                <a:solidFill>
                  <a:schemeClr val="tx1"/>
                </a:solidFill>
              </a:endParaRPr>
            </a:p>
          </p:txBody>
        </p:sp>
      </p:grpSp>
      <p:grpSp>
        <p:nvGrpSpPr>
          <p:cNvPr id="11" name="Group 10"/>
          <p:cNvGrpSpPr/>
          <p:nvPr/>
        </p:nvGrpSpPr>
        <p:grpSpPr>
          <a:xfrm>
            <a:off x="311150" y="3472340"/>
            <a:ext cx="8520113" cy="822960"/>
            <a:chOff x="311150" y="3472340"/>
            <a:chExt cx="8520113" cy="822960"/>
          </a:xfrm>
        </p:grpSpPr>
        <p:sp>
          <p:nvSpPr>
            <p:cNvPr id="30" name="Rectangle 29"/>
            <p:cNvSpPr/>
            <p:nvPr/>
          </p:nvSpPr>
          <p:spPr>
            <a:xfrm>
              <a:off x="448310" y="3472340"/>
              <a:ext cx="8382953" cy="822960"/>
            </a:xfrm>
            <a:prstGeom prst="rect">
              <a:avLst/>
            </a:prstGeom>
            <a:solidFill>
              <a:schemeClr val="accent3">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r>
                <a:rPr lang="en-US" dirty="0">
                  <a:solidFill>
                    <a:schemeClr val="accent3"/>
                  </a:solidFill>
                  <a:latin typeface="+mj-lt"/>
                </a:rPr>
                <a:t>Integration with our latest solutions</a:t>
              </a:r>
            </a:p>
            <a:p>
              <a:r>
                <a:rPr lang="en-US" sz="1600" dirty="0">
                  <a:solidFill>
                    <a:schemeClr val="tx1"/>
                  </a:solidFill>
                </a:rPr>
                <a:t>Fully integrated with Bb Student and the new Collaborate </a:t>
              </a:r>
            </a:p>
          </p:txBody>
        </p:sp>
        <p:sp>
          <p:nvSpPr>
            <p:cNvPr id="34" name="Rectangle 33"/>
            <p:cNvSpPr/>
            <p:nvPr/>
          </p:nvSpPr>
          <p:spPr>
            <a:xfrm>
              <a:off x="311150" y="3472340"/>
              <a:ext cx="137160" cy="8229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endParaRPr lang="en-US" sz="1600" dirty="0">
                <a:solidFill>
                  <a:schemeClr val="tx1"/>
                </a:solidFill>
              </a:endParaRPr>
            </a:p>
          </p:txBody>
        </p:sp>
      </p:grpSp>
      <p:grpSp>
        <p:nvGrpSpPr>
          <p:cNvPr id="13" name="Group 12"/>
          <p:cNvGrpSpPr/>
          <p:nvPr/>
        </p:nvGrpSpPr>
        <p:grpSpPr>
          <a:xfrm>
            <a:off x="311150" y="5400040"/>
            <a:ext cx="8520113" cy="822960"/>
            <a:chOff x="311150" y="5400040"/>
            <a:chExt cx="8520113" cy="822960"/>
          </a:xfrm>
        </p:grpSpPr>
        <p:sp>
          <p:nvSpPr>
            <p:cNvPr id="16" name="Rectangle 15"/>
            <p:cNvSpPr/>
            <p:nvPr/>
          </p:nvSpPr>
          <p:spPr>
            <a:xfrm>
              <a:off x="448310" y="5400040"/>
              <a:ext cx="8382953" cy="822960"/>
            </a:xfrm>
            <a:prstGeom prst="rect">
              <a:avLst/>
            </a:prstGeom>
            <a:solidFill>
              <a:schemeClr val="accent5">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r>
                <a:rPr lang="en-US" dirty="0">
                  <a:solidFill>
                    <a:schemeClr val="accent5"/>
                  </a:solidFill>
                  <a:latin typeface="+mj-lt"/>
                </a:rPr>
                <a:t>Ongoing innovation and support </a:t>
              </a:r>
            </a:p>
            <a:p>
              <a:r>
                <a:rPr lang="en-US" sz="1600" dirty="0">
                  <a:solidFill>
                    <a:schemeClr val="tx1"/>
                  </a:solidFill>
                </a:rPr>
                <a:t>Improvements and enhancements for students, instructors, and administrators </a:t>
              </a:r>
            </a:p>
          </p:txBody>
        </p:sp>
        <p:sp>
          <p:nvSpPr>
            <p:cNvPr id="20" name="Rectangle 19"/>
            <p:cNvSpPr/>
            <p:nvPr/>
          </p:nvSpPr>
          <p:spPr>
            <a:xfrm>
              <a:off x="311150" y="5400040"/>
              <a:ext cx="137160" cy="82296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endParaRPr lang="en-US" sz="1600" dirty="0">
                <a:solidFill>
                  <a:schemeClr val="tx1"/>
                </a:solidFill>
              </a:endParaRPr>
            </a:p>
          </p:txBody>
        </p:sp>
      </p:grpSp>
      <p:grpSp>
        <p:nvGrpSpPr>
          <p:cNvPr id="12" name="Group 11"/>
          <p:cNvGrpSpPr/>
          <p:nvPr/>
        </p:nvGrpSpPr>
        <p:grpSpPr>
          <a:xfrm>
            <a:off x="311150" y="4436191"/>
            <a:ext cx="8520113" cy="822960"/>
            <a:chOff x="311150" y="4436191"/>
            <a:chExt cx="8520113" cy="822960"/>
          </a:xfrm>
        </p:grpSpPr>
        <p:sp>
          <p:nvSpPr>
            <p:cNvPr id="35" name="Rectangle 34"/>
            <p:cNvSpPr/>
            <p:nvPr/>
          </p:nvSpPr>
          <p:spPr>
            <a:xfrm>
              <a:off x="448310" y="4436191"/>
              <a:ext cx="8382953" cy="822960"/>
            </a:xfrm>
            <a:prstGeom prst="rect">
              <a:avLst/>
            </a:prstGeom>
            <a:solidFill>
              <a:schemeClr val="accent4">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r>
                <a:rPr lang="en-US" dirty="0">
                  <a:solidFill>
                    <a:schemeClr val="accent4"/>
                  </a:solidFill>
                  <a:latin typeface="+mj-lt"/>
                </a:rPr>
                <a:t>Embedded learning analytics</a:t>
              </a:r>
            </a:p>
            <a:p>
              <a:r>
                <a:rPr lang="en-US" sz="1600" dirty="0">
                  <a:solidFill>
                    <a:schemeClr val="tx1"/>
                  </a:solidFill>
                </a:rPr>
                <a:t>Understand and act on student, program, institution and system data</a:t>
              </a:r>
            </a:p>
          </p:txBody>
        </p:sp>
        <p:sp>
          <p:nvSpPr>
            <p:cNvPr id="42" name="Rectangle 41"/>
            <p:cNvSpPr/>
            <p:nvPr/>
          </p:nvSpPr>
          <p:spPr>
            <a:xfrm>
              <a:off x="311150" y="4436191"/>
              <a:ext cx="137160" cy="82296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endParaRPr lang="en-US" sz="1600" dirty="0">
                <a:solidFill>
                  <a:schemeClr val="tx1"/>
                </a:solidFill>
              </a:endParaRPr>
            </a:p>
          </p:txBody>
        </p:sp>
      </p:grpSp>
    </p:spTree>
    <p:extLst>
      <p:ext uri="{BB962C8B-B14F-4D97-AF65-F5344CB8AC3E}">
        <p14:creationId xmlns:p14="http://schemas.microsoft.com/office/powerpoint/2010/main" val="104266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Bb Instructor</a:t>
            </a:r>
            <a:br>
              <a:rPr lang="en-US" dirty="0"/>
            </a:br>
            <a:r>
              <a:rPr lang="en-US" sz="1800" i="1" dirty="0">
                <a:latin typeface="+mn-lt"/>
              </a:rPr>
              <a:t>In research: iOS and Android Tablet</a:t>
            </a:r>
          </a:p>
        </p:txBody>
      </p:sp>
      <p:sp>
        <p:nvSpPr>
          <p:cNvPr id="9" name="Content Placeholder 1"/>
          <p:cNvSpPr txBox="1">
            <a:spLocks/>
          </p:cNvSpPr>
          <p:nvPr/>
        </p:nvSpPr>
        <p:spPr>
          <a:xfrm>
            <a:off x="311151" y="1544638"/>
            <a:ext cx="8520234" cy="1134940"/>
          </a:xfrm>
          <a:prstGeom prst="rect">
            <a:avLst/>
          </a:prstGeom>
        </p:spPr>
        <p:txBody>
          <a:bodyPr lIns="0" tIns="0" rIns="0" bIns="0">
            <a:normAutofit/>
          </a:bodyPr>
          <a:lstStyle>
            <a:lvl1pPr marL="282575" indent="-282575" algn="l" defTabSz="457200" rtl="0" eaLnBrk="1" latinLnBrk="0" hangingPunct="1">
              <a:spcBef>
                <a:spcPts val="1776"/>
              </a:spcBef>
              <a:buClr>
                <a:schemeClr val="accent1"/>
              </a:buClr>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a:cs typeface="Calibri"/>
              </a:rPr>
              <a:t>Our goal is to help instructors </a:t>
            </a:r>
            <a:r>
              <a:rPr lang="en-US" sz="1800" b="1" dirty="0">
                <a:cs typeface="Calibri"/>
              </a:rPr>
              <a:t>minimize administrative tedium</a:t>
            </a:r>
            <a:r>
              <a:rPr lang="en-US" sz="1800" dirty="0">
                <a:cs typeface="Calibri"/>
              </a:rPr>
              <a:t>, improve their teaching, </a:t>
            </a:r>
            <a:br>
              <a:rPr lang="en-US" sz="1800" dirty="0">
                <a:cs typeface="Calibri"/>
              </a:rPr>
            </a:br>
            <a:r>
              <a:rPr lang="en-US" sz="1800" dirty="0">
                <a:cs typeface="Calibri"/>
              </a:rPr>
              <a:t>and support their students’ personal and professional growth</a:t>
            </a:r>
          </a:p>
          <a:p>
            <a:pPr marL="0" indent="0">
              <a:buFont typeface="Arial"/>
              <a:buNone/>
            </a:pPr>
            <a:r>
              <a:rPr lang="en-US" sz="1800" dirty="0">
                <a:cs typeface="Calibri"/>
              </a:rPr>
              <a:t>All the same key benefits as Bb Student:</a:t>
            </a:r>
          </a:p>
          <a:p>
            <a:endParaRPr lang="en-US" sz="1800" dirty="0">
              <a:cs typeface="Calibri"/>
            </a:endParaRPr>
          </a:p>
          <a:p>
            <a:pPr marL="0" indent="0">
              <a:buFont typeface="Arial"/>
              <a:buNone/>
            </a:pPr>
            <a:endParaRPr lang="en-US" sz="1800" dirty="0">
              <a:cs typeface="Calibri"/>
            </a:endParaRPr>
          </a:p>
          <a:p>
            <a:pPr marL="0" indent="0">
              <a:buFont typeface="Arial"/>
              <a:buNone/>
            </a:pPr>
            <a:endParaRPr lang="en-US" sz="1800" dirty="0">
              <a:cs typeface="Calibri"/>
            </a:endParaRPr>
          </a:p>
          <a:p>
            <a:endParaRPr lang="en-US" sz="1800" dirty="0">
              <a:cs typeface="Calibri"/>
            </a:endParaRPr>
          </a:p>
        </p:txBody>
      </p:sp>
      <p:sp>
        <p:nvSpPr>
          <p:cNvPr id="16" name="Rectangle 6"/>
          <p:cNvSpPr/>
          <p:nvPr/>
        </p:nvSpPr>
        <p:spPr>
          <a:xfrm>
            <a:off x="301752" y="2816738"/>
            <a:ext cx="137160" cy="74869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mj-lt"/>
              <a:cs typeface="Calibri"/>
            </a:endParaRPr>
          </a:p>
        </p:txBody>
      </p:sp>
      <p:sp>
        <p:nvSpPr>
          <p:cNvPr id="17" name="Rectangle 7"/>
          <p:cNvSpPr/>
          <p:nvPr/>
        </p:nvSpPr>
        <p:spPr>
          <a:xfrm>
            <a:off x="438912" y="2816738"/>
            <a:ext cx="8412263" cy="748694"/>
          </a:xfrm>
          <a:prstGeom prst="rect">
            <a:avLst/>
          </a:prstGeom>
          <a:solidFill>
            <a:schemeClr val="accent3">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r>
              <a:rPr lang="en-US" dirty="0">
                <a:solidFill>
                  <a:schemeClr val="accent3"/>
                </a:solidFill>
                <a:latin typeface="+mj-lt"/>
                <a:cs typeface="Calibri"/>
              </a:rPr>
              <a:t>End-user-focused, one app</a:t>
            </a:r>
          </a:p>
        </p:txBody>
      </p:sp>
      <p:sp>
        <p:nvSpPr>
          <p:cNvPr id="18" name="Rectangle 9"/>
          <p:cNvSpPr/>
          <p:nvPr/>
        </p:nvSpPr>
        <p:spPr>
          <a:xfrm>
            <a:off x="301752" y="3702594"/>
            <a:ext cx="137160" cy="74869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mj-lt"/>
              <a:cs typeface="Calibri"/>
            </a:endParaRPr>
          </a:p>
        </p:txBody>
      </p:sp>
      <p:sp>
        <p:nvSpPr>
          <p:cNvPr id="19" name="Rectangle 10"/>
          <p:cNvSpPr/>
          <p:nvPr/>
        </p:nvSpPr>
        <p:spPr>
          <a:xfrm>
            <a:off x="438912" y="3702594"/>
            <a:ext cx="8412263" cy="748694"/>
          </a:xfrm>
          <a:prstGeom prst="rect">
            <a:avLst/>
          </a:prstGeom>
          <a:solidFill>
            <a:schemeClr val="accent3">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r>
              <a:rPr lang="en-US" dirty="0">
                <a:solidFill>
                  <a:schemeClr val="accent3"/>
                </a:solidFill>
                <a:latin typeface="+mj-lt"/>
                <a:cs typeface="Calibri"/>
              </a:rPr>
              <a:t>World class experience</a:t>
            </a:r>
          </a:p>
        </p:txBody>
      </p:sp>
      <p:sp>
        <p:nvSpPr>
          <p:cNvPr id="20" name="Rectangle 11"/>
          <p:cNvSpPr/>
          <p:nvPr/>
        </p:nvSpPr>
        <p:spPr>
          <a:xfrm>
            <a:off x="301752" y="4588450"/>
            <a:ext cx="137160" cy="74869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mj-lt"/>
              <a:cs typeface="Calibri"/>
            </a:endParaRPr>
          </a:p>
        </p:txBody>
      </p:sp>
      <p:sp>
        <p:nvSpPr>
          <p:cNvPr id="21" name="Rectangle 12"/>
          <p:cNvSpPr/>
          <p:nvPr/>
        </p:nvSpPr>
        <p:spPr>
          <a:xfrm>
            <a:off x="438912" y="4588450"/>
            <a:ext cx="8412263" cy="748694"/>
          </a:xfrm>
          <a:prstGeom prst="rect">
            <a:avLst/>
          </a:prstGeom>
          <a:solidFill>
            <a:schemeClr val="accent3">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r>
              <a:rPr lang="en-US" dirty="0">
                <a:solidFill>
                  <a:schemeClr val="accent3"/>
                </a:solidFill>
                <a:latin typeface="+mj-lt"/>
                <a:cs typeface="Calibri"/>
              </a:rPr>
              <a:t>Consistent blackboard story</a:t>
            </a:r>
          </a:p>
        </p:txBody>
      </p:sp>
      <p:sp>
        <p:nvSpPr>
          <p:cNvPr id="22" name="Rectangle 13"/>
          <p:cNvSpPr/>
          <p:nvPr/>
        </p:nvSpPr>
        <p:spPr>
          <a:xfrm>
            <a:off x="301752" y="5474306"/>
            <a:ext cx="137160" cy="74869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b="1" dirty="0">
              <a:solidFill>
                <a:schemeClr val="tx1"/>
              </a:solidFill>
              <a:latin typeface="+mj-lt"/>
              <a:cs typeface="Calibri"/>
            </a:endParaRPr>
          </a:p>
        </p:txBody>
      </p:sp>
      <p:sp>
        <p:nvSpPr>
          <p:cNvPr id="23" name="Rectangle 14"/>
          <p:cNvSpPr/>
          <p:nvPr/>
        </p:nvSpPr>
        <p:spPr>
          <a:xfrm>
            <a:off x="438912" y="5474306"/>
            <a:ext cx="8412263" cy="748694"/>
          </a:xfrm>
          <a:prstGeom prst="rect">
            <a:avLst/>
          </a:prstGeom>
          <a:solidFill>
            <a:schemeClr val="accent3">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lstStyle/>
          <a:p>
            <a:pPr lvl="0"/>
            <a:r>
              <a:rPr lang="en-US" dirty="0">
                <a:solidFill>
                  <a:schemeClr val="accent3"/>
                </a:solidFill>
                <a:latin typeface="+mj-lt"/>
                <a:cs typeface="Calibri"/>
              </a:rPr>
              <a:t>Authentically mobile</a:t>
            </a:r>
          </a:p>
        </p:txBody>
      </p:sp>
    </p:spTree>
    <p:extLst>
      <p:ext uri="{BB962C8B-B14F-4D97-AF65-F5344CB8AC3E}">
        <p14:creationId xmlns:p14="http://schemas.microsoft.com/office/powerpoint/2010/main" val="252031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Blackboard Mobile App roadmap</a:t>
            </a:r>
          </a:p>
        </p:txBody>
      </p:sp>
      <p:sp>
        <p:nvSpPr>
          <p:cNvPr id="17" name="Rectangle 16"/>
          <p:cNvSpPr/>
          <p:nvPr/>
        </p:nvSpPr>
        <p:spPr>
          <a:xfrm>
            <a:off x="311151" y="1544839"/>
            <a:ext cx="2027158"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18" name="Rectangle 17"/>
          <p:cNvSpPr/>
          <p:nvPr/>
        </p:nvSpPr>
        <p:spPr>
          <a:xfrm>
            <a:off x="311151" y="1681997"/>
            <a:ext cx="2027158" cy="4541001"/>
          </a:xfrm>
          <a:prstGeom prst="rect">
            <a:avLst/>
          </a:pr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14130">
              <a:spcAft>
                <a:spcPts val="400"/>
              </a:spcAft>
              <a:buClr>
                <a:schemeClr val="accent1"/>
              </a:buClr>
              <a:defRPr/>
            </a:pPr>
            <a:r>
              <a:rPr lang="en-US" sz="1600" dirty="0">
                <a:solidFill>
                  <a:schemeClr val="accent1"/>
                </a:solidFill>
                <a:latin typeface="+mj-lt"/>
              </a:rPr>
              <a:t>Available now</a:t>
            </a:r>
          </a:p>
          <a:p>
            <a:pPr marL="60325" defTabSz="456902">
              <a:spcBef>
                <a:spcPts val="400"/>
              </a:spcBef>
              <a:spcAft>
                <a:spcPts val="400"/>
              </a:spcAft>
              <a:buClr>
                <a:schemeClr val="accent1"/>
              </a:buClr>
            </a:pPr>
            <a:r>
              <a:rPr lang="en-US" sz="1250" i="1" dirty="0">
                <a:solidFill>
                  <a:schemeClr val="tx1"/>
                </a:solidFill>
                <a:cs typeface="Arial"/>
              </a:rPr>
              <a:t>Mobile Learn</a:t>
            </a:r>
          </a:p>
          <a:p>
            <a:pPr marL="60325" defTabSz="456902">
              <a:spcBef>
                <a:spcPts val="400"/>
              </a:spcBef>
              <a:spcAft>
                <a:spcPts val="400"/>
              </a:spcAft>
              <a:buClr>
                <a:schemeClr val="accent1"/>
              </a:buClr>
            </a:pPr>
            <a:r>
              <a:rPr lang="en-US" sz="1250" i="1" dirty="0">
                <a:solidFill>
                  <a:schemeClr val="tx1"/>
                </a:solidFill>
                <a:cs typeface="Arial"/>
              </a:rPr>
              <a:t>Bb Grader</a:t>
            </a:r>
          </a:p>
          <a:p>
            <a:pPr marL="60325" defTabSz="456902">
              <a:spcBef>
                <a:spcPts val="400"/>
              </a:spcBef>
              <a:spcAft>
                <a:spcPts val="400"/>
              </a:spcAft>
              <a:buClr>
                <a:schemeClr val="accent1"/>
              </a:buClr>
            </a:pPr>
            <a:r>
              <a:rPr lang="en-US" sz="1250" i="1" dirty="0">
                <a:solidFill>
                  <a:schemeClr val="tx1"/>
                </a:solidFill>
                <a:cs typeface="Arial"/>
              </a:rPr>
              <a:t>Bb Student</a:t>
            </a:r>
          </a:p>
          <a:p>
            <a:pPr marL="231775" indent="-171450" defTabSz="456902">
              <a:spcAft>
                <a:spcPts val="400"/>
              </a:spcAft>
              <a:buClr>
                <a:schemeClr val="accent1"/>
              </a:buClr>
              <a:buFont typeface="Arial" panose="020B0604020202020204" pitchFamily="34" charset="0"/>
              <a:buChar char="•"/>
            </a:pPr>
            <a:r>
              <a:rPr lang="en-US" sz="1250" dirty="0">
                <a:solidFill>
                  <a:schemeClr val="tx1"/>
                </a:solidFill>
                <a:cs typeface="Arial"/>
              </a:rPr>
              <a:t>Activity Stream</a:t>
            </a:r>
          </a:p>
          <a:p>
            <a:pPr marL="231775" indent="-171450" defTabSz="456902">
              <a:spcAft>
                <a:spcPts val="400"/>
              </a:spcAft>
              <a:buClr>
                <a:schemeClr val="accent1"/>
              </a:buClr>
              <a:buFont typeface="Arial" panose="020B0604020202020204" pitchFamily="34" charset="0"/>
              <a:buChar char="•"/>
            </a:pPr>
            <a:r>
              <a:rPr lang="en-US" sz="1250" dirty="0">
                <a:solidFill>
                  <a:schemeClr val="tx1"/>
                </a:solidFill>
                <a:cs typeface="Arial"/>
              </a:rPr>
              <a:t>Course Timeline</a:t>
            </a:r>
          </a:p>
          <a:p>
            <a:pPr marL="231775" indent="-171450" defTabSz="456902">
              <a:spcAft>
                <a:spcPts val="400"/>
              </a:spcAft>
              <a:buClr>
                <a:schemeClr val="accent1"/>
              </a:buClr>
              <a:buFont typeface="Arial" panose="020B0604020202020204" pitchFamily="34" charset="0"/>
              <a:buChar char="•"/>
            </a:pPr>
            <a:r>
              <a:rPr lang="en-US" sz="1250" dirty="0">
                <a:solidFill>
                  <a:schemeClr val="tx1"/>
                </a:solidFill>
                <a:cs typeface="Arial"/>
              </a:rPr>
              <a:t>Grades</a:t>
            </a:r>
          </a:p>
          <a:p>
            <a:pPr marL="231775" indent="-171450" defTabSz="456902">
              <a:spcAft>
                <a:spcPts val="400"/>
              </a:spcAft>
              <a:buClr>
                <a:schemeClr val="accent1"/>
              </a:buClr>
              <a:buFont typeface="Arial" panose="020B0604020202020204" pitchFamily="34" charset="0"/>
              <a:buChar char="•"/>
            </a:pPr>
            <a:r>
              <a:rPr lang="en-US" sz="1250" dirty="0">
                <a:solidFill>
                  <a:schemeClr val="tx1"/>
                </a:solidFill>
                <a:cs typeface="Arial"/>
              </a:rPr>
              <a:t>Assignments &amp; Tests</a:t>
            </a:r>
          </a:p>
          <a:p>
            <a:pPr marL="231775" indent="-171450" defTabSz="456902">
              <a:spcAft>
                <a:spcPts val="400"/>
              </a:spcAft>
              <a:buClr>
                <a:schemeClr val="accent1"/>
              </a:buClr>
              <a:buFont typeface="Arial" panose="020B0604020202020204" pitchFamily="34" charset="0"/>
              <a:buChar char="•"/>
            </a:pPr>
            <a:r>
              <a:rPr lang="en-US" sz="1250" dirty="0">
                <a:solidFill>
                  <a:schemeClr val="tx1"/>
                </a:solidFill>
                <a:cs typeface="Arial"/>
              </a:rPr>
              <a:t>Due Dates</a:t>
            </a:r>
          </a:p>
          <a:p>
            <a:pPr marL="231775" indent="-171450" defTabSz="456902">
              <a:spcAft>
                <a:spcPts val="400"/>
              </a:spcAft>
              <a:buClr>
                <a:schemeClr val="accent1"/>
              </a:buClr>
              <a:buFont typeface="Arial" panose="020B0604020202020204" pitchFamily="34" charset="0"/>
              <a:buChar char="•"/>
            </a:pPr>
            <a:r>
              <a:rPr lang="en-US" sz="1250" dirty="0">
                <a:solidFill>
                  <a:schemeClr val="tx1"/>
                </a:solidFill>
                <a:cs typeface="Arial"/>
              </a:rPr>
              <a:t>Collaborate Ultra - Join from Link</a:t>
            </a:r>
          </a:p>
          <a:p>
            <a:pPr marL="231775" indent="-171450" defTabSz="456902">
              <a:spcAft>
                <a:spcPts val="400"/>
              </a:spcAft>
              <a:buClr>
                <a:schemeClr val="accent1"/>
              </a:buClr>
              <a:buFont typeface="Arial" panose="020B0604020202020204" pitchFamily="34" charset="0"/>
              <a:buChar char="•"/>
            </a:pPr>
            <a:r>
              <a:rPr lang="en-US" sz="1250" dirty="0">
                <a:solidFill>
                  <a:schemeClr val="tx1"/>
                </a:solidFill>
                <a:cs typeface="Arial"/>
              </a:rPr>
              <a:t>Google Drive / Dropbox / OneDrive</a:t>
            </a:r>
          </a:p>
          <a:p>
            <a:pPr marL="231775" indent="-171450" defTabSz="456902">
              <a:spcAft>
                <a:spcPts val="400"/>
              </a:spcAft>
              <a:buClr>
                <a:schemeClr val="accent1"/>
              </a:buClr>
              <a:buFont typeface="Arial" panose="020B0604020202020204" pitchFamily="34" charset="0"/>
              <a:buChar char="•"/>
            </a:pPr>
            <a:r>
              <a:rPr lang="en-US" sz="1250" dirty="0">
                <a:solidFill>
                  <a:schemeClr val="tx1"/>
                </a:solidFill>
                <a:cs typeface="Arial"/>
              </a:rPr>
              <a:t>Available in </a:t>
            </a:r>
            <a:r>
              <a:rPr lang="en-US" sz="1250" dirty="0" err="1">
                <a:solidFill>
                  <a:schemeClr val="tx1"/>
                </a:solidFill>
                <a:cs typeface="Arial"/>
              </a:rPr>
              <a:t>NAHE</a:t>
            </a:r>
            <a:r>
              <a:rPr lang="en-US" sz="1250" dirty="0">
                <a:solidFill>
                  <a:schemeClr val="tx1"/>
                </a:solidFill>
                <a:cs typeface="Arial"/>
              </a:rPr>
              <a:t>/LAC/Europe/ APAC*</a:t>
            </a:r>
          </a:p>
        </p:txBody>
      </p:sp>
      <p:sp>
        <p:nvSpPr>
          <p:cNvPr id="21" name="Rectangle 20"/>
          <p:cNvSpPr/>
          <p:nvPr/>
        </p:nvSpPr>
        <p:spPr>
          <a:xfrm>
            <a:off x="2475468" y="1544839"/>
            <a:ext cx="2027158" cy="1371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23" name="Rectangle 22"/>
          <p:cNvSpPr/>
          <p:nvPr/>
        </p:nvSpPr>
        <p:spPr>
          <a:xfrm>
            <a:off x="2475468" y="1681997"/>
            <a:ext cx="2027158" cy="4541001"/>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14130">
              <a:spcAft>
                <a:spcPts val="400"/>
              </a:spcAft>
              <a:buClr>
                <a:schemeClr val="accent1"/>
              </a:buClr>
              <a:defRPr/>
            </a:pPr>
            <a:r>
              <a:rPr lang="en-US" sz="1600" dirty="0">
                <a:solidFill>
                  <a:schemeClr val="accent2"/>
                </a:solidFill>
                <a:latin typeface="+mj-lt"/>
              </a:rPr>
              <a:t>In beta</a:t>
            </a:r>
          </a:p>
          <a:p>
            <a:pPr marL="60325" defTabSz="456902">
              <a:spcBef>
                <a:spcPts val="400"/>
              </a:spcBef>
              <a:spcAft>
                <a:spcPts val="400"/>
              </a:spcAft>
              <a:buClr>
                <a:schemeClr val="accent2"/>
              </a:buClr>
            </a:pPr>
            <a:r>
              <a:rPr lang="en-US" sz="1250" i="1" dirty="0">
                <a:solidFill>
                  <a:schemeClr val="tx1"/>
                </a:solidFill>
                <a:cs typeface="Arial"/>
              </a:rPr>
              <a:t>Bb Student</a:t>
            </a:r>
          </a:p>
          <a:p>
            <a:pPr marL="231775" indent="-171450" defTabSz="456902">
              <a:spcAft>
                <a:spcPts val="400"/>
              </a:spcAft>
              <a:buClr>
                <a:schemeClr val="accent2"/>
              </a:buClr>
              <a:buFont typeface="Arial" panose="020B0604020202020204" pitchFamily="34" charset="0"/>
              <a:buChar char="•"/>
            </a:pPr>
            <a:r>
              <a:rPr lang="en-US" sz="1250" dirty="0">
                <a:solidFill>
                  <a:schemeClr val="tx1"/>
                </a:solidFill>
                <a:cs typeface="Arial"/>
              </a:rPr>
              <a:t>Collaborate Ultra - Join from Course</a:t>
            </a:r>
          </a:p>
          <a:p>
            <a:pPr marL="231775" indent="-171450" defTabSz="456902">
              <a:spcAft>
                <a:spcPts val="400"/>
              </a:spcAft>
              <a:buClr>
                <a:schemeClr val="accent2"/>
              </a:buClr>
              <a:buFont typeface="Arial" panose="020B0604020202020204" pitchFamily="34" charset="0"/>
              <a:buChar char="•"/>
            </a:pPr>
            <a:r>
              <a:rPr lang="en-US" sz="1250" dirty="0">
                <a:solidFill>
                  <a:schemeClr val="tx1"/>
                </a:solidFill>
                <a:cs typeface="Arial"/>
              </a:rPr>
              <a:t>Collaborate Ultra – Activity Notifications &amp; Document Navigation</a:t>
            </a:r>
          </a:p>
          <a:p>
            <a:pPr marL="231775" indent="-171450" defTabSz="456902">
              <a:spcAft>
                <a:spcPts val="400"/>
              </a:spcAft>
              <a:buClr>
                <a:schemeClr val="accent2"/>
              </a:buClr>
              <a:buFont typeface="Arial" panose="020B0604020202020204" pitchFamily="34" charset="0"/>
              <a:buChar char="•"/>
            </a:pPr>
            <a:r>
              <a:rPr lang="en-US" sz="1250" dirty="0">
                <a:solidFill>
                  <a:schemeClr val="tx1"/>
                </a:solidFill>
                <a:cs typeface="Arial"/>
              </a:rPr>
              <a:t>Profile Integration</a:t>
            </a:r>
          </a:p>
        </p:txBody>
      </p:sp>
      <p:sp>
        <p:nvSpPr>
          <p:cNvPr id="24" name="Rectangle 23"/>
          <p:cNvSpPr/>
          <p:nvPr/>
        </p:nvSpPr>
        <p:spPr>
          <a:xfrm>
            <a:off x="4639786" y="1544839"/>
            <a:ext cx="2027158" cy="1371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25" name="Rectangle 24"/>
          <p:cNvSpPr/>
          <p:nvPr/>
        </p:nvSpPr>
        <p:spPr>
          <a:xfrm>
            <a:off x="4639786" y="1681997"/>
            <a:ext cx="2027158" cy="4541001"/>
          </a:xfrm>
          <a:prstGeom prst="rect">
            <a:avLst/>
          </a:prstGeom>
          <a:solidFill>
            <a:schemeClr val="accent3">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14130">
              <a:spcAft>
                <a:spcPts val="400"/>
              </a:spcAft>
              <a:buClr>
                <a:schemeClr val="accent1"/>
              </a:buClr>
              <a:defRPr/>
            </a:pPr>
            <a:r>
              <a:rPr lang="en-US" sz="1600" dirty="0">
                <a:solidFill>
                  <a:schemeClr val="accent3"/>
                </a:solidFill>
                <a:latin typeface="+mj-lt"/>
              </a:rPr>
              <a:t>In development</a:t>
            </a:r>
          </a:p>
          <a:p>
            <a:pPr marL="60325" defTabSz="456902">
              <a:spcBef>
                <a:spcPts val="400"/>
              </a:spcBef>
              <a:spcAft>
                <a:spcPts val="400"/>
              </a:spcAft>
              <a:buClr>
                <a:schemeClr val="accent3"/>
              </a:buClr>
            </a:pPr>
            <a:r>
              <a:rPr lang="en-US" sz="1250" i="1" dirty="0">
                <a:solidFill>
                  <a:schemeClr val="tx1"/>
                </a:solidFill>
                <a:cs typeface="Arial"/>
              </a:rPr>
              <a:t>Bb Student</a:t>
            </a:r>
          </a:p>
          <a:p>
            <a:pPr marL="231775" indent="-171450" defTabSz="456902">
              <a:spcAft>
                <a:spcPts val="400"/>
              </a:spcAft>
              <a:buClr>
                <a:schemeClr val="accent3"/>
              </a:buClr>
              <a:buFont typeface="Arial" panose="020B0604020202020204" pitchFamily="34" charset="0"/>
              <a:buChar char="•"/>
            </a:pPr>
            <a:r>
              <a:rPr lang="en-US" sz="1250" dirty="0">
                <a:solidFill>
                  <a:schemeClr val="tx1"/>
                </a:solidFill>
                <a:cs typeface="Arial"/>
              </a:rPr>
              <a:t>Push Notifications</a:t>
            </a:r>
          </a:p>
          <a:p>
            <a:pPr marL="231775" indent="-171450" defTabSz="456902">
              <a:spcAft>
                <a:spcPts val="400"/>
              </a:spcAft>
              <a:buClr>
                <a:schemeClr val="accent3"/>
              </a:buClr>
              <a:buFont typeface="Arial" panose="020B0604020202020204" pitchFamily="34" charset="0"/>
              <a:buChar char="•"/>
            </a:pPr>
            <a:r>
              <a:rPr lang="en-US" sz="1250" dirty="0">
                <a:solidFill>
                  <a:schemeClr val="tx1"/>
                </a:solidFill>
                <a:cs typeface="Arial"/>
              </a:rPr>
              <a:t>Discussions</a:t>
            </a:r>
          </a:p>
          <a:p>
            <a:pPr marL="231775" indent="-171450" defTabSz="456902">
              <a:spcAft>
                <a:spcPts val="400"/>
              </a:spcAft>
              <a:buClr>
                <a:schemeClr val="accent3"/>
              </a:buClr>
              <a:buFont typeface="Arial" panose="020B0604020202020204" pitchFamily="34" charset="0"/>
              <a:buChar char="•"/>
            </a:pPr>
            <a:endParaRPr lang="en-US" sz="1250" dirty="0">
              <a:solidFill>
                <a:schemeClr val="tx1"/>
              </a:solidFill>
              <a:cs typeface="Arial"/>
            </a:endParaRPr>
          </a:p>
          <a:p>
            <a:pPr marL="231775" indent="-171450" defTabSz="456902">
              <a:spcAft>
                <a:spcPts val="400"/>
              </a:spcAft>
              <a:buClr>
                <a:schemeClr val="accent3"/>
              </a:buClr>
              <a:buFont typeface="Arial" panose="020B0604020202020204" pitchFamily="34" charset="0"/>
              <a:buChar char="•"/>
            </a:pPr>
            <a:endParaRPr lang="en-US" sz="1250" dirty="0">
              <a:solidFill>
                <a:schemeClr val="tx1"/>
              </a:solidFill>
              <a:cs typeface="Arial"/>
            </a:endParaRPr>
          </a:p>
        </p:txBody>
      </p:sp>
      <p:sp>
        <p:nvSpPr>
          <p:cNvPr id="28" name="Rectangle 27"/>
          <p:cNvSpPr/>
          <p:nvPr/>
        </p:nvSpPr>
        <p:spPr>
          <a:xfrm>
            <a:off x="6804104" y="1544839"/>
            <a:ext cx="2027158" cy="13716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b" anchorCtr="0" forceAA="0" compatLnSpc="1">
            <a:prstTxWarp prst="textNoShape">
              <a:avLst/>
            </a:prstTxWarp>
            <a:noAutofit/>
          </a:bodyPr>
          <a:lstStyle/>
          <a:p>
            <a:pPr defTabSz="914130">
              <a:defRPr/>
            </a:pPr>
            <a:endParaRPr lang="en-US" sz="1500" b="1" dirty="0">
              <a:solidFill>
                <a:schemeClr val="tx1"/>
              </a:solidFill>
              <a:latin typeface="Cambria"/>
            </a:endParaRPr>
          </a:p>
        </p:txBody>
      </p:sp>
      <p:sp>
        <p:nvSpPr>
          <p:cNvPr id="29" name="Rectangle 28"/>
          <p:cNvSpPr/>
          <p:nvPr/>
        </p:nvSpPr>
        <p:spPr>
          <a:xfrm>
            <a:off x="6804104" y="1681997"/>
            <a:ext cx="2027158" cy="4541001"/>
          </a:xfrm>
          <a:prstGeom prst="rect">
            <a:avLst/>
          </a:prstGeom>
          <a:solidFill>
            <a:schemeClr val="accent4">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14130">
              <a:spcAft>
                <a:spcPts val="400"/>
              </a:spcAft>
              <a:buClr>
                <a:schemeClr val="accent1"/>
              </a:buClr>
              <a:defRPr/>
            </a:pPr>
            <a:r>
              <a:rPr lang="en-US" sz="1600" dirty="0">
                <a:solidFill>
                  <a:schemeClr val="accent4"/>
                </a:solidFill>
                <a:latin typeface="+mj-lt"/>
              </a:rPr>
              <a:t>In research</a:t>
            </a:r>
          </a:p>
          <a:p>
            <a:pPr marL="60325" defTabSz="456902">
              <a:spcBef>
                <a:spcPts val="400"/>
              </a:spcBef>
              <a:spcAft>
                <a:spcPts val="400"/>
              </a:spcAft>
              <a:buClr>
                <a:schemeClr val="accent4"/>
              </a:buClr>
            </a:pPr>
            <a:r>
              <a:rPr lang="en-US" sz="1250" i="1" dirty="0">
                <a:solidFill>
                  <a:schemeClr val="tx1"/>
                </a:solidFill>
                <a:cs typeface="Arial"/>
              </a:rPr>
              <a:t>Bb Student</a:t>
            </a:r>
          </a:p>
          <a:p>
            <a:pPr marL="231775" indent="-171450" defTabSz="456902">
              <a:spcAft>
                <a:spcPts val="400"/>
              </a:spcAft>
              <a:buClr>
                <a:schemeClr val="accent4"/>
              </a:buClr>
              <a:buFont typeface="Arial" panose="020B0604020202020204" pitchFamily="34" charset="0"/>
              <a:buChar char="•"/>
            </a:pPr>
            <a:r>
              <a:rPr lang="en-US" sz="1250" dirty="0">
                <a:solidFill>
                  <a:schemeClr val="tx1"/>
                </a:solidFill>
                <a:cs typeface="Arial"/>
              </a:rPr>
              <a:t>Collaborate Ultra – Breakout Rooms </a:t>
            </a:r>
          </a:p>
          <a:p>
            <a:pPr marL="231775" indent="-171450" defTabSz="456902">
              <a:spcAft>
                <a:spcPts val="400"/>
              </a:spcAft>
              <a:buClr>
                <a:schemeClr val="accent4"/>
              </a:buClr>
              <a:buFont typeface="Arial" panose="020B0604020202020204" pitchFamily="34" charset="0"/>
              <a:buChar char="•"/>
            </a:pPr>
            <a:r>
              <a:rPr lang="en-US" sz="1250" dirty="0">
                <a:solidFill>
                  <a:schemeClr val="tx1"/>
                </a:solidFill>
                <a:cs typeface="Arial"/>
              </a:rPr>
              <a:t>RTL Language Support</a:t>
            </a:r>
          </a:p>
          <a:p>
            <a:pPr marL="231775" indent="-171450" defTabSz="456902">
              <a:spcAft>
                <a:spcPts val="400"/>
              </a:spcAft>
              <a:buClr>
                <a:schemeClr val="accent4"/>
              </a:buClr>
              <a:buFont typeface="Arial" panose="020B0604020202020204" pitchFamily="34" charset="0"/>
              <a:buChar char="•"/>
            </a:pPr>
            <a:r>
              <a:rPr lang="en-US" sz="1250" dirty="0">
                <a:solidFill>
                  <a:schemeClr val="tx1"/>
                </a:solidFill>
                <a:cs typeface="Arial"/>
              </a:rPr>
              <a:t>Third-party content (PC/</a:t>
            </a:r>
            <a:r>
              <a:rPr lang="en-US" sz="1250" dirty="0" err="1">
                <a:solidFill>
                  <a:schemeClr val="tx1"/>
                </a:solidFill>
                <a:cs typeface="Arial"/>
              </a:rPr>
              <a:t>SCORM</a:t>
            </a:r>
            <a:r>
              <a:rPr lang="en-US" sz="1250" dirty="0">
                <a:solidFill>
                  <a:schemeClr val="tx1"/>
                </a:solidFill>
                <a:cs typeface="Arial"/>
              </a:rPr>
              <a:t>/</a:t>
            </a:r>
            <a:r>
              <a:rPr lang="en-US" sz="1250" dirty="0" err="1">
                <a:solidFill>
                  <a:schemeClr val="tx1"/>
                </a:solidFill>
                <a:cs typeface="Arial"/>
              </a:rPr>
              <a:t>LTI</a:t>
            </a:r>
            <a:r>
              <a:rPr lang="en-US" sz="1250" dirty="0">
                <a:solidFill>
                  <a:schemeClr val="tx1"/>
                </a:solidFill>
                <a:cs typeface="Arial"/>
              </a:rPr>
              <a:t>/App </a:t>
            </a:r>
            <a:br>
              <a:rPr lang="en-US" sz="1250" dirty="0">
                <a:solidFill>
                  <a:schemeClr val="tx1"/>
                </a:solidFill>
                <a:cs typeface="Arial"/>
              </a:rPr>
            </a:br>
            <a:r>
              <a:rPr lang="en-US" sz="1250" dirty="0">
                <a:solidFill>
                  <a:schemeClr val="tx1"/>
                </a:solidFill>
                <a:cs typeface="Arial"/>
              </a:rPr>
              <a:t>to App Launch )</a:t>
            </a:r>
          </a:p>
          <a:p>
            <a:pPr marL="231775" indent="-171450" defTabSz="456902">
              <a:spcAft>
                <a:spcPts val="400"/>
              </a:spcAft>
              <a:buClr>
                <a:schemeClr val="accent4"/>
              </a:buClr>
              <a:buFont typeface="Arial" panose="020B0604020202020204" pitchFamily="34" charset="0"/>
              <a:buChar char="•"/>
            </a:pPr>
            <a:r>
              <a:rPr lang="en-US" sz="1250" dirty="0">
                <a:solidFill>
                  <a:schemeClr val="tx1"/>
                </a:solidFill>
                <a:cs typeface="Arial"/>
              </a:rPr>
              <a:t>Analytics &amp; Telemetry</a:t>
            </a:r>
          </a:p>
          <a:p>
            <a:pPr marL="60325" defTabSz="456902">
              <a:spcBef>
                <a:spcPts val="400"/>
              </a:spcBef>
              <a:spcAft>
                <a:spcPts val="400"/>
              </a:spcAft>
              <a:buClr>
                <a:schemeClr val="accent4"/>
              </a:buClr>
            </a:pPr>
            <a:r>
              <a:rPr lang="en-US" sz="1250" i="1" dirty="0">
                <a:solidFill>
                  <a:schemeClr val="tx1"/>
                </a:solidFill>
                <a:cs typeface="Arial"/>
              </a:rPr>
              <a:t>Bb Instructor</a:t>
            </a:r>
          </a:p>
          <a:p>
            <a:pPr marL="231775" indent="-171450" defTabSz="456902">
              <a:spcAft>
                <a:spcPts val="400"/>
              </a:spcAft>
              <a:buClr>
                <a:schemeClr val="accent4"/>
              </a:buClr>
              <a:buFont typeface="Arial" panose="020B0604020202020204" pitchFamily="34" charset="0"/>
              <a:buChar char="•"/>
            </a:pPr>
            <a:r>
              <a:rPr lang="en-US" sz="1250" dirty="0">
                <a:solidFill>
                  <a:schemeClr val="tx1"/>
                </a:solidFill>
                <a:cs typeface="Arial"/>
              </a:rPr>
              <a:t>UPDATE: iOS, Android tablet; to replace Bb Grader</a:t>
            </a:r>
          </a:p>
        </p:txBody>
      </p:sp>
      <p:sp>
        <p:nvSpPr>
          <p:cNvPr id="30" name="Rectangle 29"/>
          <p:cNvSpPr/>
          <p:nvPr/>
        </p:nvSpPr>
        <p:spPr>
          <a:xfrm>
            <a:off x="312615" y="6403340"/>
            <a:ext cx="8229600" cy="274320"/>
          </a:xfrm>
          <a:prstGeom prst="rect">
            <a:avLst/>
          </a:prstGeom>
        </p:spPr>
        <p:txBody>
          <a:bodyPr wrap="square" lIns="0" tIns="0" rIns="0" bIns="0" anchor="ctr">
            <a:noAutofit/>
          </a:bodyPr>
          <a:lstStyle/>
          <a:p>
            <a:r>
              <a:rPr lang="en-US" sz="900" i="1" dirty="0"/>
              <a:t>*22 Supported Languages / 85 Markets</a:t>
            </a:r>
          </a:p>
        </p:txBody>
      </p:sp>
    </p:spTree>
    <p:extLst>
      <p:ext uri="{BB962C8B-B14F-4D97-AF65-F5344CB8AC3E}">
        <p14:creationId xmlns:p14="http://schemas.microsoft.com/office/powerpoint/2010/main" val="182282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Monthly Teaching &amp; Learning update emails</a:t>
            </a:r>
          </a:p>
        </p:txBody>
      </p:sp>
      <p:sp>
        <p:nvSpPr>
          <p:cNvPr id="5" name="Content Placeholder 1"/>
          <p:cNvSpPr txBox="1">
            <a:spLocks/>
          </p:cNvSpPr>
          <p:nvPr/>
        </p:nvSpPr>
        <p:spPr>
          <a:xfrm>
            <a:off x="3187701" y="4573467"/>
            <a:ext cx="2697594" cy="533400"/>
          </a:xfrm>
          <a:prstGeom prst="rect">
            <a:avLst/>
          </a:prstGeom>
        </p:spPr>
        <p:txBody>
          <a:bodyPr anchor="t">
            <a:noAutofit/>
          </a:bodyPr>
          <a:lstStyle>
            <a:lvl1pPr marL="282575" indent="-282575" algn="l" defTabSz="457200" rtl="0" eaLnBrk="1" latinLnBrk="0" hangingPunct="1">
              <a:spcBef>
                <a:spcPts val="1776"/>
              </a:spcBef>
              <a:buClr>
                <a:schemeClr val="accent1"/>
              </a:buClr>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buClr>
                <a:srgbClr val="FF671B"/>
              </a:buClr>
              <a:buFont typeface="Arial"/>
              <a:buNone/>
            </a:pPr>
            <a:r>
              <a:rPr lang="en-US" sz="1400" i="1" dirty="0">
                <a:cs typeface="Calibri"/>
              </a:rPr>
              <a:t>January 21 Edition</a:t>
            </a:r>
          </a:p>
        </p:txBody>
      </p:sp>
      <p:pic>
        <p:nvPicPr>
          <p:cNvPr id="4" name="Picture 3" descr="Screen Shot 2016-01-22 at 3.42.22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7701" y="1544638"/>
            <a:ext cx="2697594" cy="2958579"/>
          </a:xfrm>
          <a:prstGeom prst="rect">
            <a:avLst/>
          </a:prstGeom>
        </p:spPr>
      </p:pic>
      <p:pic>
        <p:nvPicPr>
          <p:cNvPr id="6" name="Picture 5" descr="Screen Shot 2016-01-22 at 3.44.06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4613" y="2148288"/>
            <a:ext cx="2826650" cy="2958579"/>
          </a:xfrm>
          <a:prstGeom prst="rect">
            <a:avLst/>
          </a:prstGeom>
        </p:spPr>
      </p:pic>
      <p:sp>
        <p:nvSpPr>
          <p:cNvPr id="9" name="Rectangle 8"/>
          <p:cNvSpPr/>
          <p:nvPr/>
        </p:nvSpPr>
        <p:spPr>
          <a:xfrm>
            <a:off x="312615" y="5381188"/>
            <a:ext cx="8518770" cy="841812"/>
          </a:xfrm>
          <a:prstGeom prst="rect">
            <a:avLst/>
          </a:prstGeom>
          <a:solidFill>
            <a:schemeClr val="accent3">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31520" tIns="274320" rIns="274320" bIns="274320" numCol="1" spcCol="0" rtlCol="0" fromWordArt="0" anchor="ctr" anchorCtr="0" forceAA="0" compatLnSpc="1">
            <a:prstTxWarp prst="textNoShape">
              <a:avLst/>
            </a:prstTxWarp>
            <a:noAutofit/>
          </a:bodyPr>
          <a:lstStyle/>
          <a:p>
            <a:r>
              <a:rPr lang="en-US" sz="2200" i="1" dirty="0">
                <a:solidFill>
                  <a:schemeClr val="accent3"/>
                </a:solidFill>
              </a:rPr>
              <a:t>Sign up at: </a:t>
            </a:r>
            <a:r>
              <a:rPr lang="en-US" sz="2200" i="1" dirty="0">
                <a:solidFill>
                  <a:schemeClr val="tx1"/>
                </a:solidFill>
              </a:rPr>
              <a:t>http://www.blackboard.com/blackboard-insights</a:t>
            </a:r>
          </a:p>
        </p:txBody>
      </p:sp>
      <p:sp>
        <p:nvSpPr>
          <p:cNvPr id="10" name="Rectangle 9"/>
          <p:cNvSpPr/>
          <p:nvPr/>
        </p:nvSpPr>
        <p:spPr>
          <a:xfrm>
            <a:off x="301750" y="5244028"/>
            <a:ext cx="8529513" cy="1371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b"/>
          <a:lstStyle/>
          <a:p>
            <a:endParaRPr lang="en-US" sz="2200" b="1" dirty="0">
              <a:solidFill>
                <a:schemeClr val="tx1"/>
              </a:solidFill>
              <a:latin typeface="Cambria"/>
            </a:endParaRPr>
          </a:p>
        </p:txBody>
      </p:sp>
      <p:sp>
        <p:nvSpPr>
          <p:cNvPr id="11" name="Freeform 5"/>
          <p:cNvSpPr>
            <a:spLocks noChangeAspect="1"/>
          </p:cNvSpPr>
          <p:nvPr/>
        </p:nvSpPr>
        <p:spPr bwMode="auto">
          <a:xfrm rot="5400000">
            <a:off x="495767" y="5582174"/>
            <a:ext cx="376474" cy="439841"/>
          </a:xfrm>
          <a:custGeom>
            <a:avLst/>
            <a:gdLst>
              <a:gd name="T0" fmla="*/ 1256 w 1285"/>
              <a:gd name="T1" fmla="*/ 581 h 1499"/>
              <a:gd name="T2" fmla="*/ 696 w 1285"/>
              <a:gd name="T3" fmla="*/ 22 h 1499"/>
              <a:gd name="T4" fmla="*/ 696 w 1285"/>
              <a:gd name="T5" fmla="*/ 21 h 1499"/>
              <a:gd name="T6" fmla="*/ 691 w 1285"/>
              <a:gd name="T7" fmla="*/ 17 h 1499"/>
              <a:gd name="T8" fmla="*/ 688 w 1285"/>
              <a:gd name="T9" fmla="*/ 15 h 1499"/>
              <a:gd name="T10" fmla="*/ 685 w 1285"/>
              <a:gd name="T11" fmla="*/ 13 h 1499"/>
              <a:gd name="T12" fmla="*/ 682 w 1285"/>
              <a:gd name="T13" fmla="*/ 10 h 1499"/>
              <a:gd name="T14" fmla="*/ 679 w 1285"/>
              <a:gd name="T15" fmla="*/ 9 h 1499"/>
              <a:gd name="T16" fmla="*/ 675 w 1285"/>
              <a:gd name="T17" fmla="*/ 7 h 1499"/>
              <a:gd name="T18" fmla="*/ 672 w 1285"/>
              <a:gd name="T19" fmla="*/ 6 h 1499"/>
              <a:gd name="T20" fmla="*/ 671 w 1285"/>
              <a:gd name="T21" fmla="*/ 5 h 1499"/>
              <a:gd name="T22" fmla="*/ 669 w 1285"/>
              <a:gd name="T23" fmla="*/ 4 h 1499"/>
              <a:gd name="T24" fmla="*/ 665 w 1285"/>
              <a:gd name="T25" fmla="*/ 3 h 1499"/>
              <a:gd name="T26" fmla="*/ 662 w 1285"/>
              <a:gd name="T27" fmla="*/ 2 h 1499"/>
              <a:gd name="T28" fmla="*/ 658 w 1285"/>
              <a:gd name="T29" fmla="*/ 1 h 1499"/>
              <a:gd name="T30" fmla="*/ 654 w 1285"/>
              <a:gd name="T31" fmla="*/ 1 h 1499"/>
              <a:gd name="T32" fmla="*/ 650 w 1285"/>
              <a:gd name="T33" fmla="*/ 0 h 1499"/>
              <a:gd name="T34" fmla="*/ 644 w 1285"/>
              <a:gd name="T35" fmla="*/ 0 h 1499"/>
              <a:gd name="T36" fmla="*/ 643 w 1285"/>
              <a:gd name="T37" fmla="*/ 0 h 1499"/>
              <a:gd name="T38" fmla="*/ 642 w 1285"/>
              <a:gd name="T39" fmla="*/ 0 h 1499"/>
              <a:gd name="T40" fmla="*/ 636 w 1285"/>
              <a:gd name="T41" fmla="*/ 0 h 1499"/>
              <a:gd name="T42" fmla="*/ 632 w 1285"/>
              <a:gd name="T43" fmla="*/ 1 h 1499"/>
              <a:gd name="T44" fmla="*/ 628 w 1285"/>
              <a:gd name="T45" fmla="*/ 1 h 1499"/>
              <a:gd name="T46" fmla="*/ 624 w 1285"/>
              <a:gd name="T47" fmla="*/ 2 h 1499"/>
              <a:gd name="T48" fmla="*/ 621 w 1285"/>
              <a:gd name="T49" fmla="*/ 3 h 1499"/>
              <a:gd name="T50" fmla="*/ 617 w 1285"/>
              <a:gd name="T51" fmla="*/ 4 h 1499"/>
              <a:gd name="T52" fmla="*/ 614 w 1285"/>
              <a:gd name="T53" fmla="*/ 6 h 1499"/>
              <a:gd name="T54" fmla="*/ 611 w 1285"/>
              <a:gd name="T55" fmla="*/ 7 h 1499"/>
              <a:gd name="T56" fmla="*/ 607 w 1285"/>
              <a:gd name="T57" fmla="*/ 9 h 1499"/>
              <a:gd name="T58" fmla="*/ 604 w 1285"/>
              <a:gd name="T59" fmla="*/ 10 h 1499"/>
              <a:gd name="T60" fmla="*/ 601 w 1285"/>
              <a:gd name="T61" fmla="*/ 13 h 1499"/>
              <a:gd name="T62" fmla="*/ 598 w 1285"/>
              <a:gd name="T63" fmla="*/ 15 h 1499"/>
              <a:gd name="T64" fmla="*/ 595 w 1285"/>
              <a:gd name="T65" fmla="*/ 17 h 1499"/>
              <a:gd name="T66" fmla="*/ 595 w 1285"/>
              <a:gd name="T67" fmla="*/ 17 h 1499"/>
              <a:gd name="T68" fmla="*/ 590 w 1285"/>
              <a:gd name="T69" fmla="*/ 21 h 1499"/>
              <a:gd name="T70" fmla="*/ 590 w 1285"/>
              <a:gd name="T71" fmla="*/ 22 h 1499"/>
              <a:gd name="T72" fmla="*/ 30 w 1285"/>
              <a:gd name="T73" fmla="*/ 582 h 1499"/>
              <a:gd name="T74" fmla="*/ 30 w 1285"/>
              <a:gd name="T75" fmla="*/ 688 h 1499"/>
              <a:gd name="T76" fmla="*/ 83 w 1285"/>
              <a:gd name="T77" fmla="*/ 711 h 1499"/>
              <a:gd name="T78" fmla="*/ 137 w 1285"/>
              <a:gd name="T79" fmla="*/ 688 h 1499"/>
              <a:gd name="T80" fmla="*/ 568 w 1285"/>
              <a:gd name="T81" fmla="*/ 258 h 1499"/>
              <a:gd name="T82" fmla="*/ 568 w 1285"/>
              <a:gd name="T83" fmla="*/ 1423 h 1499"/>
              <a:gd name="T84" fmla="*/ 643 w 1285"/>
              <a:gd name="T85" fmla="*/ 1499 h 1499"/>
              <a:gd name="T86" fmla="*/ 719 w 1285"/>
              <a:gd name="T87" fmla="*/ 1423 h 1499"/>
              <a:gd name="T88" fmla="*/ 719 w 1285"/>
              <a:gd name="T89" fmla="*/ 258 h 1499"/>
              <a:gd name="T90" fmla="*/ 1149 w 1285"/>
              <a:gd name="T91" fmla="*/ 688 h 1499"/>
              <a:gd name="T92" fmla="*/ 1202 w 1285"/>
              <a:gd name="T93" fmla="*/ 710 h 1499"/>
              <a:gd name="T94" fmla="*/ 1256 w 1285"/>
              <a:gd name="T95" fmla="*/ 688 h 1499"/>
              <a:gd name="T96" fmla="*/ 1256 w 1285"/>
              <a:gd name="T97" fmla="*/ 581 h 1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5" h="1499">
                <a:moveTo>
                  <a:pt x="1256" y="581"/>
                </a:moveTo>
                <a:cubicBezTo>
                  <a:pt x="696" y="22"/>
                  <a:pt x="696" y="22"/>
                  <a:pt x="696" y="22"/>
                </a:cubicBezTo>
                <a:cubicBezTo>
                  <a:pt x="696" y="22"/>
                  <a:pt x="696" y="21"/>
                  <a:pt x="696" y="21"/>
                </a:cubicBezTo>
                <a:cubicBezTo>
                  <a:pt x="694" y="20"/>
                  <a:pt x="693" y="18"/>
                  <a:pt x="691" y="17"/>
                </a:cubicBezTo>
                <a:cubicBezTo>
                  <a:pt x="690" y="16"/>
                  <a:pt x="689" y="15"/>
                  <a:pt x="688" y="15"/>
                </a:cubicBezTo>
                <a:cubicBezTo>
                  <a:pt x="687" y="14"/>
                  <a:pt x="686" y="13"/>
                  <a:pt x="685" y="13"/>
                </a:cubicBezTo>
                <a:cubicBezTo>
                  <a:pt x="684" y="12"/>
                  <a:pt x="683" y="11"/>
                  <a:pt x="682" y="10"/>
                </a:cubicBezTo>
                <a:cubicBezTo>
                  <a:pt x="681" y="10"/>
                  <a:pt x="680" y="9"/>
                  <a:pt x="679" y="9"/>
                </a:cubicBezTo>
                <a:cubicBezTo>
                  <a:pt x="678" y="8"/>
                  <a:pt x="676" y="8"/>
                  <a:pt x="675" y="7"/>
                </a:cubicBezTo>
                <a:cubicBezTo>
                  <a:pt x="674" y="7"/>
                  <a:pt x="673" y="6"/>
                  <a:pt x="672" y="6"/>
                </a:cubicBezTo>
                <a:cubicBezTo>
                  <a:pt x="672" y="5"/>
                  <a:pt x="672" y="5"/>
                  <a:pt x="671" y="5"/>
                </a:cubicBezTo>
                <a:cubicBezTo>
                  <a:pt x="671" y="5"/>
                  <a:pt x="670" y="5"/>
                  <a:pt x="669" y="4"/>
                </a:cubicBezTo>
                <a:cubicBezTo>
                  <a:pt x="667" y="4"/>
                  <a:pt x="666" y="3"/>
                  <a:pt x="665" y="3"/>
                </a:cubicBezTo>
                <a:cubicBezTo>
                  <a:pt x="664" y="3"/>
                  <a:pt x="663" y="2"/>
                  <a:pt x="662" y="2"/>
                </a:cubicBezTo>
                <a:cubicBezTo>
                  <a:pt x="660" y="2"/>
                  <a:pt x="659" y="1"/>
                  <a:pt x="658" y="1"/>
                </a:cubicBezTo>
                <a:cubicBezTo>
                  <a:pt x="657" y="1"/>
                  <a:pt x="655" y="1"/>
                  <a:pt x="654" y="1"/>
                </a:cubicBezTo>
                <a:cubicBezTo>
                  <a:pt x="653" y="1"/>
                  <a:pt x="652" y="0"/>
                  <a:pt x="650" y="0"/>
                </a:cubicBezTo>
                <a:cubicBezTo>
                  <a:pt x="648" y="0"/>
                  <a:pt x="646" y="0"/>
                  <a:pt x="644" y="0"/>
                </a:cubicBezTo>
                <a:cubicBezTo>
                  <a:pt x="644" y="0"/>
                  <a:pt x="644" y="0"/>
                  <a:pt x="643" y="0"/>
                </a:cubicBezTo>
                <a:cubicBezTo>
                  <a:pt x="643" y="0"/>
                  <a:pt x="642" y="0"/>
                  <a:pt x="642" y="0"/>
                </a:cubicBezTo>
                <a:cubicBezTo>
                  <a:pt x="640" y="0"/>
                  <a:pt x="638" y="0"/>
                  <a:pt x="636" y="0"/>
                </a:cubicBezTo>
                <a:cubicBezTo>
                  <a:pt x="634" y="0"/>
                  <a:pt x="633" y="1"/>
                  <a:pt x="632" y="1"/>
                </a:cubicBezTo>
                <a:cubicBezTo>
                  <a:pt x="631" y="1"/>
                  <a:pt x="630" y="1"/>
                  <a:pt x="628" y="1"/>
                </a:cubicBezTo>
                <a:cubicBezTo>
                  <a:pt x="627" y="1"/>
                  <a:pt x="626" y="2"/>
                  <a:pt x="624" y="2"/>
                </a:cubicBezTo>
                <a:cubicBezTo>
                  <a:pt x="623" y="2"/>
                  <a:pt x="622" y="3"/>
                  <a:pt x="621" y="3"/>
                </a:cubicBezTo>
                <a:cubicBezTo>
                  <a:pt x="620" y="3"/>
                  <a:pt x="619" y="4"/>
                  <a:pt x="617" y="4"/>
                </a:cubicBezTo>
                <a:cubicBezTo>
                  <a:pt x="616" y="5"/>
                  <a:pt x="615" y="5"/>
                  <a:pt x="614" y="6"/>
                </a:cubicBezTo>
                <a:cubicBezTo>
                  <a:pt x="613" y="6"/>
                  <a:pt x="612" y="7"/>
                  <a:pt x="611" y="7"/>
                </a:cubicBezTo>
                <a:cubicBezTo>
                  <a:pt x="610" y="8"/>
                  <a:pt x="609" y="8"/>
                  <a:pt x="607" y="9"/>
                </a:cubicBezTo>
                <a:cubicBezTo>
                  <a:pt x="606" y="9"/>
                  <a:pt x="605" y="10"/>
                  <a:pt x="604" y="10"/>
                </a:cubicBezTo>
                <a:cubicBezTo>
                  <a:pt x="603" y="11"/>
                  <a:pt x="602" y="12"/>
                  <a:pt x="601" y="13"/>
                </a:cubicBezTo>
                <a:cubicBezTo>
                  <a:pt x="600" y="13"/>
                  <a:pt x="599" y="14"/>
                  <a:pt x="598" y="15"/>
                </a:cubicBezTo>
                <a:cubicBezTo>
                  <a:pt x="597" y="15"/>
                  <a:pt x="596" y="16"/>
                  <a:pt x="595" y="17"/>
                </a:cubicBezTo>
                <a:cubicBezTo>
                  <a:pt x="595" y="17"/>
                  <a:pt x="595" y="17"/>
                  <a:pt x="595" y="17"/>
                </a:cubicBezTo>
                <a:cubicBezTo>
                  <a:pt x="594" y="18"/>
                  <a:pt x="592" y="20"/>
                  <a:pt x="590" y="21"/>
                </a:cubicBezTo>
                <a:cubicBezTo>
                  <a:pt x="590" y="21"/>
                  <a:pt x="590" y="22"/>
                  <a:pt x="590" y="22"/>
                </a:cubicBezTo>
                <a:cubicBezTo>
                  <a:pt x="30" y="582"/>
                  <a:pt x="30" y="582"/>
                  <a:pt x="30" y="582"/>
                </a:cubicBezTo>
                <a:cubicBezTo>
                  <a:pt x="0" y="611"/>
                  <a:pt x="0" y="659"/>
                  <a:pt x="30" y="688"/>
                </a:cubicBezTo>
                <a:cubicBezTo>
                  <a:pt x="45" y="703"/>
                  <a:pt x="64" y="711"/>
                  <a:pt x="83" y="711"/>
                </a:cubicBezTo>
                <a:cubicBezTo>
                  <a:pt x="103" y="711"/>
                  <a:pt x="122" y="703"/>
                  <a:pt x="137" y="688"/>
                </a:cubicBezTo>
                <a:cubicBezTo>
                  <a:pt x="568" y="258"/>
                  <a:pt x="568" y="258"/>
                  <a:pt x="568" y="258"/>
                </a:cubicBezTo>
                <a:cubicBezTo>
                  <a:pt x="568" y="1423"/>
                  <a:pt x="568" y="1423"/>
                  <a:pt x="568" y="1423"/>
                </a:cubicBezTo>
                <a:cubicBezTo>
                  <a:pt x="568" y="1465"/>
                  <a:pt x="601" y="1499"/>
                  <a:pt x="643" y="1499"/>
                </a:cubicBezTo>
                <a:cubicBezTo>
                  <a:pt x="685" y="1499"/>
                  <a:pt x="719" y="1465"/>
                  <a:pt x="719" y="1423"/>
                </a:cubicBezTo>
                <a:cubicBezTo>
                  <a:pt x="719" y="258"/>
                  <a:pt x="719" y="258"/>
                  <a:pt x="719" y="258"/>
                </a:cubicBezTo>
                <a:cubicBezTo>
                  <a:pt x="1149" y="688"/>
                  <a:pt x="1149" y="688"/>
                  <a:pt x="1149" y="688"/>
                </a:cubicBezTo>
                <a:cubicBezTo>
                  <a:pt x="1164" y="703"/>
                  <a:pt x="1183" y="710"/>
                  <a:pt x="1202" y="710"/>
                </a:cubicBezTo>
                <a:cubicBezTo>
                  <a:pt x="1222" y="710"/>
                  <a:pt x="1241" y="703"/>
                  <a:pt x="1256" y="688"/>
                </a:cubicBezTo>
                <a:cubicBezTo>
                  <a:pt x="1285" y="659"/>
                  <a:pt x="1285" y="611"/>
                  <a:pt x="1256" y="581"/>
                </a:cubicBezTo>
                <a:close/>
              </a:path>
            </a:pathLst>
          </a:custGeom>
          <a:solidFill>
            <a:schemeClr val="accent3"/>
          </a:solidFill>
          <a:ln w="9525">
            <a:noFill/>
            <a:round/>
            <a:headEnd/>
            <a:tailEnd/>
          </a:ln>
          <a:extLst/>
        </p:spPr>
        <p:txBody>
          <a:bodyPr vert="horz" wrap="square" lIns="68598" tIns="34299" rIns="68598" bIns="34299" numCol="1" anchor="t" anchorCtr="0" compatLnSpc="1">
            <a:prstTxWarp prst="textNoShape">
              <a:avLst/>
            </a:prstTxWarp>
          </a:bodyPr>
          <a:lstStyle/>
          <a:p>
            <a:endParaRPr lang="en-US" sz="2600" dirty="0">
              <a:latin typeface="Cambria"/>
            </a:endParaRPr>
          </a:p>
        </p:txBody>
      </p:sp>
      <p:sp>
        <p:nvSpPr>
          <p:cNvPr id="12" name="Rectangle 22"/>
          <p:cNvSpPr/>
          <p:nvPr/>
        </p:nvSpPr>
        <p:spPr>
          <a:xfrm>
            <a:off x="312615" y="1681798"/>
            <a:ext cx="2748150" cy="3425070"/>
          </a:xfrm>
          <a:prstGeom prst="rect">
            <a:avLst/>
          </a:prstGeom>
          <a:solidFill>
            <a:schemeClr val="tx1">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pPr>
              <a:spcAft>
                <a:spcPts val="1200"/>
              </a:spcAft>
            </a:pPr>
            <a:r>
              <a:rPr lang="en-US" dirty="0">
                <a:solidFill>
                  <a:schemeClr val="tx1"/>
                </a:solidFill>
              </a:rPr>
              <a:t>What’s new each month for:</a:t>
            </a:r>
          </a:p>
          <a:p>
            <a:pPr marL="225425" indent="-169863">
              <a:spcAft>
                <a:spcPts val="1200"/>
              </a:spcAft>
              <a:buFont typeface="Arial" panose="020B0604020202020204" pitchFamily="34" charset="0"/>
              <a:buChar char="•"/>
            </a:pPr>
            <a:r>
              <a:rPr lang="en-US" dirty="0">
                <a:solidFill>
                  <a:schemeClr val="tx1"/>
                </a:solidFill>
              </a:rPr>
              <a:t>Learn (including 9.1, SaaS, and the Ultra experience)</a:t>
            </a:r>
          </a:p>
          <a:p>
            <a:pPr marL="225425" indent="-169863">
              <a:spcAft>
                <a:spcPts val="1200"/>
              </a:spcAft>
              <a:buFont typeface="Arial" panose="020B0604020202020204" pitchFamily="34" charset="0"/>
              <a:buChar char="•"/>
            </a:pPr>
            <a:r>
              <a:rPr lang="en-US" dirty="0">
                <a:solidFill>
                  <a:schemeClr val="tx1"/>
                </a:solidFill>
              </a:rPr>
              <a:t>Collaborate</a:t>
            </a:r>
          </a:p>
          <a:p>
            <a:pPr marL="225425" indent="-169863">
              <a:spcAft>
                <a:spcPts val="1200"/>
              </a:spcAft>
              <a:buFont typeface="Arial" panose="020B0604020202020204" pitchFamily="34" charset="0"/>
              <a:buChar char="•"/>
            </a:pPr>
            <a:r>
              <a:rPr lang="en-US" dirty="0">
                <a:solidFill>
                  <a:schemeClr val="tx1"/>
                </a:solidFill>
              </a:rPr>
              <a:t>Mobile apps</a:t>
            </a:r>
          </a:p>
        </p:txBody>
      </p:sp>
      <p:sp>
        <p:nvSpPr>
          <p:cNvPr id="13" name="Rectangle 12"/>
          <p:cNvSpPr/>
          <p:nvPr/>
        </p:nvSpPr>
        <p:spPr>
          <a:xfrm>
            <a:off x="312615" y="1544638"/>
            <a:ext cx="2748150" cy="137160"/>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117654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01750" y="2567829"/>
            <a:ext cx="4201669" cy="2539039"/>
          </a:xfrm>
          <a:prstGeom prst="rect">
            <a:avLst/>
          </a:pr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bIns="274320" rtlCol="0" anchor="t"/>
          <a:lstStyle/>
          <a:p>
            <a:pPr>
              <a:spcAft>
                <a:spcPts val="1000"/>
              </a:spcAft>
            </a:pPr>
            <a:r>
              <a:rPr lang="en-US" sz="2200" dirty="0">
                <a:solidFill>
                  <a:schemeClr val="accent1"/>
                </a:solidFill>
                <a:latin typeface="+mj-lt"/>
              </a:rPr>
              <a:t>April</a:t>
            </a:r>
          </a:p>
          <a:p>
            <a:pPr>
              <a:spcAft>
                <a:spcPts val="1000"/>
              </a:spcAft>
            </a:pPr>
            <a:r>
              <a:rPr lang="en-US" dirty="0">
                <a:solidFill>
                  <a:schemeClr val="tx1"/>
                </a:solidFill>
              </a:rPr>
              <a:t>Wednesday, April 6</a:t>
            </a:r>
            <a:br>
              <a:rPr lang="en-US" dirty="0">
                <a:solidFill>
                  <a:schemeClr val="tx1"/>
                </a:solidFill>
              </a:rPr>
            </a:br>
            <a:r>
              <a:rPr lang="en-US" dirty="0">
                <a:solidFill>
                  <a:schemeClr val="tx1"/>
                </a:solidFill>
              </a:rPr>
              <a:t>2:00-3:00 pm Eastern</a:t>
            </a:r>
          </a:p>
          <a:p>
            <a:pPr>
              <a:spcAft>
                <a:spcPts val="1000"/>
              </a:spcAft>
            </a:pPr>
            <a:r>
              <a:rPr lang="en-US" dirty="0">
                <a:solidFill>
                  <a:schemeClr val="tx1"/>
                </a:solidFill>
              </a:rPr>
              <a:t>Thursday, April 7</a:t>
            </a:r>
            <a:br>
              <a:rPr lang="en-US" dirty="0">
                <a:solidFill>
                  <a:schemeClr val="tx1"/>
                </a:solidFill>
              </a:rPr>
            </a:br>
            <a:r>
              <a:rPr lang="en-US" dirty="0">
                <a:solidFill>
                  <a:schemeClr val="tx1"/>
                </a:solidFill>
              </a:rPr>
              <a:t>4:00-5:00 pm Eastern </a:t>
            </a:r>
          </a:p>
        </p:txBody>
      </p:sp>
      <p:sp>
        <p:nvSpPr>
          <p:cNvPr id="15" name="Rectangle 14"/>
          <p:cNvSpPr/>
          <p:nvPr/>
        </p:nvSpPr>
        <p:spPr>
          <a:xfrm>
            <a:off x="4640580" y="2567829"/>
            <a:ext cx="4190805" cy="2539039"/>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bIns="274320" rtlCol="0" anchor="t"/>
          <a:lstStyle/>
          <a:p>
            <a:pPr>
              <a:spcAft>
                <a:spcPts val="1000"/>
              </a:spcAft>
            </a:pPr>
            <a:r>
              <a:rPr lang="en-US" sz="2200" dirty="0">
                <a:solidFill>
                  <a:schemeClr val="accent2"/>
                </a:solidFill>
                <a:latin typeface="+mj-lt"/>
              </a:rPr>
              <a:t>August</a:t>
            </a:r>
          </a:p>
          <a:p>
            <a:pPr>
              <a:spcAft>
                <a:spcPts val="1000"/>
              </a:spcAft>
            </a:pPr>
            <a:r>
              <a:rPr lang="en-US" dirty="0">
                <a:solidFill>
                  <a:schemeClr val="tx1"/>
                </a:solidFill>
              </a:rPr>
              <a:t>Dates coming soon!</a:t>
            </a:r>
          </a:p>
          <a:p>
            <a:pPr>
              <a:spcAft>
                <a:spcPts val="1000"/>
              </a:spcAft>
            </a:pPr>
            <a:endParaRPr lang="en-US" sz="2200" dirty="0">
              <a:solidFill>
                <a:schemeClr val="tx1"/>
              </a:solidFill>
              <a:latin typeface="+mj-lt"/>
            </a:endParaRPr>
          </a:p>
        </p:txBody>
      </p:sp>
      <p:sp>
        <p:nvSpPr>
          <p:cNvPr id="2" name="Title 1"/>
          <p:cNvSpPr>
            <a:spLocks noGrp="1"/>
          </p:cNvSpPr>
          <p:nvPr>
            <p:ph type="title"/>
          </p:nvPr>
        </p:nvSpPr>
        <p:spPr/>
        <p:txBody>
          <a:bodyPr/>
          <a:lstStyle/>
          <a:p>
            <a:r>
              <a:rPr lang="en-US" dirty="0"/>
              <a:t>Save the Date: 2016 Roadmap Webinars </a:t>
            </a:r>
          </a:p>
        </p:txBody>
      </p:sp>
      <p:sp>
        <p:nvSpPr>
          <p:cNvPr id="5" name="Rectangle 4"/>
          <p:cNvSpPr/>
          <p:nvPr/>
        </p:nvSpPr>
        <p:spPr>
          <a:xfrm>
            <a:off x="301750" y="2430670"/>
            <a:ext cx="4201669"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b"/>
          <a:lstStyle/>
          <a:p>
            <a:endParaRPr lang="en-US" sz="2200" b="1" dirty="0">
              <a:solidFill>
                <a:schemeClr val="tx1"/>
              </a:solidFill>
              <a:latin typeface="Cambria"/>
            </a:endParaRPr>
          </a:p>
        </p:txBody>
      </p:sp>
      <p:sp>
        <p:nvSpPr>
          <p:cNvPr id="10" name="Rectangle 9"/>
          <p:cNvSpPr/>
          <p:nvPr/>
        </p:nvSpPr>
        <p:spPr>
          <a:xfrm>
            <a:off x="4640580" y="2430670"/>
            <a:ext cx="4190805" cy="1371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0" bIns="137160" rtlCol="0" anchor="b"/>
          <a:lstStyle/>
          <a:p>
            <a:endParaRPr lang="en-US" sz="2200" b="1" dirty="0">
              <a:solidFill>
                <a:schemeClr val="tx1"/>
              </a:solidFill>
              <a:latin typeface="Cambria"/>
            </a:endParaRPr>
          </a:p>
        </p:txBody>
      </p:sp>
      <p:sp>
        <p:nvSpPr>
          <p:cNvPr id="16" name="Rectangle 15"/>
          <p:cNvSpPr/>
          <p:nvPr/>
        </p:nvSpPr>
        <p:spPr>
          <a:xfrm>
            <a:off x="312615" y="5381188"/>
            <a:ext cx="8518770" cy="841812"/>
          </a:xfrm>
          <a:prstGeom prst="rect">
            <a:avLst/>
          </a:prstGeom>
          <a:solidFill>
            <a:schemeClr val="accent3">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31520" tIns="274320" rIns="274320" bIns="274320" numCol="1" spcCol="0" rtlCol="0" fromWordArt="0" anchor="ctr" anchorCtr="0" forceAA="0" compatLnSpc="1">
            <a:prstTxWarp prst="textNoShape">
              <a:avLst/>
            </a:prstTxWarp>
            <a:noAutofit/>
          </a:bodyPr>
          <a:lstStyle/>
          <a:p>
            <a:r>
              <a:rPr lang="en-US" sz="2200" i="1" dirty="0">
                <a:solidFill>
                  <a:schemeClr val="accent3"/>
                </a:solidFill>
              </a:rPr>
              <a:t>Register at: </a:t>
            </a:r>
            <a:r>
              <a:rPr lang="en-US" sz="2200" i="1" dirty="0">
                <a:solidFill>
                  <a:schemeClr val="tx1"/>
                </a:solidFill>
              </a:rPr>
              <a:t>bbbb.blackboard.com/</a:t>
            </a:r>
            <a:r>
              <a:rPr lang="en-US" sz="2200" i="1" dirty="0" err="1">
                <a:solidFill>
                  <a:schemeClr val="tx1"/>
                </a:solidFill>
              </a:rPr>
              <a:t>TeachingLearningRoadmap</a:t>
            </a:r>
            <a:endParaRPr lang="en-US" sz="2200" i="1" dirty="0">
              <a:solidFill>
                <a:schemeClr val="tx1"/>
              </a:solidFill>
            </a:endParaRPr>
          </a:p>
        </p:txBody>
      </p:sp>
      <p:sp>
        <p:nvSpPr>
          <p:cNvPr id="19" name="Content Placeholder 1"/>
          <p:cNvSpPr txBox="1">
            <a:spLocks/>
          </p:cNvSpPr>
          <p:nvPr/>
        </p:nvSpPr>
        <p:spPr>
          <a:xfrm>
            <a:off x="311151" y="1571934"/>
            <a:ext cx="8520234" cy="886032"/>
          </a:xfrm>
          <a:prstGeom prst="rect">
            <a:avLst/>
          </a:prstGeom>
        </p:spPr>
        <p:txBody>
          <a:bodyPr lIns="0" tIns="0" rIns="0" bIns="0">
            <a:noAutofit/>
          </a:bodyPr>
          <a:lstStyle>
            <a:lvl1pPr marL="282575" indent="-282575" algn="l" defTabSz="457200" rtl="0" eaLnBrk="1" latinLnBrk="0" hangingPunct="1">
              <a:spcBef>
                <a:spcPts val="1776"/>
              </a:spcBef>
              <a:buClr>
                <a:schemeClr val="accent1"/>
              </a:buClr>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FF671B"/>
              </a:buClr>
              <a:buFont typeface="Arial"/>
              <a:buNone/>
            </a:pPr>
            <a:r>
              <a:rPr lang="en-US" sz="2000" dirty="0">
                <a:cs typeface="Calibri"/>
              </a:rPr>
              <a:t>Join our Product Management leaders for an update on what’s new and what’s coming for Learn, Collaborate, and our mobile apps</a:t>
            </a:r>
          </a:p>
        </p:txBody>
      </p:sp>
      <p:sp>
        <p:nvSpPr>
          <p:cNvPr id="20" name="Rectangle 19"/>
          <p:cNvSpPr/>
          <p:nvPr/>
        </p:nvSpPr>
        <p:spPr>
          <a:xfrm>
            <a:off x="301750" y="5244028"/>
            <a:ext cx="8529513" cy="1371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b"/>
          <a:lstStyle/>
          <a:p>
            <a:endParaRPr lang="en-US" sz="2200" b="1" dirty="0">
              <a:solidFill>
                <a:schemeClr val="tx1"/>
              </a:solidFill>
              <a:latin typeface="Cambria"/>
            </a:endParaRPr>
          </a:p>
        </p:txBody>
      </p:sp>
      <p:sp>
        <p:nvSpPr>
          <p:cNvPr id="18" name="Freeform 5"/>
          <p:cNvSpPr>
            <a:spLocks noChangeAspect="1"/>
          </p:cNvSpPr>
          <p:nvPr/>
        </p:nvSpPr>
        <p:spPr bwMode="auto">
          <a:xfrm rot="5400000">
            <a:off x="495767" y="5582174"/>
            <a:ext cx="376474" cy="439841"/>
          </a:xfrm>
          <a:custGeom>
            <a:avLst/>
            <a:gdLst>
              <a:gd name="T0" fmla="*/ 1256 w 1285"/>
              <a:gd name="T1" fmla="*/ 581 h 1499"/>
              <a:gd name="T2" fmla="*/ 696 w 1285"/>
              <a:gd name="T3" fmla="*/ 22 h 1499"/>
              <a:gd name="T4" fmla="*/ 696 w 1285"/>
              <a:gd name="T5" fmla="*/ 21 h 1499"/>
              <a:gd name="T6" fmla="*/ 691 w 1285"/>
              <a:gd name="T7" fmla="*/ 17 h 1499"/>
              <a:gd name="T8" fmla="*/ 688 w 1285"/>
              <a:gd name="T9" fmla="*/ 15 h 1499"/>
              <a:gd name="T10" fmla="*/ 685 w 1285"/>
              <a:gd name="T11" fmla="*/ 13 h 1499"/>
              <a:gd name="T12" fmla="*/ 682 w 1285"/>
              <a:gd name="T13" fmla="*/ 10 h 1499"/>
              <a:gd name="T14" fmla="*/ 679 w 1285"/>
              <a:gd name="T15" fmla="*/ 9 h 1499"/>
              <a:gd name="T16" fmla="*/ 675 w 1285"/>
              <a:gd name="T17" fmla="*/ 7 h 1499"/>
              <a:gd name="T18" fmla="*/ 672 w 1285"/>
              <a:gd name="T19" fmla="*/ 6 h 1499"/>
              <a:gd name="T20" fmla="*/ 671 w 1285"/>
              <a:gd name="T21" fmla="*/ 5 h 1499"/>
              <a:gd name="T22" fmla="*/ 669 w 1285"/>
              <a:gd name="T23" fmla="*/ 4 h 1499"/>
              <a:gd name="T24" fmla="*/ 665 w 1285"/>
              <a:gd name="T25" fmla="*/ 3 h 1499"/>
              <a:gd name="T26" fmla="*/ 662 w 1285"/>
              <a:gd name="T27" fmla="*/ 2 h 1499"/>
              <a:gd name="T28" fmla="*/ 658 w 1285"/>
              <a:gd name="T29" fmla="*/ 1 h 1499"/>
              <a:gd name="T30" fmla="*/ 654 w 1285"/>
              <a:gd name="T31" fmla="*/ 1 h 1499"/>
              <a:gd name="T32" fmla="*/ 650 w 1285"/>
              <a:gd name="T33" fmla="*/ 0 h 1499"/>
              <a:gd name="T34" fmla="*/ 644 w 1285"/>
              <a:gd name="T35" fmla="*/ 0 h 1499"/>
              <a:gd name="T36" fmla="*/ 643 w 1285"/>
              <a:gd name="T37" fmla="*/ 0 h 1499"/>
              <a:gd name="T38" fmla="*/ 642 w 1285"/>
              <a:gd name="T39" fmla="*/ 0 h 1499"/>
              <a:gd name="T40" fmla="*/ 636 w 1285"/>
              <a:gd name="T41" fmla="*/ 0 h 1499"/>
              <a:gd name="T42" fmla="*/ 632 w 1285"/>
              <a:gd name="T43" fmla="*/ 1 h 1499"/>
              <a:gd name="T44" fmla="*/ 628 w 1285"/>
              <a:gd name="T45" fmla="*/ 1 h 1499"/>
              <a:gd name="T46" fmla="*/ 624 w 1285"/>
              <a:gd name="T47" fmla="*/ 2 h 1499"/>
              <a:gd name="T48" fmla="*/ 621 w 1285"/>
              <a:gd name="T49" fmla="*/ 3 h 1499"/>
              <a:gd name="T50" fmla="*/ 617 w 1285"/>
              <a:gd name="T51" fmla="*/ 4 h 1499"/>
              <a:gd name="T52" fmla="*/ 614 w 1285"/>
              <a:gd name="T53" fmla="*/ 6 h 1499"/>
              <a:gd name="T54" fmla="*/ 611 w 1285"/>
              <a:gd name="T55" fmla="*/ 7 h 1499"/>
              <a:gd name="T56" fmla="*/ 607 w 1285"/>
              <a:gd name="T57" fmla="*/ 9 h 1499"/>
              <a:gd name="T58" fmla="*/ 604 w 1285"/>
              <a:gd name="T59" fmla="*/ 10 h 1499"/>
              <a:gd name="T60" fmla="*/ 601 w 1285"/>
              <a:gd name="T61" fmla="*/ 13 h 1499"/>
              <a:gd name="T62" fmla="*/ 598 w 1285"/>
              <a:gd name="T63" fmla="*/ 15 h 1499"/>
              <a:gd name="T64" fmla="*/ 595 w 1285"/>
              <a:gd name="T65" fmla="*/ 17 h 1499"/>
              <a:gd name="T66" fmla="*/ 595 w 1285"/>
              <a:gd name="T67" fmla="*/ 17 h 1499"/>
              <a:gd name="T68" fmla="*/ 590 w 1285"/>
              <a:gd name="T69" fmla="*/ 21 h 1499"/>
              <a:gd name="T70" fmla="*/ 590 w 1285"/>
              <a:gd name="T71" fmla="*/ 22 h 1499"/>
              <a:gd name="T72" fmla="*/ 30 w 1285"/>
              <a:gd name="T73" fmla="*/ 582 h 1499"/>
              <a:gd name="T74" fmla="*/ 30 w 1285"/>
              <a:gd name="T75" fmla="*/ 688 h 1499"/>
              <a:gd name="T76" fmla="*/ 83 w 1285"/>
              <a:gd name="T77" fmla="*/ 711 h 1499"/>
              <a:gd name="T78" fmla="*/ 137 w 1285"/>
              <a:gd name="T79" fmla="*/ 688 h 1499"/>
              <a:gd name="T80" fmla="*/ 568 w 1285"/>
              <a:gd name="T81" fmla="*/ 258 h 1499"/>
              <a:gd name="T82" fmla="*/ 568 w 1285"/>
              <a:gd name="T83" fmla="*/ 1423 h 1499"/>
              <a:gd name="T84" fmla="*/ 643 w 1285"/>
              <a:gd name="T85" fmla="*/ 1499 h 1499"/>
              <a:gd name="T86" fmla="*/ 719 w 1285"/>
              <a:gd name="T87" fmla="*/ 1423 h 1499"/>
              <a:gd name="T88" fmla="*/ 719 w 1285"/>
              <a:gd name="T89" fmla="*/ 258 h 1499"/>
              <a:gd name="T90" fmla="*/ 1149 w 1285"/>
              <a:gd name="T91" fmla="*/ 688 h 1499"/>
              <a:gd name="T92" fmla="*/ 1202 w 1285"/>
              <a:gd name="T93" fmla="*/ 710 h 1499"/>
              <a:gd name="T94" fmla="*/ 1256 w 1285"/>
              <a:gd name="T95" fmla="*/ 688 h 1499"/>
              <a:gd name="T96" fmla="*/ 1256 w 1285"/>
              <a:gd name="T97" fmla="*/ 581 h 1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5" h="1499">
                <a:moveTo>
                  <a:pt x="1256" y="581"/>
                </a:moveTo>
                <a:cubicBezTo>
                  <a:pt x="696" y="22"/>
                  <a:pt x="696" y="22"/>
                  <a:pt x="696" y="22"/>
                </a:cubicBezTo>
                <a:cubicBezTo>
                  <a:pt x="696" y="22"/>
                  <a:pt x="696" y="21"/>
                  <a:pt x="696" y="21"/>
                </a:cubicBezTo>
                <a:cubicBezTo>
                  <a:pt x="694" y="20"/>
                  <a:pt x="693" y="18"/>
                  <a:pt x="691" y="17"/>
                </a:cubicBezTo>
                <a:cubicBezTo>
                  <a:pt x="690" y="16"/>
                  <a:pt x="689" y="15"/>
                  <a:pt x="688" y="15"/>
                </a:cubicBezTo>
                <a:cubicBezTo>
                  <a:pt x="687" y="14"/>
                  <a:pt x="686" y="13"/>
                  <a:pt x="685" y="13"/>
                </a:cubicBezTo>
                <a:cubicBezTo>
                  <a:pt x="684" y="12"/>
                  <a:pt x="683" y="11"/>
                  <a:pt x="682" y="10"/>
                </a:cubicBezTo>
                <a:cubicBezTo>
                  <a:pt x="681" y="10"/>
                  <a:pt x="680" y="9"/>
                  <a:pt x="679" y="9"/>
                </a:cubicBezTo>
                <a:cubicBezTo>
                  <a:pt x="678" y="8"/>
                  <a:pt x="676" y="8"/>
                  <a:pt x="675" y="7"/>
                </a:cubicBezTo>
                <a:cubicBezTo>
                  <a:pt x="674" y="7"/>
                  <a:pt x="673" y="6"/>
                  <a:pt x="672" y="6"/>
                </a:cubicBezTo>
                <a:cubicBezTo>
                  <a:pt x="672" y="5"/>
                  <a:pt x="672" y="5"/>
                  <a:pt x="671" y="5"/>
                </a:cubicBezTo>
                <a:cubicBezTo>
                  <a:pt x="671" y="5"/>
                  <a:pt x="670" y="5"/>
                  <a:pt x="669" y="4"/>
                </a:cubicBezTo>
                <a:cubicBezTo>
                  <a:pt x="667" y="4"/>
                  <a:pt x="666" y="3"/>
                  <a:pt x="665" y="3"/>
                </a:cubicBezTo>
                <a:cubicBezTo>
                  <a:pt x="664" y="3"/>
                  <a:pt x="663" y="2"/>
                  <a:pt x="662" y="2"/>
                </a:cubicBezTo>
                <a:cubicBezTo>
                  <a:pt x="660" y="2"/>
                  <a:pt x="659" y="1"/>
                  <a:pt x="658" y="1"/>
                </a:cubicBezTo>
                <a:cubicBezTo>
                  <a:pt x="657" y="1"/>
                  <a:pt x="655" y="1"/>
                  <a:pt x="654" y="1"/>
                </a:cubicBezTo>
                <a:cubicBezTo>
                  <a:pt x="653" y="1"/>
                  <a:pt x="652" y="0"/>
                  <a:pt x="650" y="0"/>
                </a:cubicBezTo>
                <a:cubicBezTo>
                  <a:pt x="648" y="0"/>
                  <a:pt x="646" y="0"/>
                  <a:pt x="644" y="0"/>
                </a:cubicBezTo>
                <a:cubicBezTo>
                  <a:pt x="644" y="0"/>
                  <a:pt x="644" y="0"/>
                  <a:pt x="643" y="0"/>
                </a:cubicBezTo>
                <a:cubicBezTo>
                  <a:pt x="643" y="0"/>
                  <a:pt x="642" y="0"/>
                  <a:pt x="642" y="0"/>
                </a:cubicBezTo>
                <a:cubicBezTo>
                  <a:pt x="640" y="0"/>
                  <a:pt x="638" y="0"/>
                  <a:pt x="636" y="0"/>
                </a:cubicBezTo>
                <a:cubicBezTo>
                  <a:pt x="634" y="0"/>
                  <a:pt x="633" y="1"/>
                  <a:pt x="632" y="1"/>
                </a:cubicBezTo>
                <a:cubicBezTo>
                  <a:pt x="631" y="1"/>
                  <a:pt x="630" y="1"/>
                  <a:pt x="628" y="1"/>
                </a:cubicBezTo>
                <a:cubicBezTo>
                  <a:pt x="627" y="1"/>
                  <a:pt x="626" y="2"/>
                  <a:pt x="624" y="2"/>
                </a:cubicBezTo>
                <a:cubicBezTo>
                  <a:pt x="623" y="2"/>
                  <a:pt x="622" y="3"/>
                  <a:pt x="621" y="3"/>
                </a:cubicBezTo>
                <a:cubicBezTo>
                  <a:pt x="620" y="3"/>
                  <a:pt x="619" y="4"/>
                  <a:pt x="617" y="4"/>
                </a:cubicBezTo>
                <a:cubicBezTo>
                  <a:pt x="616" y="5"/>
                  <a:pt x="615" y="5"/>
                  <a:pt x="614" y="6"/>
                </a:cubicBezTo>
                <a:cubicBezTo>
                  <a:pt x="613" y="6"/>
                  <a:pt x="612" y="7"/>
                  <a:pt x="611" y="7"/>
                </a:cubicBezTo>
                <a:cubicBezTo>
                  <a:pt x="610" y="8"/>
                  <a:pt x="609" y="8"/>
                  <a:pt x="607" y="9"/>
                </a:cubicBezTo>
                <a:cubicBezTo>
                  <a:pt x="606" y="9"/>
                  <a:pt x="605" y="10"/>
                  <a:pt x="604" y="10"/>
                </a:cubicBezTo>
                <a:cubicBezTo>
                  <a:pt x="603" y="11"/>
                  <a:pt x="602" y="12"/>
                  <a:pt x="601" y="13"/>
                </a:cubicBezTo>
                <a:cubicBezTo>
                  <a:pt x="600" y="13"/>
                  <a:pt x="599" y="14"/>
                  <a:pt x="598" y="15"/>
                </a:cubicBezTo>
                <a:cubicBezTo>
                  <a:pt x="597" y="15"/>
                  <a:pt x="596" y="16"/>
                  <a:pt x="595" y="17"/>
                </a:cubicBezTo>
                <a:cubicBezTo>
                  <a:pt x="595" y="17"/>
                  <a:pt x="595" y="17"/>
                  <a:pt x="595" y="17"/>
                </a:cubicBezTo>
                <a:cubicBezTo>
                  <a:pt x="594" y="18"/>
                  <a:pt x="592" y="20"/>
                  <a:pt x="590" y="21"/>
                </a:cubicBezTo>
                <a:cubicBezTo>
                  <a:pt x="590" y="21"/>
                  <a:pt x="590" y="22"/>
                  <a:pt x="590" y="22"/>
                </a:cubicBezTo>
                <a:cubicBezTo>
                  <a:pt x="30" y="582"/>
                  <a:pt x="30" y="582"/>
                  <a:pt x="30" y="582"/>
                </a:cubicBezTo>
                <a:cubicBezTo>
                  <a:pt x="0" y="611"/>
                  <a:pt x="0" y="659"/>
                  <a:pt x="30" y="688"/>
                </a:cubicBezTo>
                <a:cubicBezTo>
                  <a:pt x="45" y="703"/>
                  <a:pt x="64" y="711"/>
                  <a:pt x="83" y="711"/>
                </a:cubicBezTo>
                <a:cubicBezTo>
                  <a:pt x="103" y="711"/>
                  <a:pt x="122" y="703"/>
                  <a:pt x="137" y="688"/>
                </a:cubicBezTo>
                <a:cubicBezTo>
                  <a:pt x="568" y="258"/>
                  <a:pt x="568" y="258"/>
                  <a:pt x="568" y="258"/>
                </a:cubicBezTo>
                <a:cubicBezTo>
                  <a:pt x="568" y="1423"/>
                  <a:pt x="568" y="1423"/>
                  <a:pt x="568" y="1423"/>
                </a:cubicBezTo>
                <a:cubicBezTo>
                  <a:pt x="568" y="1465"/>
                  <a:pt x="601" y="1499"/>
                  <a:pt x="643" y="1499"/>
                </a:cubicBezTo>
                <a:cubicBezTo>
                  <a:pt x="685" y="1499"/>
                  <a:pt x="719" y="1465"/>
                  <a:pt x="719" y="1423"/>
                </a:cubicBezTo>
                <a:cubicBezTo>
                  <a:pt x="719" y="258"/>
                  <a:pt x="719" y="258"/>
                  <a:pt x="719" y="258"/>
                </a:cubicBezTo>
                <a:cubicBezTo>
                  <a:pt x="1149" y="688"/>
                  <a:pt x="1149" y="688"/>
                  <a:pt x="1149" y="688"/>
                </a:cubicBezTo>
                <a:cubicBezTo>
                  <a:pt x="1164" y="703"/>
                  <a:pt x="1183" y="710"/>
                  <a:pt x="1202" y="710"/>
                </a:cubicBezTo>
                <a:cubicBezTo>
                  <a:pt x="1222" y="710"/>
                  <a:pt x="1241" y="703"/>
                  <a:pt x="1256" y="688"/>
                </a:cubicBezTo>
                <a:cubicBezTo>
                  <a:pt x="1285" y="659"/>
                  <a:pt x="1285" y="611"/>
                  <a:pt x="1256" y="581"/>
                </a:cubicBezTo>
                <a:close/>
              </a:path>
            </a:pathLst>
          </a:custGeom>
          <a:solidFill>
            <a:schemeClr val="accent3"/>
          </a:solidFill>
          <a:ln w="9525">
            <a:noFill/>
            <a:round/>
            <a:headEnd/>
            <a:tailEnd/>
          </a:ln>
          <a:extLst/>
        </p:spPr>
        <p:txBody>
          <a:bodyPr vert="horz" wrap="square" lIns="68598" tIns="34299" rIns="68598" bIns="34299" numCol="1" anchor="t" anchorCtr="0" compatLnSpc="1">
            <a:prstTxWarp prst="textNoShape">
              <a:avLst/>
            </a:prstTxWarp>
          </a:bodyPr>
          <a:lstStyle/>
          <a:p>
            <a:endParaRPr lang="en-US" sz="2600" dirty="0">
              <a:latin typeface="Cambria"/>
            </a:endParaRPr>
          </a:p>
        </p:txBody>
      </p:sp>
    </p:spTree>
    <p:extLst>
      <p:ext uri="{BB962C8B-B14F-4D97-AF65-F5344CB8AC3E}">
        <p14:creationId xmlns:p14="http://schemas.microsoft.com/office/powerpoint/2010/main" val="174099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the new Blackboard Collaborate</a:t>
            </a:r>
          </a:p>
        </p:txBody>
      </p:sp>
      <p:sp>
        <p:nvSpPr>
          <p:cNvPr id="4" name="Rectangle 3"/>
          <p:cNvSpPr/>
          <p:nvPr/>
        </p:nvSpPr>
        <p:spPr>
          <a:xfrm>
            <a:off x="312615" y="5381188"/>
            <a:ext cx="8518770" cy="841812"/>
          </a:xfrm>
          <a:prstGeom prst="rect">
            <a:avLst/>
          </a:prstGeom>
          <a:solidFill>
            <a:schemeClr val="accent3">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31520" tIns="274320" rIns="274320" bIns="274320" numCol="1" spcCol="0" rtlCol="0" fromWordArt="0" anchor="ctr" anchorCtr="0" forceAA="0" compatLnSpc="1">
            <a:prstTxWarp prst="textNoShape">
              <a:avLst/>
            </a:prstTxWarp>
            <a:noAutofit/>
          </a:bodyPr>
          <a:lstStyle/>
          <a:p>
            <a:r>
              <a:rPr lang="en-US" sz="2200" i="1" dirty="0">
                <a:solidFill>
                  <a:schemeClr val="accent3"/>
                </a:solidFill>
              </a:rPr>
              <a:t/>
            </a:r>
            <a:br>
              <a:rPr lang="en-US" sz="2200" i="1" dirty="0">
                <a:solidFill>
                  <a:schemeClr val="accent3"/>
                </a:solidFill>
              </a:rPr>
            </a:br>
            <a:r>
              <a:rPr lang="en-US" sz="2200" i="1" dirty="0">
                <a:solidFill>
                  <a:schemeClr val="accent3"/>
                </a:solidFill>
              </a:rPr>
              <a:t>Visit: </a:t>
            </a:r>
            <a:r>
              <a:rPr lang="en-US" sz="2200" i="1" dirty="0">
                <a:solidFill>
                  <a:schemeClr val="tx1"/>
                </a:solidFill>
              </a:rPr>
              <a:t>bbbb.blackboard.com/</a:t>
            </a:r>
            <a:r>
              <a:rPr lang="en-US" sz="2200" i="1" dirty="0" err="1">
                <a:solidFill>
                  <a:schemeClr val="tx1"/>
                </a:solidFill>
              </a:rPr>
              <a:t>CollabTrial</a:t>
            </a:r>
            <a:endParaRPr lang="en-US" sz="2200" i="1" dirty="0">
              <a:solidFill>
                <a:schemeClr val="tx1"/>
              </a:solidFill>
            </a:endParaRPr>
          </a:p>
          <a:p>
            <a:endParaRPr lang="en-US" sz="2200" i="1" dirty="0">
              <a:solidFill>
                <a:schemeClr val="tx1"/>
              </a:solidFill>
            </a:endParaRPr>
          </a:p>
        </p:txBody>
      </p:sp>
      <p:sp>
        <p:nvSpPr>
          <p:cNvPr id="5" name="Rectangle 4"/>
          <p:cNvSpPr/>
          <p:nvPr/>
        </p:nvSpPr>
        <p:spPr>
          <a:xfrm>
            <a:off x="301750" y="5244028"/>
            <a:ext cx="8529513" cy="1371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b"/>
          <a:lstStyle/>
          <a:p>
            <a:endParaRPr lang="en-US" sz="2200" b="1" dirty="0">
              <a:solidFill>
                <a:schemeClr val="tx1"/>
              </a:solidFill>
              <a:latin typeface="Cambria"/>
            </a:endParaRPr>
          </a:p>
        </p:txBody>
      </p:sp>
      <p:sp>
        <p:nvSpPr>
          <p:cNvPr id="6" name="Freeform 5"/>
          <p:cNvSpPr>
            <a:spLocks noChangeAspect="1"/>
          </p:cNvSpPr>
          <p:nvPr/>
        </p:nvSpPr>
        <p:spPr bwMode="auto">
          <a:xfrm rot="5400000">
            <a:off x="495767" y="5582174"/>
            <a:ext cx="376474" cy="439841"/>
          </a:xfrm>
          <a:custGeom>
            <a:avLst/>
            <a:gdLst>
              <a:gd name="T0" fmla="*/ 1256 w 1285"/>
              <a:gd name="T1" fmla="*/ 581 h 1499"/>
              <a:gd name="T2" fmla="*/ 696 w 1285"/>
              <a:gd name="T3" fmla="*/ 22 h 1499"/>
              <a:gd name="T4" fmla="*/ 696 w 1285"/>
              <a:gd name="T5" fmla="*/ 21 h 1499"/>
              <a:gd name="T6" fmla="*/ 691 w 1285"/>
              <a:gd name="T7" fmla="*/ 17 h 1499"/>
              <a:gd name="T8" fmla="*/ 688 w 1285"/>
              <a:gd name="T9" fmla="*/ 15 h 1499"/>
              <a:gd name="T10" fmla="*/ 685 w 1285"/>
              <a:gd name="T11" fmla="*/ 13 h 1499"/>
              <a:gd name="T12" fmla="*/ 682 w 1285"/>
              <a:gd name="T13" fmla="*/ 10 h 1499"/>
              <a:gd name="T14" fmla="*/ 679 w 1285"/>
              <a:gd name="T15" fmla="*/ 9 h 1499"/>
              <a:gd name="T16" fmla="*/ 675 w 1285"/>
              <a:gd name="T17" fmla="*/ 7 h 1499"/>
              <a:gd name="T18" fmla="*/ 672 w 1285"/>
              <a:gd name="T19" fmla="*/ 6 h 1499"/>
              <a:gd name="T20" fmla="*/ 671 w 1285"/>
              <a:gd name="T21" fmla="*/ 5 h 1499"/>
              <a:gd name="T22" fmla="*/ 669 w 1285"/>
              <a:gd name="T23" fmla="*/ 4 h 1499"/>
              <a:gd name="T24" fmla="*/ 665 w 1285"/>
              <a:gd name="T25" fmla="*/ 3 h 1499"/>
              <a:gd name="T26" fmla="*/ 662 w 1285"/>
              <a:gd name="T27" fmla="*/ 2 h 1499"/>
              <a:gd name="T28" fmla="*/ 658 w 1285"/>
              <a:gd name="T29" fmla="*/ 1 h 1499"/>
              <a:gd name="T30" fmla="*/ 654 w 1285"/>
              <a:gd name="T31" fmla="*/ 1 h 1499"/>
              <a:gd name="T32" fmla="*/ 650 w 1285"/>
              <a:gd name="T33" fmla="*/ 0 h 1499"/>
              <a:gd name="T34" fmla="*/ 644 w 1285"/>
              <a:gd name="T35" fmla="*/ 0 h 1499"/>
              <a:gd name="T36" fmla="*/ 643 w 1285"/>
              <a:gd name="T37" fmla="*/ 0 h 1499"/>
              <a:gd name="T38" fmla="*/ 642 w 1285"/>
              <a:gd name="T39" fmla="*/ 0 h 1499"/>
              <a:gd name="T40" fmla="*/ 636 w 1285"/>
              <a:gd name="T41" fmla="*/ 0 h 1499"/>
              <a:gd name="T42" fmla="*/ 632 w 1285"/>
              <a:gd name="T43" fmla="*/ 1 h 1499"/>
              <a:gd name="T44" fmla="*/ 628 w 1285"/>
              <a:gd name="T45" fmla="*/ 1 h 1499"/>
              <a:gd name="T46" fmla="*/ 624 w 1285"/>
              <a:gd name="T47" fmla="*/ 2 h 1499"/>
              <a:gd name="T48" fmla="*/ 621 w 1285"/>
              <a:gd name="T49" fmla="*/ 3 h 1499"/>
              <a:gd name="T50" fmla="*/ 617 w 1285"/>
              <a:gd name="T51" fmla="*/ 4 h 1499"/>
              <a:gd name="T52" fmla="*/ 614 w 1285"/>
              <a:gd name="T53" fmla="*/ 6 h 1499"/>
              <a:gd name="T54" fmla="*/ 611 w 1285"/>
              <a:gd name="T55" fmla="*/ 7 h 1499"/>
              <a:gd name="T56" fmla="*/ 607 w 1285"/>
              <a:gd name="T57" fmla="*/ 9 h 1499"/>
              <a:gd name="T58" fmla="*/ 604 w 1285"/>
              <a:gd name="T59" fmla="*/ 10 h 1499"/>
              <a:gd name="T60" fmla="*/ 601 w 1285"/>
              <a:gd name="T61" fmla="*/ 13 h 1499"/>
              <a:gd name="T62" fmla="*/ 598 w 1285"/>
              <a:gd name="T63" fmla="*/ 15 h 1499"/>
              <a:gd name="T64" fmla="*/ 595 w 1285"/>
              <a:gd name="T65" fmla="*/ 17 h 1499"/>
              <a:gd name="T66" fmla="*/ 595 w 1285"/>
              <a:gd name="T67" fmla="*/ 17 h 1499"/>
              <a:gd name="T68" fmla="*/ 590 w 1285"/>
              <a:gd name="T69" fmla="*/ 21 h 1499"/>
              <a:gd name="T70" fmla="*/ 590 w 1285"/>
              <a:gd name="T71" fmla="*/ 22 h 1499"/>
              <a:gd name="T72" fmla="*/ 30 w 1285"/>
              <a:gd name="T73" fmla="*/ 582 h 1499"/>
              <a:gd name="T74" fmla="*/ 30 w 1285"/>
              <a:gd name="T75" fmla="*/ 688 h 1499"/>
              <a:gd name="T76" fmla="*/ 83 w 1285"/>
              <a:gd name="T77" fmla="*/ 711 h 1499"/>
              <a:gd name="T78" fmla="*/ 137 w 1285"/>
              <a:gd name="T79" fmla="*/ 688 h 1499"/>
              <a:gd name="T80" fmla="*/ 568 w 1285"/>
              <a:gd name="T81" fmla="*/ 258 h 1499"/>
              <a:gd name="T82" fmla="*/ 568 w 1285"/>
              <a:gd name="T83" fmla="*/ 1423 h 1499"/>
              <a:gd name="T84" fmla="*/ 643 w 1285"/>
              <a:gd name="T85" fmla="*/ 1499 h 1499"/>
              <a:gd name="T86" fmla="*/ 719 w 1285"/>
              <a:gd name="T87" fmla="*/ 1423 h 1499"/>
              <a:gd name="T88" fmla="*/ 719 w 1285"/>
              <a:gd name="T89" fmla="*/ 258 h 1499"/>
              <a:gd name="T90" fmla="*/ 1149 w 1285"/>
              <a:gd name="T91" fmla="*/ 688 h 1499"/>
              <a:gd name="T92" fmla="*/ 1202 w 1285"/>
              <a:gd name="T93" fmla="*/ 710 h 1499"/>
              <a:gd name="T94" fmla="*/ 1256 w 1285"/>
              <a:gd name="T95" fmla="*/ 688 h 1499"/>
              <a:gd name="T96" fmla="*/ 1256 w 1285"/>
              <a:gd name="T97" fmla="*/ 581 h 1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5" h="1499">
                <a:moveTo>
                  <a:pt x="1256" y="581"/>
                </a:moveTo>
                <a:cubicBezTo>
                  <a:pt x="696" y="22"/>
                  <a:pt x="696" y="22"/>
                  <a:pt x="696" y="22"/>
                </a:cubicBezTo>
                <a:cubicBezTo>
                  <a:pt x="696" y="22"/>
                  <a:pt x="696" y="21"/>
                  <a:pt x="696" y="21"/>
                </a:cubicBezTo>
                <a:cubicBezTo>
                  <a:pt x="694" y="20"/>
                  <a:pt x="693" y="18"/>
                  <a:pt x="691" y="17"/>
                </a:cubicBezTo>
                <a:cubicBezTo>
                  <a:pt x="690" y="16"/>
                  <a:pt x="689" y="15"/>
                  <a:pt x="688" y="15"/>
                </a:cubicBezTo>
                <a:cubicBezTo>
                  <a:pt x="687" y="14"/>
                  <a:pt x="686" y="13"/>
                  <a:pt x="685" y="13"/>
                </a:cubicBezTo>
                <a:cubicBezTo>
                  <a:pt x="684" y="12"/>
                  <a:pt x="683" y="11"/>
                  <a:pt x="682" y="10"/>
                </a:cubicBezTo>
                <a:cubicBezTo>
                  <a:pt x="681" y="10"/>
                  <a:pt x="680" y="9"/>
                  <a:pt x="679" y="9"/>
                </a:cubicBezTo>
                <a:cubicBezTo>
                  <a:pt x="678" y="8"/>
                  <a:pt x="676" y="8"/>
                  <a:pt x="675" y="7"/>
                </a:cubicBezTo>
                <a:cubicBezTo>
                  <a:pt x="674" y="7"/>
                  <a:pt x="673" y="6"/>
                  <a:pt x="672" y="6"/>
                </a:cubicBezTo>
                <a:cubicBezTo>
                  <a:pt x="672" y="5"/>
                  <a:pt x="672" y="5"/>
                  <a:pt x="671" y="5"/>
                </a:cubicBezTo>
                <a:cubicBezTo>
                  <a:pt x="671" y="5"/>
                  <a:pt x="670" y="5"/>
                  <a:pt x="669" y="4"/>
                </a:cubicBezTo>
                <a:cubicBezTo>
                  <a:pt x="667" y="4"/>
                  <a:pt x="666" y="3"/>
                  <a:pt x="665" y="3"/>
                </a:cubicBezTo>
                <a:cubicBezTo>
                  <a:pt x="664" y="3"/>
                  <a:pt x="663" y="2"/>
                  <a:pt x="662" y="2"/>
                </a:cubicBezTo>
                <a:cubicBezTo>
                  <a:pt x="660" y="2"/>
                  <a:pt x="659" y="1"/>
                  <a:pt x="658" y="1"/>
                </a:cubicBezTo>
                <a:cubicBezTo>
                  <a:pt x="657" y="1"/>
                  <a:pt x="655" y="1"/>
                  <a:pt x="654" y="1"/>
                </a:cubicBezTo>
                <a:cubicBezTo>
                  <a:pt x="653" y="1"/>
                  <a:pt x="652" y="0"/>
                  <a:pt x="650" y="0"/>
                </a:cubicBezTo>
                <a:cubicBezTo>
                  <a:pt x="648" y="0"/>
                  <a:pt x="646" y="0"/>
                  <a:pt x="644" y="0"/>
                </a:cubicBezTo>
                <a:cubicBezTo>
                  <a:pt x="644" y="0"/>
                  <a:pt x="644" y="0"/>
                  <a:pt x="643" y="0"/>
                </a:cubicBezTo>
                <a:cubicBezTo>
                  <a:pt x="643" y="0"/>
                  <a:pt x="642" y="0"/>
                  <a:pt x="642" y="0"/>
                </a:cubicBezTo>
                <a:cubicBezTo>
                  <a:pt x="640" y="0"/>
                  <a:pt x="638" y="0"/>
                  <a:pt x="636" y="0"/>
                </a:cubicBezTo>
                <a:cubicBezTo>
                  <a:pt x="634" y="0"/>
                  <a:pt x="633" y="1"/>
                  <a:pt x="632" y="1"/>
                </a:cubicBezTo>
                <a:cubicBezTo>
                  <a:pt x="631" y="1"/>
                  <a:pt x="630" y="1"/>
                  <a:pt x="628" y="1"/>
                </a:cubicBezTo>
                <a:cubicBezTo>
                  <a:pt x="627" y="1"/>
                  <a:pt x="626" y="2"/>
                  <a:pt x="624" y="2"/>
                </a:cubicBezTo>
                <a:cubicBezTo>
                  <a:pt x="623" y="2"/>
                  <a:pt x="622" y="3"/>
                  <a:pt x="621" y="3"/>
                </a:cubicBezTo>
                <a:cubicBezTo>
                  <a:pt x="620" y="3"/>
                  <a:pt x="619" y="4"/>
                  <a:pt x="617" y="4"/>
                </a:cubicBezTo>
                <a:cubicBezTo>
                  <a:pt x="616" y="5"/>
                  <a:pt x="615" y="5"/>
                  <a:pt x="614" y="6"/>
                </a:cubicBezTo>
                <a:cubicBezTo>
                  <a:pt x="613" y="6"/>
                  <a:pt x="612" y="7"/>
                  <a:pt x="611" y="7"/>
                </a:cubicBezTo>
                <a:cubicBezTo>
                  <a:pt x="610" y="8"/>
                  <a:pt x="609" y="8"/>
                  <a:pt x="607" y="9"/>
                </a:cubicBezTo>
                <a:cubicBezTo>
                  <a:pt x="606" y="9"/>
                  <a:pt x="605" y="10"/>
                  <a:pt x="604" y="10"/>
                </a:cubicBezTo>
                <a:cubicBezTo>
                  <a:pt x="603" y="11"/>
                  <a:pt x="602" y="12"/>
                  <a:pt x="601" y="13"/>
                </a:cubicBezTo>
                <a:cubicBezTo>
                  <a:pt x="600" y="13"/>
                  <a:pt x="599" y="14"/>
                  <a:pt x="598" y="15"/>
                </a:cubicBezTo>
                <a:cubicBezTo>
                  <a:pt x="597" y="15"/>
                  <a:pt x="596" y="16"/>
                  <a:pt x="595" y="17"/>
                </a:cubicBezTo>
                <a:cubicBezTo>
                  <a:pt x="595" y="17"/>
                  <a:pt x="595" y="17"/>
                  <a:pt x="595" y="17"/>
                </a:cubicBezTo>
                <a:cubicBezTo>
                  <a:pt x="594" y="18"/>
                  <a:pt x="592" y="20"/>
                  <a:pt x="590" y="21"/>
                </a:cubicBezTo>
                <a:cubicBezTo>
                  <a:pt x="590" y="21"/>
                  <a:pt x="590" y="22"/>
                  <a:pt x="590" y="22"/>
                </a:cubicBezTo>
                <a:cubicBezTo>
                  <a:pt x="30" y="582"/>
                  <a:pt x="30" y="582"/>
                  <a:pt x="30" y="582"/>
                </a:cubicBezTo>
                <a:cubicBezTo>
                  <a:pt x="0" y="611"/>
                  <a:pt x="0" y="659"/>
                  <a:pt x="30" y="688"/>
                </a:cubicBezTo>
                <a:cubicBezTo>
                  <a:pt x="45" y="703"/>
                  <a:pt x="64" y="711"/>
                  <a:pt x="83" y="711"/>
                </a:cubicBezTo>
                <a:cubicBezTo>
                  <a:pt x="103" y="711"/>
                  <a:pt x="122" y="703"/>
                  <a:pt x="137" y="688"/>
                </a:cubicBezTo>
                <a:cubicBezTo>
                  <a:pt x="568" y="258"/>
                  <a:pt x="568" y="258"/>
                  <a:pt x="568" y="258"/>
                </a:cubicBezTo>
                <a:cubicBezTo>
                  <a:pt x="568" y="1423"/>
                  <a:pt x="568" y="1423"/>
                  <a:pt x="568" y="1423"/>
                </a:cubicBezTo>
                <a:cubicBezTo>
                  <a:pt x="568" y="1465"/>
                  <a:pt x="601" y="1499"/>
                  <a:pt x="643" y="1499"/>
                </a:cubicBezTo>
                <a:cubicBezTo>
                  <a:pt x="685" y="1499"/>
                  <a:pt x="719" y="1465"/>
                  <a:pt x="719" y="1423"/>
                </a:cubicBezTo>
                <a:cubicBezTo>
                  <a:pt x="719" y="258"/>
                  <a:pt x="719" y="258"/>
                  <a:pt x="719" y="258"/>
                </a:cubicBezTo>
                <a:cubicBezTo>
                  <a:pt x="1149" y="688"/>
                  <a:pt x="1149" y="688"/>
                  <a:pt x="1149" y="688"/>
                </a:cubicBezTo>
                <a:cubicBezTo>
                  <a:pt x="1164" y="703"/>
                  <a:pt x="1183" y="710"/>
                  <a:pt x="1202" y="710"/>
                </a:cubicBezTo>
                <a:cubicBezTo>
                  <a:pt x="1222" y="710"/>
                  <a:pt x="1241" y="703"/>
                  <a:pt x="1256" y="688"/>
                </a:cubicBezTo>
                <a:cubicBezTo>
                  <a:pt x="1285" y="659"/>
                  <a:pt x="1285" y="611"/>
                  <a:pt x="1256" y="581"/>
                </a:cubicBezTo>
                <a:close/>
              </a:path>
            </a:pathLst>
          </a:custGeom>
          <a:solidFill>
            <a:schemeClr val="accent3"/>
          </a:solidFill>
          <a:ln w="9525">
            <a:noFill/>
            <a:round/>
            <a:headEnd/>
            <a:tailEnd/>
          </a:ln>
          <a:extLst/>
        </p:spPr>
        <p:txBody>
          <a:bodyPr vert="horz" wrap="square" lIns="68598" tIns="34299" rIns="68598" bIns="34299" numCol="1" anchor="t" anchorCtr="0" compatLnSpc="1">
            <a:prstTxWarp prst="textNoShape">
              <a:avLst/>
            </a:prstTxWarp>
          </a:bodyPr>
          <a:lstStyle/>
          <a:p>
            <a:endParaRPr lang="en-US" sz="2600" dirty="0">
              <a:latin typeface="Cambria"/>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78293" y="1342652"/>
            <a:ext cx="3932693" cy="3641383"/>
          </a:xfrm>
          <a:prstGeom prst="rect">
            <a:avLst/>
          </a:prstGeom>
        </p:spPr>
      </p:pic>
      <p:sp>
        <p:nvSpPr>
          <p:cNvPr id="8" name="Rectangle 22"/>
          <p:cNvSpPr/>
          <p:nvPr/>
        </p:nvSpPr>
        <p:spPr>
          <a:xfrm>
            <a:off x="312615" y="1681798"/>
            <a:ext cx="2748150" cy="3425070"/>
          </a:xfrm>
          <a:prstGeom prst="rect">
            <a:avLst/>
          </a:prstGeom>
          <a:solidFill>
            <a:schemeClr val="tx1">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pPr>
              <a:spcAft>
                <a:spcPts val="1200"/>
              </a:spcAft>
            </a:pPr>
            <a:r>
              <a:rPr lang="en-US" dirty="0">
                <a:solidFill>
                  <a:schemeClr val="tx1"/>
                </a:solidFill>
              </a:rPr>
              <a:t>Try Collaborate with the Ultra experience </a:t>
            </a:r>
            <a:br>
              <a:rPr lang="en-US" dirty="0">
                <a:solidFill>
                  <a:schemeClr val="tx1"/>
                </a:solidFill>
              </a:rPr>
            </a:br>
            <a:r>
              <a:rPr lang="en-US" dirty="0">
                <a:solidFill>
                  <a:schemeClr val="tx1"/>
                </a:solidFill>
              </a:rPr>
              <a:t>free for 30 days</a:t>
            </a:r>
          </a:p>
        </p:txBody>
      </p:sp>
      <p:sp>
        <p:nvSpPr>
          <p:cNvPr id="9" name="Rectangle 8"/>
          <p:cNvSpPr/>
          <p:nvPr/>
        </p:nvSpPr>
        <p:spPr>
          <a:xfrm>
            <a:off x="312615" y="1544638"/>
            <a:ext cx="2748150" cy="137160"/>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298954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 the Blackboard Community</a:t>
            </a:r>
          </a:p>
        </p:txBody>
      </p:sp>
      <p:pic>
        <p:nvPicPr>
          <p:cNvPr id="4" name="Picture 3" descr="Screen Shot 2016-01-25 at 12.51.38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7371" y="1421806"/>
            <a:ext cx="4749258" cy="3562229"/>
          </a:xfrm>
          <a:prstGeom prst="rect">
            <a:avLst/>
          </a:prstGeom>
        </p:spPr>
      </p:pic>
      <p:sp>
        <p:nvSpPr>
          <p:cNvPr id="6" name="Rectangle 5"/>
          <p:cNvSpPr/>
          <p:nvPr/>
        </p:nvSpPr>
        <p:spPr>
          <a:xfrm>
            <a:off x="312615" y="5381188"/>
            <a:ext cx="8518770" cy="841812"/>
          </a:xfrm>
          <a:prstGeom prst="rect">
            <a:avLst/>
          </a:prstGeom>
          <a:solidFill>
            <a:schemeClr val="accent3">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31520" tIns="274320" rIns="274320" bIns="274320" numCol="1" spcCol="0" rtlCol="0" fromWordArt="0" anchor="ctr" anchorCtr="0" forceAA="0" compatLnSpc="1">
            <a:prstTxWarp prst="textNoShape">
              <a:avLst/>
            </a:prstTxWarp>
            <a:noAutofit/>
          </a:bodyPr>
          <a:lstStyle/>
          <a:p>
            <a:r>
              <a:rPr lang="en-US" sz="2200" i="1" dirty="0">
                <a:solidFill>
                  <a:schemeClr val="accent3"/>
                </a:solidFill>
              </a:rPr>
              <a:t>Join now: </a:t>
            </a:r>
            <a:r>
              <a:rPr lang="en-US" sz="2200" i="1" dirty="0">
                <a:solidFill>
                  <a:schemeClr val="tx1"/>
                </a:solidFill>
              </a:rPr>
              <a:t>community.blackboard.com</a:t>
            </a:r>
          </a:p>
        </p:txBody>
      </p:sp>
      <p:sp>
        <p:nvSpPr>
          <p:cNvPr id="7" name="Rectangle 6"/>
          <p:cNvSpPr/>
          <p:nvPr/>
        </p:nvSpPr>
        <p:spPr>
          <a:xfrm>
            <a:off x="301750" y="5244028"/>
            <a:ext cx="8529513" cy="1371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b"/>
          <a:lstStyle/>
          <a:p>
            <a:endParaRPr lang="en-US" sz="2200" b="1" dirty="0">
              <a:solidFill>
                <a:schemeClr val="tx1"/>
              </a:solidFill>
              <a:latin typeface="Cambria"/>
            </a:endParaRPr>
          </a:p>
        </p:txBody>
      </p:sp>
      <p:sp>
        <p:nvSpPr>
          <p:cNvPr id="8" name="Freeform 5"/>
          <p:cNvSpPr>
            <a:spLocks noChangeAspect="1"/>
          </p:cNvSpPr>
          <p:nvPr/>
        </p:nvSpPr>
        <p:spPr bwMode="auto">
          <a:xfrm rot="5400000">
            <a:off x="495767" y="5582174"/>
            <a:ext cx="376474" cy="439841"/>
          </a:xfrm>
          <a:custGeom>
            <a:avLst/>
            <a:gdLst>
              <a:gd name="T0" fmla="*/ 1256 w 1285"/>
              <a:gd name="T1" fmla="*/ 581 h 1499"/>
              <a:gd name="T2" fmla="*/ 696 w 1285"/>
              <a:gd name="T3" fmla="*/ 22 h 1499"/>
              <a:gd name="T4" fmla="*/ 696 w 1285"/>
              <a:gd name="T5" fmla="*/ 21 h 1499"/>
              <a:gd name="T6" fmla="*/ 691 w 1285"/>
              <a:gd name="T7" fmla="*/ 17 h 1499"/>
              <a:gd name="T8" fmla="*/ 688 w 1285"/>
              <a:gd name="T9" fmla="*/ 15 h 1499"/>
              <a:gd name="T10" fmla="*/ 685 w 1285"/>
              <a:gd name="T11" fmla="*/ 13 h 1499"/>
              <a:gd name="T12" fmla="*/ 682 w 1285"/>
              <a:gd name="T13" fmla="*/ 10 h 1499"/>
              <a:gd name="T14" fmla="*/ 679 w 1285"/>
              <a:gd name="T15" fmla="*/ 9 h 1499"/>
              <a:gd name="T16" fmla="*/ 675 w 1285"/>
              <a:gd name="T17" fmla="*/ 7 h 1499"/>
              <a:gd name="T18" fmla="*/ 672 w 1285"/>
              <a:gd name="T19" fmla="*/ 6 h 1499"/>
              <a:gd name="T20" fmla="*/ 671 w 1285"/>
              <a:gd name="T21" fmla="*/ 5 h 1499"/>
              <a:gd name="T22" fmla="*/ 669 w 1285"/>
              <a:gd name="T23" fmla="*/ 4 h 1499"/>
              <a:gd name="T24" fmla="*/ 665 w 1285"/>
              <a:gd name="T25" fmla="*/ 3 h 1499"/>
              <a:gd name="T26" fmla="*/ 662 w 1285"/>
              <a:gd name="T27" fmla="*/ 2 h 1499"/>
              <a:gd name="T28" fmla="*/ 658 w 1285"/>
              <a:gd name="T29" fmla="*/ 1 h 1499"/>
              <a:gd name="T30" fmla="*/ 654 w 1285"/>
              <a:gd name="T31" fmla="*/ 1 h 1499"/>
              <a:gd name="T32" fmla="*/ 650 w 1285"/>
              <a:gd name="T33" fmla="*/ 0 h 1499"/>
              <a:gd name="T34" fmla="*/ 644 w 1285"/>
              <a:gd name="T35" fmla="*/ 0 h 1499"/>
              <a:gd name="T36" fmla="*/ 643 w 1285"/>
              <a:gd name="T37" fmla="*/ 0 h 1499"/>
              <a:gd name="T38" fmla="*/ 642 w 1285"/>
              <a:gd name="T39" fmla="*/ 0 h 1499"/>
              <a:gd name="T40" fmla="*/ 636 w 1285"/>
              <a:gd name="T41" fmla="*/ 0 h 1499"/>
              <a:gd name="T42" fmla="*/ 632 w 1285"/>
              <a:gd name="T43" fmla="*/ 1 h 1499"/>
              <a:gd name="T44" fmla="*/ 628 w 1285"/>
              <a:gd name="T45" fmla="*/ 1 h 1499"/>
              <a:gd name="T46" fmla="*/ 624 w 1285"/>
              <a:gd name="T47" fmla="*/ 2 h 1499"/>
              <a:gd name="T48" fmla="*/ 621 w 1285"/>
              <a:gd name="T49" fmla="*/ 3 h 1499"/>
              <a:gd name="T50" fmla="*/ 617 w 1285"/>
              <a:gd name="T51" fmla="*/ 4 h 1499"/>
              <a:gd name="T52" fmla="*/ 614 w 1285"/>
              <a:gd name="T53" fmla="*/ 6 h 1499"/>
              <a:gd name="T54" fmla="*/ 611 w 1285"/>
              <a:gd name="T55" fmla="*/ 7 h 1499"/>
              <a:gd name="T56" fmla="*/ 607 w 1285"/>
              <a:gd name="T57" fmla="*/ 9 h 1499"/>
              <a:gd name="T58" fmla="*/ 604 w 1285"/>
              <a:gd name="T59" fmla="*/ 10 h 1499"/>
              <a:gd name="T60" fmla="*/ 601 w 1285"/>
              <a:gd name="T61" fmla="*/ 13 h 1499"/>
              <a:gd name="T62" fmla="*/ 598 w 1285"/>
              <a:gd name="T63" fmla="*/ 15 h 1499"/>
              <a:gd name="T64" fmla="*/ 595 w 1285"/>
              <a:gd name="T65" fmla="*/ 17 h 1499"/>
              <a:gd name="T66" fmla="*/ 595 w 1285"/>
              <a:gd name="T67" fmla="*/ 17 h 1499"/>
              <a:gd name="T68" fmla="*/ 590 w 1285"/>
              <a:gd name="T69" fmla="*/ 21 h 1499"/>
              <a:gd name="T70" fmla="*/ 590 w 1285"/>
              <a:gd name="T71" fmla="*/ 22 h 1499"/>
              <a:gd name="T72" fmla="*/ 30 w 1285"/>
              <a:gd name="T73" fmla="*/ 582 h 1499"/>
              <a:gd name="T74" fmla="*/ 30 w 1285"/>
              <a:gd name="T75" fmla="*/ 688 h 1499"/>
              <a:gd name="T76" fmla="*/ 83 w 1285"/>
              <a:gd name="T77" fmla="*/ 711 h 1499"/>
              <a:gd name="T78" fmla="*/ 137 w 1285"/>
              <a:gd name="T79" fmla="*/ 688 h 1499"/>
              <a:gd name="T80" fmla="*/ 568 w 1285"/>
              <a:gd name="T81" fmla="*/ 258 h 1499"/>
              <a:gd name="T82" fmla="*/ 568 w 1285"/>
              <a:gd name="T83" fmla="*/ 1423 h 1499"/>
              <a:gd name="T84" fmla="*/ 643 w 1285"/>
              <a:gd name="T85" fmla="*/ 1499 h 1499"/>
              <a:gd name="T86" fmla="*/ 719 w 1285"/>
              <a:gd name="T87" fmla="*/ 1423 h 1499"/>
              <a:gd name="T88" fmla="*/ 719 w 1285"/>
              <a:gd name="T89" fmla="*/ 258 h 1499"/>
              <a:gd name="T90" fmla="*/ 1149 w 1285"/>
              <a:gd name="T91" fmla="*/ 688 h 1499"/>
              <a:gd name="T92" fmla="*/ 1202 w 1285"/>
              <a:gd name="T93" fmla="*/ 710 h 1499"/>
              <a:gd name="T94" fmla="*/ 1256 w 1285"/>
              <a:gd name="T95" fmla="*/ 688 h 1499"/>
              <a:gd name="T96" fmla="*/ 1256 w 1285"/>
              <a:gd name="T97" fmla="*/ 581 h 1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5" h="1499">
                <a:moveTo>
                  <a:pt x="1256" y="581"/>
                </a:moveTo>
                <a:cubicBezTo>
                  <a:pt x="696" y="22"/>
                  <a:pt x="696" y="22"/>
                  <a:pt x="696" y="22"/>
                </a:cubicBezTo>
                <a:cubicBezTo>
                  <a:pt x="696" y="22"/>
                  <a:pt x="696" y="21"/>
                  <a:pt x="696" y="21"/>
                </a:cubicBezTo>
                <a:cubicBezTo>
                  <a:pt x="694" y="20"/>
                  <a:pt x="693" y="18"/>
                  <a:pt x="691" y="17"/>
                </a:cubicBezTo>
                <a:cubicBezTo>
                  <a:pt x="690" y="16"/>
                  <a:pt x="689" y="15"/>
                  <a:pt x="688" y="15"/>
                </a:cubicBezTo>
                <a:cubicBezTo>
                  <a:pt x="687" y="14"/>
                  <a:pt x="686" y="13"/>
                  <a:pt x="685" y="13"/>
                </a:cubicBezTo>
                <a:cubicBezTo>
                  <a:pt x="684" y="12"/>
                  <a:pt x="683" y="11"/>
                  <a:pt x="682" y="10"/>
                </a:cubicBezTo>
                <a:cubicBezTo>
                  <a:pt x="681" y="10"/>
                  <a:pt x="680" y="9"/>
                  <a:pt x="679" y="9"/>
                </a:cubicBezTo>
                <a:cubicBezTo>
                  <a:pt x="678" y="8"/>
                  <a:pt x="676" y="8"/>
                  <a:pt x="675" y="7"/>
                </a:cubicBezTo>
                <a:cubicBezTo>
                  <a:pt x="674" y="7"/>
                  <a:pt x="673" y="6"/>
                  <a:pt x="672" y="6"/>
                </a:cubicBezTo>
                <a:cubicBezTo>
                  <a:pt x="672" y="5"/>
                  <a:pt x="672" y="5"/>
                  <a:pt x="671" y="5"/>
                </a:cubicBezTo>
                <a:cubicBezTo>
                  <a:pt x="671" y="5"/>
                  <a:pt x="670" y="5"/>
                  <a:pt x="669" y="4"/>
                </a:cubicBezTo>
                <a:cubicBezTo>
                  <a:pt x="667" y="4"/>
                  <a:pt x="666" y="3"/>
                  <a:pt x="665" y="3"/>
                </a:cubicBezTo>
                <a:cubicBezTo>
                  <a:pt x="664" y="3"/>
                  <a:pt x="663" y="2"/>
                  <a:pt x="662" y="2"/>
                </a:cubicBezTo>
                <a:cubicBezTo>
                  <a:pt x="660" y="2"/>
                  <a:pt x="659" y="1"/>
                  <a:pt x="658" y="1"/>
                </a:cubicBezTo>
                <a:cubicBezTo>
                  <a:pt x="657" y="1"/>
                  <a:pt x="655" y="1"/>
                  <a:pt x="654" y="1"/>
                </a:cubicBezTo>
                <a:cubicBezTo>
                  <a:pt x="653" y="1"/>
                  <a:pt x="652" y="0"/>
                  <a:pt x="650" y="0"/>
                </a:cubicBezTo>
                <a:cubicBezTo>
                  <a:pt x="648" y="0"/>
                  <a:pt x="646" y="0"/>
                  <a:pt x="644" y="0"/>
                </a:cubicBezTo>
                <a:cubicBezTo>
                  <a:pt x="644" y="0"/>
                  <a:pt x="644" y="0"/>
                  <a:pt x="643" y="0"/>
                </a:cubicBezTo>
                <a:cubicBezTo>
                  <a:pt x="643" y="0"/>
                  <a:pt x="642" y="0"/>
                  <a:pt x="642" y="0"/>
                </a:cubicBezTo>
                <a:cubicBezTo>
                  <a:pt x="640" y="0"/>
                  <a:pt x="638" y="0"/>
                  <a:pt x="636" y="0"/>
                </a:cubicBezTo>
                <a:cubicBezTo>
                  <a:pt x="634" y="0"/>
                  <a:pt x="633" y="1"/>
                  <a:pt x="632" y="1"/>
                </a:cubicBezTo>
                <a:cubicBezTo>
                  <a:pt x="631" y="1"/>
                  <a:pt x="630" y="1"/>
                  <a:pt x="628" y="1"/>
                </a:cubicBezTo>
                <a:cubicBezTo>
                  <a:pt x="627" y="1"/>
                  <a:pt x="626" y="2"/>
                  <a:pt x="624" y="2"/>
                </a:cubicBezTo>
                <a:cubicBezTo>
                  <a:pt x="623" y="2"/>
                  <a:pt x="622" y="3"/>
                  <a:pt x="621" y="3"/>
                </a:cubicBezTo>
                <a:cubicBezTo>
                  <a:pt x="620" y="3"/>
                  <a:pt x="619" y="4"/>
                  <a:pt x="617" y="4"/>
                </a:cubicBezTo>
                <a:cubicBezTo>
                  <a:pt x="616" y="5"/>
                  <a:pt x="615" y="5"/>
                  <a:pt x="614" y="6"/>
                </a:cubicBezTo>
                <a:cubicBezTo>
                  <a:pt x="613" y="6"/>
                  <a:pt x="612" y="7"/>
                  <a:pt x="611" y="7"/>
                </a:cubicBezTo>
                <a:cubicBezTo>
                  <a:pt x="610" y="8"/>
                  <a:pt x="609" y="8"/>
                  <a:pt x="607" y="9"/>
                </a:cubicBezTo>
                <a:cubicBezTo>
                  <a:pt x="606" y="9"/>
                  <a:pt x="605" y="10"/>
                  <a:pt x="604" y="10"/>
                </a:cubicBezTo>
                <a:cubicBezTo>
                  <a:pt x="603" y="11"/>
                  <a:pt x="602" y="12"/>
                  <a:pt x="601" y="13"/>
                </a:cubicBezTo>
                <a:cubicBezTo>
                  <a:pt x="600" y="13"/>
                  <a:pt x="599" y="14"/>
                  <a:pt x="598" y="15"/>
                </a:cubicBezTo>
                <a:cubicBezTo>
                  <a:pt x="597" y="15"/>
                  <a:pt x="596" y="16"/>
                  <a:pt x="595" y="17"/>
                </a:cubicBezTo>
                <a:cubicBezTo>
                  <a:pt x="595" y="17"/>
                  <a:pt x="595" y="17"/>
                  <a:pt x="595" y="17"/>
                </a:cubicBezTo>
                <a:cubicBezTo>
                  <a:pt x="594" y="18"/>
                  <a:pt x="592" y="20"/>
                  <a:pt x="590" y="21"/>
                </a:cubicBezTo>
                <a:cubicBezTo>
                  <a:pt x="590" y="21"/>
                  <a:pt x="590" y="22"/>
                  <a:pt x="590" y="22"/>
                </a:cubicBezTo>
                <a:cubicBezTo>
                  <a:pt x="30" y="582"/>
                  <a:pt x="30" y="582"/>
                  <a:pt x="30" y="582"/>
                </a:cubicBezTo>
                <a:cubicBezTo>
                  <a:pt x="0" y="611"/>
                  <a:pt x="0" y="659"/>
                  <a:pt x="30" y="688"/>
                </a:cubicBezTo>
                <a:cubicBezTo>
                  <a:pt x="45" y="703"/>
                  <a:pt x="64" y="711"/>
                  <a:pt x="83" y="711"/>
                </a:cubicBezTo>
                <a:cubicBezTo>
                  <a:pt x="103" y="711"/>
                  <a:pt x="122" y="703"/>
                  <a:pt x="137" y="688"/>
                </a:cubicBezTo>
                <a:cubicBezTo>
                  <a:pt x="568" y="258"/>
                  <a:pt x="568" y="258"/>
                  <a:pt x="568" y="258"/>
                </a:cubicBezTo>
                <a:cubicBezTo>
                  <a:pt x="568" y="1423"/>
                  <a:pt x="568" y="1423"/>
                  <a:pt x="568" y="1423"/>
                </a:cubicBezTo>
                <a:cubicBezTo>
                  <a:pt x="568" y="1465"/>
                  <a:pt x="601" y="1499"/>
                  <a:pt x="643" y="1499"/>
                </a:cubicBezTo>
                <a:cubicBezTo>
                  <a:pt x="685" y="1499"/>
                  <a:pt x="719" y="1465"/>
                  <a:pt x="719" y="1423"/>
                </a:cubicBezTo>
                <a:cubicBezTo>
                  <a:pt x="719" y="258"/>
                  <a:pt x="719" y="258"/>
                  <a:pt x="719" y="258"/>
                </a:cubicBezTo>
                <a:cubicBezTo>
                  <a:pt x="1149" y="688"/>
                  <a:pt x="1149" y="688"/>
                  <a:pt x="1149" y="688"/>
                </a:cubicBezTo>
                <a:cubicBezTo>
                  <a:pt x="1164" y="703"/>
                  <a:pt x="1183" y="710"/>
                  <a:pt x="1202" y="710"/>
                </a:cubicBezTo>
                <a:cubicBezTo>
                  <a:pt x="1222" y="710"/>
                  <a:pt x="1241" y="703"/>
                  <a:pt x="1256" y="688"/>
                </a:cubicBezTo>
                <a:cubicBezTo>
                  <a:pt x="1285" y="659"/>
                  <a:pt x="1285" y="611"/>
                  <a:pt x="1256" y="581"/>
                </a:cubicBezTo>
                <a:close/>
              </a:path>
            </a:pathLst>
          </a:custGeom>
          <a:solidFill>
            <a:schemeClr val="accent3"/>
          </a:solidFill>
          <a:ln w="9525">
            <a:noFill/>
            <a:round/>
            <a:headEnd/>
            <a:tailEnd/>
          </a:ln>
          <a:extLst/>
        </p:spPr>
        <p:txBody>
          <a:bodyPr vert="horz" wrap="square" lIns="68598" tIns="34299" rIns="68598" bIns="34299" numCol="1" anchor="t" anchorCtr="0" compatLnSpc="1">
            <a:prstTxWarp prst="textNoShape">
              <a:avLst/>
            </a:prstTxWarp>
          </a:bodyPr>
          <a:lstStyle/>
          <a:p>
            <a:endParaRPr lang="en-US" sz="2600" dirty="0">
              <a:latin typeface="Cambria"/>
            </a:endParaRPr>
          </a:p>
        </p:txBody>
      </p:sp>
    </p:spTree>
    <p:extLst>
      <p:ext uri="{BB962C8B-B14F-4D97-AF65-F5344CB8AC3E}">
        <p14:creationId xmlns:p14="http://schemas.microsoft.com/office/powerpoint/2010/main" val="201235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9159" y="5761792"/>
            <a:ext cx="8133880" cy="461665"/>
          </a:xfrm>
          <a:prstGeom prst="rect">
            <a:avLst/>
          </a:prstGeom>
          <a:noFill/>
        </p:spPr>
        <p:txBody>
          <a:bodyPr wrap="square" rtlCol="0">
            <a:spAutoFit/>
          </a:bodyPr>
          <a:lstStyle/>
          <a:p>
            <a:r>
              <a:rPr lang="en-US" sz="2400" b="1" dirty="0" smtClean="0">
                <a:solidFill>
                  <a:schemeClr val="bg1"/>
                </a:solidFill>
                <a:cs typeface="Calibri Light"/>
              </a:rPr>
              <a:t>www.blackboard.com/sites/facultyfieldguide</a:t>
            </a:r>
          </a:p>
        </p:txBody>
      </p:sp>
      <p:sp>
        <p:nvSpPr>
          <p:cNvPr id="6" name="Rectangle 5"/>
          <p:cNvSpPr/>
          <p:nvPr/>
        </p:nvSpPr>
        <p:spPr>
          <a:xfrm>
            <a:off x="3568890" y="6581001"/>
            <a:ext cx="5575110" cy="276999"/>
          </a:xfrm>
          <a:prstGeom prst="rect">
            <a:avLst/>
          </a:prstGeom>
        </p:spPr>
        <p:txBody>
          <a:bodyPr wrap="square">
            <a:spAutoFit/>
          </a:bodyPr>
          <a:lstStyle/>
          <a:p>
            <a:pPr algn="r"/>
            <a:r>
              <a:rPr lang="en-US" sz="1200">
                <a:solidFill>
                  <a:prstClr val="white"/>
                </a:solidFill>
              </a:rPr>
              <a:t>©</a:t>
            </a:r>
            <a:r>
              <a:rPr lang="en-US" sz="1200" smtClean="0">
                <a:solidFill>
                  <a:prstClr val="white"/>
                </a:solidFill>
              </a:rPr>
              <a:t>2015 </a:t>
            </a:r>
            <a:r>
              <a:rPr lang="en-US" sz="1200" dirty="0" smtClean="0">
                <a:solidFill>
                  <a:prstClr val="white"/>
                </a:solidFill>
              </a:rPr>
              <a:t>Blackboard Inc. – </a:t>
            </a:r>
            <a:r>
              <a:rPr lang="en-US" sz="1200" dirty="0">
                <a:solidFill>
                  <a:prstClr val="white"/>
                </a:solidFill>
              </a:rPr>
              <a:t>Confidential and Proprietary</a:t>
            </a:r>
          </a:p>
        </p:txBody>
      </p:sp>
      <p:sp>
        <p:nvSpPr>
          <p:cNvPr id="9" name="Title 8"/>
          <p:cNvSpPr>
            <a:spLocks noGrp="1"/>
          </p:cNvSpPr>
          <p:nvPr>
            <p:ph type="ctrTitle"/>
          </p:nvPr>
        </p:nvSpPr>
        <p:spPr>
          <a:xfrm>
            <a:off x="403659" y="1257473"/>
            <a:ext cx="6330461" cy="820930"/>
          </a:xfrm>
        </p:spPr>
        <p:txBody>
          <a:bodyPr>
            <a:noAutofit/>
          </a:bodyPr>
          <a:lstStyle/>
          <a:p>
            <a:r>
              <a:rPr lang="en-US" sz="3600" dirty="0" smtClean="0"/>
              <a:t>Faculty Field Guide</a:t>
            </a:r>
            <a:endParaRPr lang="en-US" sz="3600" dirty="0"/>
          </a:p>
        </p:txBody>
      </p:sp>
      <p:sp>
        <p:nvSpPr>
          <p:cNvPr id="3" name="TextBox 2"/>
          <p:cNvSpPr txBox="1"/>
          <p:nvPr/>
        </p:nvSpPr>
        <p:spPr>
          <a:xfrm>
            <a:off x="498919" y="2116551"/>
            <a:ext cx="3737180" cy="2708434"/>
          </a:xfrm>
          <a:prstGeom prst="rect">
            <a:avLst/>
          </a:prstGeom>
          <a:noFill/>
        </p:spPr>
        <p:txBody>
          <a:bodyPr wrap="square" rtlCol="0">
            <a:spAutoFit/>
          </a:bodyPr>
          <a:lstStyle/>
          <a:p>
            <a:r>
              <a:rPr lang="en-US" sz="1700" dirty="0" smtClean="0">
                <a:solidFill>
                  <a:schemeClr val="bg1"/>
                </a:solidFill>
              </a:rPr>
              <a:t>A short interactive survey tool for faculty that, based on level of experience with Blackboard technology and immediate classroom goals, recommends select features in Blackboard Learn that you can begin using today to address specific classroom challenges, develop new skills, and become more effective as an educator.</a:t>
            </a:r>
            <a:endParaRPr lang="en-US" sz="1700" dirty="0">
              <a:solidFill>
                <a:schemeClr val="bg1"/>
              </a:solidFill>
            </a:endParaRPr>
          </a:p>
        </p:txBody>
      </p:sp>
    </p:spTree>
    <p:extLst>
      <p:ext uri="{BB962C8B-B14F-4D97-AF65-F5344CB8AC3E}">
        <p14:creationId xmlns:p14="http://schemas.microsoft.com/office/powerpoint/2010/main" val="63404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213761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b 4-3 dark v1.0">
  <a:themeElements>
    <a:clrScheme name="Blackboard dark">
      <a:dk1>
        <a:srgbClr val="FFFFFF"/>
      </a:dk1>
      <a:lt1>
        <a:srgbClr val="191B23"/>
      </a:lt1>
      <a:dk2>
        <a:srgbClr val="FFFFFF"/>
      </a:dk2>
      <a:lt2>
        <a:srgbClr val="E2E2E2"/>
      </a:lt2>
      <a:accent1>
        <a:srgbClr val="3398CC"/>
      </a:accent1>
      <a:accent2>
        <a:srgbClr val="00CC90"/>
      </a:accent2>
      <a:accent3>
        <a:srgbClr val="FFCD00"/>
      </a:accent3>
      <a:accent4>
        <a:srgbClr val="FF7F41"/>
      </a:accent4>
      <a:accent5>
        <a:srgbClr val="FF0066"/>
      </a:accent5>
      <a:accent6>
        <a:srgbClr val="C800A1"/>
      </a:accent6>
      <a:hlink>
        <a:srgbClr val="3398CC"/>
      </a:hlink>
      <a:folHlink>
        <a:srgbClr val="E2E2E2"/>
      </a:folHlink>
    </a:clrScheme>
    <a:fontScheme name="Blackboard PPT">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12700" cap="sq">
          <a:noFill/>
          <a:miter lim="800000"/>
        </a:ln>
        <a:effectLst/>
      </a:spPr>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defPPr algn="ctr">
          <a:defRPr dirty="0" smtClean="0">
            <a:solidFill>
              <a:schemeClr val="bg1"/>
            </a:solidFill>
            <a:latin typeface="+mj-lt"/>
          </a:defRPr>
        </a:defPPr>
      </a:lstStyle>
      <a:style>
        <a:lnRef idx="1">
          <a:schemeClr val="accent1"/>
        </a:lnRef>
        <a:fillRef idx="3">
          <a:schemeClr val="accent1"/>
        </a:fillRef>
        <a:effectRef idx="2">
          <a:schemeClr val="accent1"/>
        </a:effectRef>
        <a:fontRef idx="minor">
          <a:schemeClr val="lt1"/>
        </a:fontRef>
      </a:style>
    </a:spDef>
    <a:lnDef>
      <a:spPr>
        <a:ln w="12700" cap="sq">
          <a:solidFill>
            <a:schemeClr val="tx1"/>
          </a:solidFill>
          <a:miter lim="800000"/>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137160" tIns="137160" rIns="137160" bIns="137160" rtlCol="0">
        <a:no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7f211d8-863b-4558-b88e-fda816aed033">
      <UserInfo>
        <DisplayName>Carl Marrelli</DisplayName>
        <AccountId>68</AccountId>
        <AccountType/>
      </UserInfo>
      <UserInfo>
        <DisplayName>Tanuja Paruchuri</DisplayName>
        <AccountId>61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700EA6E53A4B547AC072B0B21AAA346" ma:contentTypeVersion="2" ma:contentTypeDescription="Create a new document." ma:contentTypeScope="" ma:versionID="cbcfa8e4d10d0bce47e488c8ce158e75">
  <xsd:schema xmlns:xsd="http://www.w3.org/2001/XMLSchema" xmlns:xs="http://www.w3.org/2001/XMLSchema" xmlns:p="http://schemas.microsoft.com/office/2006/metadata/properties" xmlns:ns2="77f211d8-863b-4558-b88e-fda816aed033" targetNamespace="http://schemas.microsoft.com/office/2006/metadata/properties" ma:root="true" ma:fieldsID="16507a92c131a528e73e45e861aba125" ns2:_="">
    <xsd:import namespace="77f211d8-863b-4558-b88e-fda816aed033"/>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f211d8-863b-4558-b88e-fda816aed03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B5F3D6-AD82-4C30-842D-800B38BF6835}">
  <ds:schemaRefs>
    <ds:schemaRef ds:uri="http://purl.org/dc/elements/1.1/"/>
    <ds:schemaRef ds:uri="http://purl.org/dc/dcmitype/"/>
    <ds:schemaRef ds:uri="http://schemas.microsoft.com/office/2006/documentManagement/types"/>
    <ds:schemaRef ds:uri="http://schemas.microsoft.com/office/2006/metadata/properties"/>
    <ds:schemaRef ds:uri="http://purl.org/dc/terms/"/>
    <ds:schemaRef ds:uri="http://www.w3.org/XML/1998/namespace"/>
    <ds:schemaRef ds:uri="http://schemas.microsoft.com/office/infopath/2007/PartnerControls"/>
    <ds:schemaRef ds:uri="http://schemas.openxmlformats.org/package/2006/metadata/core-properties"/>
    <ds:schemaRef ds:uri="77f211d8-863b-4558-b88e-fda816aed033"/>
  </ds:schemaRefs>
</ds:datastoreItem>
</file>

<file path=customXml/itemProps2.xml><?xml version="1.0" encoding="utf-8"?>
<ds:datastoreItem xmlns:ds="http://schemas.openxmlformats.org/officeDocument/2006/customXml" ds:itemID="{4F83211B-3200-4604-9768-ECB9F19AAB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f211d8-863b-4558-b88e-fda816aed0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3C7DA7-8B20-4471-AB7D-FC709125BC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Bb 4-3 dark v1.0</Template>
  <TotalTime>1702</TotalTime>
  <Words>8548</Words>
  <Application>Microsoft Office PowerPoint</Application>
  <PresentationFormat>On-screen Show (4:3)</PresentationFormat>
  <Paragraphs>920</Paragraphs>
  <Slides>97</Slides>
  <Notes>96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97</vt:i4>
      </vt:variant>
    </vt:vector>
  </HeadingPairs>
  <TitlesOfParts>
    <vt:vector size="105" baseType="lpstr">
      <vt:lpstr>Arial</vt:lpstr>
      <vt:lpstr>Calibri</vt:lpstr>
      <vt:lpstr>Calibri Light</vt:lpstr>
      <vt:lpstr>Cambria</vt:lpstr>
      <vt:lpstr>Georgia</vt:lpstr>
      <vt:lpstr>Gotham Bold</vt:lpstr>
      <vt:lpstr>Wingdings</vt:lpstr>
      <vt:lpstr>Bb 4-3 dark v1.0</vt:lpstr>
      <vt:lpstr>The Road Ahead Blackboard Learning Solutions</vt:lpstr>
      <vt:lpstr>Wade Fields</vt:lpstr>
      <vt:lpstr>PowerPoint Presentation</vt:lpstr>
      <vt:lpstr>PowerPoint Presentation</vt:lpstr>
      <vt:lpstr>Today’s session</vt:lpstr>
      <vt:lpstr>Listening to your feedback</vt:lpstr>
      <vt:lpstr>Blackboard Learn:  9.1 and the New Ultra experience</vt:lpstr>
      <vt:lpstr>Blackboard Learn 9.1 </vt:lpstr>
      <vt:lpstr>The Power of Learn 9.1</vt:lpstr>
      <vt:lpstr>Continued commitment to 9.1</vt:lpstr>
      <vt:lpstr>9.1 Q4 2015 Release Available now</vt:lpstr>
      <vt:lpstr>Quality counts! What we hear from you…</vt:lpstr>
      <vt:lpstr>Quality and maintenance Q4 2015 release</vt:lpstr>
      <vt:lpstr>Workflow improvements &amp; usability Q4 2015 Release</vt:lpstr>
      <vt:lpstr>Collaborate Ultra Experience – Learn 9.1 integration Available now</vt:lpstr>
      <vt:lpstr>Bb Student App – Learn 9.1 integration Available now</vt:lpstr>
      <vt:lpstr>Students love Bb Student for Learn 9.1 </vt:lpstr>
      <vt:lpstr>Simpler SIS Grade Exchange Q4 2015 release</vt:lpstr>
      <vt:lpstr>Competency based education Q4 2015 release</vt:lpstr>
      <vt:lpstr>What’s Next for Learn 9.1?</vt:lpstr>
      <vt:lpstr>Quality &amp; maintenance: Cumulative Updates &amp; Building Blocks In development</vt:lpstr>
      <vt:lpstr>Responsive design for Learn 9.1 In development</vt:lpstr>
      <vt:lpstr>New theme for Learn 9.1 In development</vt:lpstr>
      <vt:lpstr>Workflow improvements &amp; usability In research</vt:lpstr>
      <vt:lpstr>More for competency-based education: Dashboards In research</vt:lpstr>
      <vt:lpstr>Blackboard Learn Ultra Experience</vt:lpstr>
      <vt:lpstr>Learn &amp; the Ultra Experience Why Ultra?</vt:lpstr>
      <vt:lpstr>Learn &amp; the Ultra Experience Why Ultra?</vt:lpstr>
      <vt:lpstr>Learn &amp; the Ultra Experience Why Ultra?</vt:lpstr>
      <vt:lpstr>Learn &amp; the Ultra Experience Why Ultra?</vt:lpstr>
      <vt:lpstr>A range of different instructors with different needs</vt:lpstr>
      <vt:lpstr>A range of different instructors with different needs</vt:lpstr>
      <vt:lpstr>A range of different instructors with different needs</vt:lpstr>
      <vt:lpstr>A range of different instructors with different needs</vt:lpstr>
      <vt:lpstr>A range of different instructors with different needs</vt:lpstr>
      <vt:lpstr>Dual Course Mode: Two course types support different needs</vt:lpstr>
      <vt:lpstr>Dual Course Mode: Two course types support different needs</vt:lpstr>
      <vt:lpstr>Dual Course Mode: Two course types support different needs</vt:lpstr>
      <vt:lpstr>Institution/admins control who gets what course type In development</vt:lpstr>
      <vt:lpstr>Transition to the Ultra Experience Two milestones</vt:lpstr>
      <vt:lpstr>Transition to the Ultra Experience Two milestones</vt:lpstr>
      <vt:lpstr>Transition to the Ultra Experience Two milestones</vt:lpstr>
      <vt:lpstr>Transition to the Ultra Experience Two milestones</vt:lpstr>
      <vt:lpstr>Blackboard Learn Ultra Experience quick summary</vt:lpstr>
      <vt:lpstr>Blackboard Learn Ultra Experience: What’s next</vt:lpstr>
      <vt:lpstr>Assessment and communication (discussion grading) In development</vt:lpstr>
      <vt:lpstr>Assess student learning (tests) In development</vt:lpstr>
      <vt:lpstr>Course organization (groups) In development</vt:lpstr>
      <vt:lpstr>Assessment and engagement (rubrics) In development</vt:lpstr>
      <vt:lpstr>Retention and engagement (learning outcomes) In research</vt:lpstr>
      <vt:lpstr>Learner risk &amp; activity analytics Available now &amp; In development</vt:lpstr>
      <vt:lpstr>Course design (rich pages &amp; media) In development</vt:lpstr>
      <vt:lpstr>Integration framework (publishers, LTI, REST APIs) In development</vt:lpstr>
      <vt:lpstr>Institution page (new tabs &amp; modules) In research</vt:lpstr>
      <vt:lpstr>Worldwide use (locale &amp; language selection) In research</vt:lpstr>
      <vt:lpstr>Educator preview In development</vt:lpstr>
      <vt:lpstr>Blackboard Learn Ultra Experience Roadmap Selected highlights</vt:lpstr>
      <vt:lpstr>Blackboard Collaborate</vt:lpstr>
      <vt:lpstr>Blackboard Collaborate</vt:lpstr>
      <vt:lpstr>Blackboard Collaborate Ultra Experience Key benefits </vt:lpstr>
      <vt:lpstr>Collaborate: A delightful user experience Supporting learners in 26 languages</vt:lpstr>
      <vt:lpstr>Collaborate: Inclusive web-conferencing Supporting the needs of diverse learners</vt:lpstr>
      <vt:lpstr>Collaborate: Current use cases</vt:lpstr>
      <vt:lpstr>Collaborate: Current use cases Features available now</vt:lpstr>
      <vt:lpstr>Collaborate: Connected and integrated workflows Available now</vt:lpstr>
      <vt:lpstr>Collaborate: One-to-one and group discussion Available now</vt:lpstr>
      <vt:lpstr>Collaborate Ultra Experience: Phone conference Available now</vt:lpstr>
      <vt:lpstr>Collaborate: Live captions and accessibility standards Available now</vt:lpstr>
      <vt:lpstr>Collaborate: Flip the lesson or review w/ MP4 recording Available now</vt:lpstr>
      <vt:lpstr>Bb Student: Mobile collaboration Available now</vt:lpstr>
      <vt:lpstr>Blackboard Collaborate Ultra Experience: What’s next</vt:lpstr>
      <vt:lpstr>Collaborate: Breakout group learning In development</vt:lpstr>
      <vt:lpstr>Collaborate: Redesigned Learn 9.1 integration In development</vt:lpstr>
      <vt:lpstr>Collaborate: Leveraging the power of Learn 9.1 In research</vt:lpstr>
      <vt:lpstr>Collaborate: Real-time comprehension w/ polling In research</vt:lpstr>
      <vt:lpstr>Collaborate: Real-time comprehension w/ polling In research</vt:lpstr>
      <vt:lpstr>Collaborate: Get live feedback from class In research</vt:lpstr>
      <vt:lpstr>Collaborate: Support the hearing impaired with sign language interpreter In research</vt:lpstr>
      <vt:lpstr>Collaborate: Enhanced collaborative whiteboard In research</vt:lpstr>
      <vt:lpstr>Blackboard Collaborate  Ultra Experience roadmap</vt:lpstr>
      <vt:lpstr>Blackboard Mobile Apps</vt:lpstr>
      <vt:lpstr>One app based on who you are</vt:lpstr>
      <vt:lpstr>Bb Student Available now</vt:lpstr>
      <vt:lpstr>Connected workflows Available now</vt:lpstr>
      <vt:lpstr>Communication tools</vt:lpstr>
      <vt:lpstr>Bb Student App Key benefits</vt:lpstr>
      <vt:lpstr>Bb Student</vt:lpstr>
      <vt:lpstr>Bb Student ratings/feedback</vt:lpstr>
      <vt:lpstr>Bb Grader App Available now</vt:lpstr>
      <vt:lpstr>Bb Instructor In research: iOS and Android Tablet</vt:lpstr>
      <vt:lpstr>Blackboard Mobile App roadmap</vt:lpstr>
      <vt:lpstr>Monthly Teaching &amp; Learning update emails</vt:lpstr>
      <vt:lpstr>Save the Date: 2016 Roadmap Webinars </vt:lpstr>
      <vt:lpstr>Try the new Blackboard Collaborate</vt:lpstr>
      <vt:lpstr>Join the Blackboard Community</vt:lpstr>
      <vt:lpstr>Faculty Field Guide</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Road Ahead Blackboard Learning Solutions</dc:title>
  <dc:creator>Owner</dc:creator>
  <cp:lastModifiedBy>Kerwin, Razmus Young</cp:lastModifiedBy>
  <cp:revision>61</cp:revision>
  <cp:lastPrinted>2015-05-04T20:25:55Z</cp:lastPrinted>
  <dcterms:created xsi:type="dcterms:W3CDTF">2016-02-05T02:41:41Z</dcterms:created>
  <dcterms:modified xsi:type="dcterms:W3CDTF">2016-03-18T14:22:36Z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0x0101003700EA6E53A4B547AC072B0B21AAA346</vt:lpwstr>
  </property>
</Properties>
</file>