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62" r:id="rId4"/>
    <p:sldId id="263" r:id="rId5"/>
    <p:sldId id="264" r:id="rId6"/>
    <p:sldId id="265" r:id="rId7"/>
    <p:sldId id="270" r:id="rId8"/>
    <p:sldId id="272" r:id="rId9"/>
    <p:sldId id="273" r:id="rId10"/>
    <p:sldId id="275" r:id="rId11"/>
    <p:sldId id="274" r:id="rId12"/>
    <p:sldId id="258" r:id="rId13"/>
    <p:sldId id="259" r:id="rId14"/>
    <p:sldId id="266" r:id="rId15"/>
    <p:sldId id="268" r:id="rId16"/>
    <p:sldId id="267" r:id="rId17"/>
    <p:sldId id="269" r:id="rId18"/>
    <p:sldId id="271" r:id="rId19"/>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5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73" tIns="46986" rIns="93973" bIns="46986" rtlCol="0"/>
          <a:lstStyle>
            <a:lvl1pPr algn="r">
              <a:defRPr sz="1200"/>
            </a:lvl1pPr>
          </a:lstStyle>
          <a:p>
            <a:fld id="{27489EE3-CE3D-41FB-822B-51286D420EB5}" type="datetimeFigureOut">
              <a:rPr lang="en-US" smtClean="0"/>
              <a:t>3/29/2016</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73" tIns="46986" rIns="93973" bIns="46986" rtlCol="0" anchor="b"/>
          <a:lstStyle>
            <a:lvl1pPr algn="r">
              <a:defRPr sz="1200"/>
            </a:lvl1pPr>
          </a:lstStyle>
          <a:p>
            <a:fld id="{946E0F2B-E1AA-40AF-9454-1BA2A47A6B39}" type="slidenum">
              <a:rPr lang="en-US" smtClean="0"/>
              <a:t>‹#›</a:t>
            </a:fld>
            <a:endParaRPr lang="en-US"/>
          </a:p>
        </p:txBody>
      </p:sp>
    </p:spTree>
    <p:extLst>
      <p:ext uri="{BB962C8B-B14F-4D97-AF65-F5344CB8AC3E}">
        <p14:creationId xmlns:p14="http://schemas.microsoft.com/office/powerpoint/2010/main" val="595130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405B9-A992-44C7-831A-39F630203C46}"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237536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405B9-A992-44C7-831A-39F630203C46}"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1140518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405B9-A992-44C7-831A-39F630203C46}"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413071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405B9-A992-44C7-831A-39F630203C46}"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365547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405B9-A992-44C7-831A-39F630203C46}"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50384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405B9-A992-44C7-831A-39F630203C46}"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307304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405B9-A992-44C7-831A-39F630203C46}"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148948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405B9-A992-44C7-831A-39F630203C46}"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115419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405B9-A992-44C7-831A-39F630203C46}"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185730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405B9-A992-44C7-831A-39F630203C46}"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95211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405B9-A992-44C7-831A-39F630203C46}"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2895D-6D41-4917-BEE0-A43F1FD69C38}" type="slidenum">
              <a:rPr lang="en-US" smtClean="0"/>
              <a:t>‹#›</a:t>
            </a:fld>
            <a:endParaRPr lang="en-US"/>
          </a:p>
        </p:txBody>
      </p:sp>
    </p:spTree>
    <p:extLst>
      <p:ext uri="{BB962C8B-B14F-4D97-AF65-F5344CB8AC3E}">
        <p14:creationId xmlns:p14="http://schemas.microsoft.com/office/powerpoint/2010/main" val="219418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405B9-A992-44C7-831A-39F630203C46}" type="datetimeFigureOut">
              <a:rPr lang="en-US" smtClean="0"/>
              <a:t>3/29/2016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2895D-6D41-4917-BEE0-A43F1FD69C38}" type="slidenum">
              <a:rPr lang="en-US" smtClean="0"/>
              <a:t>‹#›</a:t>
            </a:fld>
            <a:endParaRPr lang="en-US"/>
          </a:p>
        </p:txBody>
      </p:sp>
    </p:spTree>
    <p:extLst>
      <p:ext uri="{BB962C8B-B14F-4D97-AF65-F5344CB8AC3E}">
        <p14:creationId xmlns:p14="http://schemas.microsoft.com/office/powerpoint/2010/main" val="1188893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slide" Target="slide1.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gjrq53.edu.glogster.com/boston-massac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image" Target="../media/image6.gif"/><Relationship Id="rId4" Type="http://schemas.openxmlformats.org/officeDocument/2006/relationships/slide" Target="slide14.xml"/></Relationships>
</file>

<file path=ppt/slides/_rels/slide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www.youtube.com/watch?v=3ImIEcsTEV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981200"/>
          </a:xfrm>
        </p:spPr>
        <p:txBody>
          <a:bodyPr>
            <a:normAutofit fontScale="90000"/>
          </a:bodyPr>
          <a:lstStyle/>
          <a:p>
            <a:r>
              <a:rPr lang="en-US" b="1" dirty="0" smtClean="0"/>
              <a:t>Enticing Students to Express Ideas: Creating Joy of Learning in the Humanities</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Petra DeWitt, Ph. D.</a:t>
            </a:r>
          </a:p>
          <a:p>
            <a:r>
              <a:rPr lang="en-US" dirty="0" smtClean="0">
                <a:solidFill>
                  <a:schemeClr val="tx1"/>
                </a:solidFill>
              </a:rPr>
              <a:t>Assistant Professor</a:t>
            </a:r>
          </a:p>
          <a:p>
            <a:r>
              <a:rPr lang="en-US" dirty="0" smtClean="0">
                <a:solidFill>
                  <a:schemeClr val="tx1"/>
                </a:solidFill>
              </a:rPr>
              <a:t>History &amp; Political Science</a:t>
            </a:r>
            <a:endParaRPr lang="en-US" dirty="0">
              <a:solidFill>
                <a:schemeClr val="tx1"/>
              </a:solidFill>
            </a:endParaRPr>
          </a:p>
        </p:txBody>
      </p:sp>
      <p:pic>
        <p:nvPicPr>
          <p:cNvPr id="2050"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575"/>
            <a:ext cx="69342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7578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Landdisp"/>
          <p:cNvPicPr>
            <a:picLocks noChangeAspect="1" noChangeArrowheads="1"/>
          </p:cNvPicPr>
          <p:nvPr/>
        </p:nvPicPr>
        <p:blipFill>
          <a:blip r:embed="rId2">
            <a:extLst>
              <a:ext uri="{28A0092B-C50C-407E-A947-70E740481C1C}">
                <a14:useLocalDpi xmlns:a14="http://schemas.microsoft.com/office/drawing/2010/main" val="0"/>
              </a:ext>
            </a:extLst>
          </a:blip>
          <a:srcRect b="6685"/>
          <a:stretch>
            <a:fillRect/>
          </a:stretch>
        </p:blipFill>
        <p:spPr bwMode="auto">
          <a:xfrm>
            <a:off x="838200" y="0"/>
            <a:ext cx="68627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1728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LandOrd"/>
          <p:cNvPicPr>
            <a:picLocks noChangeAspect="1" noChangeArrowheads="1"/>
          </p:cNvPicPr>
          <p:nvPr/>
        </p:nvPicPr>
        <p:blipFill>
          <a:blip r:embed="rId2">
            <a:extLst>
              <a:ext uri="{28A0092B-C50C-407E-A947-70E740481C1C}">
                <a14:useLocalDpi xmlns:a14="http://schemas.microsoft.com/office/drawing/2010/main" val="0"/>
              </a:ext>
            </a:extLst>
          </a:blip>
          <a:srcRect l="50833" b="7588"/>
          <a:stretch>
            <a:fillRect/>
          </a:stretch>
        </p:blipFill>
        <p:spPr bwMode="auto">
          <a:xfrm>
            <a:off x="4648200" y="374650"/>
            <a:ext cx="44958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LandOrd"/>
          <p:cNvPicPr>
            <a:picLocks noChangeAspect="1" noChangeArrowheads="1"/>
          </p:cNvPicPr>
          <p:nvPr/>
        </p:nvPicPr>
        <p:blipFill>
          <a:blip r:embed="rId2">
            <a:extLst>
              <a:ext uri="{28A0092B-C50C-407E-A947-70E740481C1C}">
                <a14:useLocalDpi xmlns:a14="http://schemas.microsoft.com/office/drawing/2010/main" val="0"/>
              </a:ext>
            </a:extLst>
          </a:blip>
          <a:srcRect r="50833" b="7588"/>
          <a:stretch>
            <a:fillRect/>
          </a:stretch>
        </p:blipFill>
        <p:spPr bwMode="auto">
          <a:xfrm>
            <a:off x="0" y="381000"/>
            <a:ext cx="44958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a:hlinkClick r:id="rId3" action="ppaction://hlinksldjump"/>
          </p:cNvPr>
          <p:cNvSpPr/>
          <p:nvPr/>
        </p:nvSpPr>
        <p:spPr>
          <a:xfrm>
            <a:off x="4038600" y="228600"/>
            <a:ext cx="914400" cy="36576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Oval 3">
            <a:hlinkClick r:id="rId4" action="ppaction://hlinksldjump"/>
          </p:cNvPr>
          <p:cNvSpPr/>
          <p:nvPr/>
        </p:nvSpPr>
        <p:spPr>
          <a:xfrm>
            <a:off x="4648200" y="5638800"/>
            <a:ext cx="21336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a:hlinkClick r:id="rId5" action="ppaction://hlinksldjump"/>
          </p:cNvPr>
          <p:cNvSpPr/>
          <p:nvPr/>
        </p:nvSpPr>
        <p:spPr>
          <a:xfrm>
            <a:off x="381000" y="5181600"/>
            <a:ext cx="1752600" cy="13716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99" name="TextBox 5"/>
          <p:cNvSpPr txBox="1">
            <a:spLocks noChangeArrowheads="1"/>
          </p:cNvSpPr>
          <p:nvPr/>
        </p:nvSpPr>
        <p:spPr bwMode="auto">
          <a:xfrm>
            <a:off x="152400" y="6324600"/>
            <a:ext cx="159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eaLnBrk="1" hangingPunct="1">
              <a:spcBef>
                <a:spcPct val="0"/>
              </a:spcBef>
              <a:buFontTx/>
              <a:buNone/>
            </a:pPr>
            <a:r>
              <a:rPr lang="en-US" altLang="en-US" sz="1800">
                <a:solidFill>
                  <a:schemeClr val="tx1"/>
                </a:solidFill>
                <a:latin typeface="Arial" charset="0"/>
              </a:rPr>
              <a:t>5,000; 60,000</a:t>
            </a:r>
          </a:p>
        </p:txBody>
      </p:sp>
    </p:spTree>
    <p:extLst>
      <p:ext uri="{BB962C8B-B14F-4D97-AF65-F5344CB8AC3E}">
        <p14:creationId xmlns:p14="http://schemas.microsoft.com/office/powerpoint/2010/main" val="2807338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3600" dirty="0" smtClean="0"/>
              <a:t>Sample Homework Assignment</a:t>
            </a:r>
            <a:endParaRPr lang="en-US" sz="3600" dirty="0"/>
          </a:p>
        </p:txBody>
      </p:sp>
      <p:sp>
        <p:nvSpPr>
          <p:cNvPr id="3" name="Content Placeholder 2"/>
          <p:cNvSpPr>
            <a:spLocks noGrp="1"/>
          </p:cNvSpPr>
          <p:nvPr>
            <p:ph idx="1"/>
          </p:nvPr>
        </p:nvSpPr>
        <p:spPr>
          <a:xfrm>
            <a:off x="0" y="685800"/>
            <a:ext cx="9144000" cy="6172200"/>
          </a:xfrm>
        </p:spPr>
        <p:txBody>
          <a:bodyPr>
            <a:noAutofit/>
          </a:bodyPr>
          <a:lstStyle/>
          <a:p>
            <a:r>
              <a:rPr lang="en-US" sz="2400" b="1" dirty="0"/>
              <a:t>Assignment 7</a:t>
            </a:r>
            <a:r>
              <a:rPr lang="en-US" sz="2400" dirty="0"/>
              <a:t>:  Drafting the Constitution (25 points</a:t>
            </a:r>
            <a:r>
              <a:rPr lang="en-US" sz="2400" dirty="0" smtClean="0"/>
              <a:t>)</a:t>
            </a:r>
          </a:p>
          <a:p>
            <a:pPr lvl="0"/>
            <a:r>
              <a:rPr lang="en-US" sz="2400" dirty="0"/>
              <a:t>Why did nationalists meet in Philadelphia in the spring of 1787? What was their </a:t>
            </a:r>
            <a:r>
              <a:rPr lang="en-US" sz="2400" i="1" dirty="0"/>
              <a:t>initial</a:t>
            </a:r>
            <a:r>
              <a:rPr lang="en-US" sz="2400" dirty="0"/>
              <a:t> purpose</a:t>
            </a:r>
            <a:r>
              <a:rPr lang="en-US" sz="2400" dirty="0" smtClean="0"/>
              <a:t>?</a:t>
            </a:r>
            <a:endParaRPr lang="en-US" sz="2400" dirty="0"/>
          </a:p>
          <a:p>
            <a:r>
              <a:rPr lang="en-US" sz="2400" dirty="0"/>
              <a:t> </a:t>
            </a:r>
            <a:r>
              <a:rPr lang="en-US" sz="2400" dirty="0" smtClean="0"/>
              <a:t>Who </a:t>
            </a:r>
            <a:r>
              <a:rPr lang="en-US" sz="2400" dirty="0"/>
              <a:t>attended and who did not attend? (</a:t>
            </a:r>
            <a:r>
              <a:rPr lang="en-US" sz="2400" dirty="0" smtClean="0"/>
              <a:t>Names </a:t>
            </a:r>
            <a:r>
              <a:rPr lang="en-US" sz="2400" dirty="0"/>
              <a:t>and social ranks</a:t>
            </a:r>
            <a:r>
              <a:rPr lang="en-US" sz="2400" dirty="0" smtClean="0"/>
              <a:t>)</a:t>
            </a:r>
            <a:endParaRPr lang="en-US" sz="2400" dirty="0"/>
          </a:p>
          <a:p>
            <a:pPr lvl="0"/>
            <a:r>
              <a:rPr lang="en-US" sz="2400" dirty="0"/>
              <a:t>How did the Philadelphia convention resolve the three most controversial and divisive issues of a) the representation of large and small states, b) state power, and c) slavery? Explain for each</a:t>
            </a:r>
            <a:r>
              <a:rPr lang="en-US" sz="2400" dirty="0" smtClean="0"/>
              <a:t>.</a:t>
            </a:r>
            <a:r>
              <a:rPr lang="en-US" sz="2400" dirty="0"/>
              <a:t> </a:t>
            </a:r>
          </a:p>
          <a:p>
            <a:pPr lvl="0"/>
            <a:r>
              <a:rPr lang="en-US" sz="2400" dirty="0"/>
              <a:t>What were the major arguments for and against ratification of the Constitution and why did people believe that way? Explain two examples for either side</a:t>
            </a:r>
            <a:r>
              <a:rPr lang="en-US" sz="2400" dirty="0" smtClean="0"/>
              <a:t>.</a:t>
            </a:r>
            <a:endParaRPr lang="en-US" sz="2400" dirty="0"/>
          </a:p>
          <a:p>
            <a:pPr lvl="0"/>
            <a:r>
              <a:rPr lang="en-US" sz="2400" dirty="0"/>
              <a:t>In your personal opinion, did the Constitution of 1787 reflect true republicanism? Did it establish a better or worse government than had existed under the Articles of Confederation? </a:t>
            </a:r>
            <a:endParaRPr lang="en-US" sz="2400" dirty="0" smtClean="0"/>
          </a:p>
          <a:p>
            <a:pPr lvl="0"/>
            <a:r>
              <a:rPr lang="en-US" sz="2400" dirty="0" smtClean="0"/>
              <a:t>Would </a:t>
            </a:r>
            <a:r>
              <a:rPr lang="en-US" sz="2400" dirty="0"/>
              <a:t>you have supported or opposed its ratification? Explain your opinion with specific examples</a:t>
            </a:r>
            <a:r>
              <a:rPr lang="en-US" sz="2400" dirty="0" smtClean="0"/>
              <a:t>.</a:t>
            </a:r>
            <a:endParaRPr lang="en-US" sz="2400" dirty="0"/>
          </a:p>
        </p:txBody>
      </p:sp>
    </p:spTree>
    <p:extLst>
      <p:ext uri="{BB962C8B-B14F-4D97-AF65-F5344CB8AC3E}">
        <p14:creationId xmlns:p14="http://schemas.microsoft.com/office/powerpoint/2010/main" val="1924060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755"/>
            <a:ext cx="9144000" cy="657045"/>
          </a:xfrm>
        </p:spPr>
        <p:txBody>
          <a:bodyPr>
            <a:normAutofit/>
          </a:bodyPr>
          <a:lstStyle/>
          <a:p>
            <a:r>
              <a:rPr lang="en-US" sz="3200" dirty="0" smtClean="0"/>
              <a:t>Sample Homework Assignment Answer</a:t>
            </a:r>
            <a:endParaRPr lang="en-US" sz="3200" dirty="0"/>
          </a:p>
        </p:txBody>
      </p:sp>
      <p:sp>
        <p:nvSpPr>
          <p:cNvPr id="3" name="Content Placeholder 2"/>
          <p:cNvSpPr>
            <a:spLocks noGrp="1"/>
          </p:cNvSpPr>
          <p:nvPr>
            <p:ph idx="1"/>
          </p:nvPr>
        </p:nvSpPr>
        <p:spPr>
          <a:xfrm>
            <a:off x="0" y="533400"/>
            <a:ext cx="9144000" cy="6324600"/>
          </a:xfrm>
        </p:spPr>
        <p:txBody>
          <a:bodyPr>
            <a:noAutofit/>
          </a:bodyPr>
          <a:lstStyle/>
          <a:p>
            <a:pPr marL="0" lvl="0" indent="0">
              <a:spcBef>
                <a:spcPts val="0"/>
              </a:spcBef>
              <a:buNone/>
            </a:pPr>
            <a:r>
              <a:rPr lang="en-US" sz="1800" dirty="0" smtClean="0"/>
              <a:t>In </a:t>
            </a:r>
            <a:r>
              <a:rPr lang="en-US" sz="1800" dirty="0"/>
              <a:t>your personal opinion, did the Constitution of 1787 reflect true republicanism? </a:t>
            </a:r>
            <a:r>
              <a:rPr lang="en-US" sz="1800" dirty="0" smtClean="0"/>
              <a:t>Was it </a:t>
            </a:r>
            <a:r>
              <a:rPr lang="en-US" sz="1800" dirty="0"/>
              <a:t>better or worse </a:t>
            </a:r>
            <a:r>
              <a:rPr lang="en-US" sz="1800" dirty="0" smtClean="0"/>
              <a:t>than the Articles? </a:t>
            </a:r>
            <a:endParaRPr lang="en-US" sz="1800" dirty="0"/>
          </a:p>
          <a:p>
            <a:pPr marL="182880">
              <a:spcBef>
                <a:spcPts val="0"/>
              </a:spcBef>
            </a:pPr>
            <a:r>
              <a:rPr lang="en-US" sz="1800" dirty="0"/>
              <a:t>Republicanism is living in a </a:t>
            </a:r>
            <a:r>
              <a:rPr lang="en-US" sz="1800" dirty="0" smtClean="0"/>
              <a:t>republic </a:t>
            </a:r>
            <a:r>
              <a:rPr lang="en-US" sz="1800" dirty="0"/>
              <a:t>rather </a:t>
            </a:r>
            <a:r>
              <a:rPr lang="en-US" sz="1800" dirty="0" smtClean="0"/>
              <a:t>than </a:t>
            </a:r>
            <a:r>
              <a:rPr lang="en-US" sz="1800" dirty="0"/>
              <a:t>a monarchy or dictatorship under which people hold popular sovereignty. I believe </a:t>
            </a:r>
            <a:r>
              <a:rPr lang="en-US" sz="1800" dirty="0" smtClean="0"/>
              <a:t>the </a:t>
            </a:r>
            <a:r>
              <a:rPr lang="en-US" sz="1800" dirty="0"/>
              <a:t>Constitution of 1787 reflects republicanism in the sense that it ensured the country was not ruled by a monarch, but not in the sense that everything is determined by popular sovereignty. The establishment of the Electoral College somewhat treads on the idea of popular sovereignty, since with this system, it is possible for a president to be elected without actually winning the popular vote. I think true republicanism would rely purely on popular sovereignty, which the Constitution did not establish.</a:t>
            </a:r>
          </a:p>
          <a:p>
            <a:pPr marL="182880">
              <a:spcBef>
                <a:spcPts val="0"/>
              </a:spcBef>
            </a:pPr>
            <a:r>
              <a:rPr lang="en-US" sz="1800" dirty="0"/>
              <a:t>I believe that the new government was much better than the government that had existed under the Articles of Confederation. </a:t>
            </a:r>
            <a:r>
              <a:rPr lang="en-US" sz="1800" dirty="0" smtClean="0"/>
              <a:t>The </a:t>
            </a:r>
            <a:r>
              <a:rPr lang="en-US" sz="1800" dirty="0"/>
              <a:t>Articles of Confederation was an absolute disaster purely because it lacked the power to tax. This led to issues such as Shays Rebellion, since states had way too much power. Such disasters could have been prevented with a stronger central government. The Constitution created just that, and I think the fact that the Constitution is still in place today testifies for the success of the document.</a:t>
            </a:r>
          </a:p>
          <a:p>
            <a:pPr marL="0" indent="0">
              <a:spcBef>
                <a:spcPts val="0"/>
              </a:spcBef>
              <a:buNone/>
            </a:pPr>
            <a:r>
              <a:rPr lang="en-US" sz="1800" dirty="0"/>
              <a:t>Would you have supported or opposed its ratification? Explain your opinion with specific examples</a:t>
            </a:r>
            <a:r>
              <a:rPr lang="en-US" sz="1800" dirty="0" smtClean="0"/>
              <a:t>.</a:t>
            </a:r>
          </a:p>
          <a:p>
            <a:pPr marL="182880">
              <a:spcBef>
                <a:spcPts val="0"/>
              </a:spcBef>
            </a:pPr>
            <a:r>
              <a:rPr lang="en-US" sz="1800" dirty="0" smtClean="0"/>
              <a:t>If </a:t>
            </a:r>
            <a:r>
              <a:rPr lang="en-US" sz="1800" dirty="0"/>
              <a:t>I had been alive in 1787, I am not sure whether or not I would have supported the Constitution. Looking back through history, it seems obvious that this was the right way for the government to go. But from the prospective of someone living back then, the Constitution was a very big change compared to what there was previously. I think it would have scared me how drastic the changes </a:t>
            </a:r>
            <a:r>
              <a:rPr lang="en-US" sz="1800" dirty="0" smtClean="0"/>
              <a:t>were because that is also what Britain did in 1766 when it began to tax.</a:t>
            </a:r>
            <a:endParaRPr lang="en-US" sz="1800" dirty="0"/>
          </a:p>
        </p:txBody>
      </p:sp>
      <p:sp>
        <p:nvSpPr>
          <p:cNvPr id="4" name="Oval 3">
            <a:hlinkClick r:id="rId2" action="ppaction://hlinksldjump"/>
          </p:cNvPr>
          <p:cNvSpPr/>
          <p:nvPr/>
        </p:nvSpPr>
        <p:spPr>
          <a:xfrm>
            <a:off x="7543800" y="4572000"/>
            <a:ext cx="1371600" cy="2057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1513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fontScale="92500" lnSpcReduction="10000"/>
          </a:bodyPr>
          <a:lstStyle/>
          <a:p>
            <a:pPr lvl="0"/>
            <a:r>
              <a:rPr lang="en-US" dirty="0"/>
              <a:t>Read the primary documents in chapters 14 and 15 and view figure 1 on page 114 in </a:t>
            </a:r>
            <a:r>
              <a:rPr lang="en-US" i="1" dirty="0"/>
              <a:t>America Firsthand</a:t>
            </a:r>
            <a:r>
              <a:rPr lang="en-US" dirty="0"/>
              <a:t> </a:t>
            </a:r>
          </a:p>
          <a:p>
            <a:pPr lvl="0"/>
            <a:r>
              <a:rPr lang="en-US" dirty="0"/>
              <a:t>Then represent on your poster a realistic rendition of what </a:t>
            </a:r>
            <a:r>
              <a:rPr lang="en-US" i="1" dirty="0"/>
              <a:t>you think</a:t>
            </a:r>
            <a:r>
              <a:rPr lang="en-US" dirty="0"/>
              <a:t> actually happened during the event known as the “Boston Massacre” and why it was significant in history. </a:t>
            </a:r>
          </a:p>
          <a:p>
            <a:pPr lvl="0"/>
            <a:r>
              <a:rPr lang="en-US" dirty="0"/>
              <a:t>Be sure to describe context, events, locations, settings, </a:t>
            </a:r>
            <a:r>
              <a:rPr lang="en-US" dirty="0" smtClean="0"/>
              <a:t>and </a:t>
            </a:r>
            <a:r>
              <a:rPr lang="en-US" dirty="0"/>
              <a:t>varying perspectives, including biases. </a:t>
            </a:r>
          </a:p>
          <a:p>
            <a:pPr lvl="0"/>
            <a:r>
              <a:rPr lang="en-US" dirty="0" smtClean="0"/>
              <a:t>Use </a:t>
            </a:r>
            <a:r>
              <a:rPr lang="en-US" dirty="0"/>
              <a:t>at least 200 words of text. </a:t>
            </a:r>
          </a:p>
          <a:p>
            <a:pPr lvl="0"/>
            <a:r>
              <a:rPr lang="en-US" dirty="0"/>
              <a:t>Remember, you are making an argument; it has to be convincing</a:t>
            </a:r>
            <a:r>
              <a:rPr lang="en-US" dirty="0" smtClean="0"/>
              <a:t>.</a:t>
            </a:r>
            <a:endParaRPr lang="en-US" dirty="0"/>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762000"/>
            <a:ext cx="8229600" cy="914400"/>
          </a:xfrm>
        </p:spPr>
        <p:txBody>
          <a:bodyPr>
            <a:normAutofit/>
          </a:bodyPr>
          <a:lstStyle/>
          <a:p>
            <a:r>
              <a:rPr lang="en-US" sz="3600" b="1" dirty="0" smtClean="0"/>
              <a:t>Poster Instructions</a:t>
            </a:r>
            <a:endParaRPr lang="en-US" sz="3600" b="1" dirty="0"/>
          </a:p>
        </p:txBody>
      </p:sp>
      <p:sp>
        <p:nvSpPr>
          <p:cNvPr id="4" name="Oval 3">
            <a:hlinkClick r:id="rId3" action="ppaction://hlinksldjump"/>
          </p:cNvPr>
          <p:cNvSpPr/>
          <p:nvPr/>
        </p:nvSpPr>
        <p:spPr>
          <a:xfrm>
            <a:off x="7162800" y="5181600"/>
            <a:ext cx="1752600" cy="1447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hlinkClick r:id="rId4"/>
          </p:cNvPr>
          <p:cNvSpPr/>
          <p:nvPr/>
        </p:nvSpPr>
        <p:spPr>
          <a:xfrm>
            <a:off x="762000" y="5562600"/>
            <a:ext cx="2819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09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b="1" dirty="0" smtClean="0"/>
              <a:t>Instructions Letter Home</a:t>
            </a:r>
            <a:endParaRPr lang="en-US" sz="3600" b="1"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lvl="0"/>
            <a:r>
              <a:rPr lang="en-US" dirty="0"/>
              <a:t>Imagine you are either an indentured servant, a servant from Africa, or a planter who has arrived in the Virginia colony during the late 1650s, the 1660s, or the 1670s but who has not yet written home to the old country to inform family where you are, what you are doing, and what you have experienced.</a:t>
            </a:r>
          </a:p>
          <a:p>
            <a:pPr lvl="0"/>
            <a:r>
              <a:rPr lang="en-US" dirty="0"/>
              <a:t>Then write a letter home that must be in the least 300 words in length but no more than 500 words. </a:t>
            </a:r>
          </a:p>
          <a:p>
            <a:pPr lvl="0"/>
            <a:r>
              <a:rPr lang="en-US" dirty="0"/>
              <a:t>You must tell your relatives where you are, what life is like for you </a:t>
            </a:r>
            <a:r>
              <a:rPr lang="en-US" i="1" dirty="0"/>
              <a:t>and</a:t>
            </a:r>
            <a:r>
              <a:rPr lang="en-US" dirty="0"/>
              <a:t> those around you.</a:t>
            </a:r>
          </a:p>
          <a:p>
            <a:pPr lvl="0"/>
            <a:r>
              <a:rPr lang="en-US" dirty="0"/>
              <a:t>Your experiences must be realistic based on your real-life gender and your imagined status. </a:t>
            </a:r>
          </a:p>
          <a:p>
            <a:pPr lvl="0"/>
            <a:r>
              <a:rPr lang="en-US" dirty="0"/>
              <a:t>The letter must address economic, social, and political developments and whether you would recommend that friends or family members also come to Virginia. </a:t>
            </a:r>
          </a:p>
        </p:txBody>
      </p:sp>
    </p:spTree>
    <p:extLst>
      <p:ext uri="{BB962C8B-B14F-4D97-AF65-F5344CB8AC3E}">
        <p14:creationId xmlns:p14="http://schemas.microsoft.com/office/powerpoint/2010/main" val="2486725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sz="3600" b="1" dirty="0" smtClean="0"/>
              <a:t>Instructions News Report</a:t>
            </a:r>
            <a:endParaRPr lang="en-US" sz="3600" b="1"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pPr lvl="0"/>
            <a:r>
              <a:rPr lang="en-US" dirty="0"/>
              <a:t>Imagine you are a foreign correspondent assigned by a European newspaper </a:t>
            </a:r>
            <a:r>
              <a:rPr lang="en-US" dirty="0" smtClean="0"/>
              <a:t>(British</a:t>
            </a:r>
            <a:r>
              <a:rPr lang="en-US" dirty="0"/>
              <a:t>, French, Spanish, </a:t>
            </a:r>
            <a:r>
              <a:rPr lang="en-US" dirty="0" smtClean="0"/>
              <a:t>Dutch, or Hessian) </a:t>
            </a:r>
            <a:r>
              <a:rPr lang="en-US" dirty="0"/>
              <a:t>to report about the end of the American War for Independence, or American Revolution (it will depend on your </a:t>
            </a:r>
            <a:r>
              <a:rPr lang="en-US" dirty="0" smtClean="0"/>
              <a:t>bias how </a:t>
            </a:r>
            <a:r>
              <a:rPr lang="en-US" dirty="0"/>
              <a:t>you view or name this event)</a:t>
            </a:r>
          </a:p>
          <a:p>
            <a:pPr lvl="0"/>
            <a:r>
              <a:rPr lang="en-US" dirty="0"/>
              <a:t>In your final report to your newspaper in the fall of 1783 after the signing of the Treaty of Paris you are evaluating whether and why the Americans won or the British lost. </a:t>
            </a:r>
          </a:p>
          <a:p>
            <a:pPr lvl="0"/>
            <a:r>
              <a:rPr lang="en-US" dirty="0"/>
              <a:t>Since newspapers at that time were always biased in their political views, you too must have a clear bias, such as being supportive of Americans, supportive of the British, opposed to the British but not caring about Americans, or somewhere in between. Whatever your bias, it must be clear.</a:t>
            </a:r>
          </a:p>
          <a:p>
            <a:pPr lvl="0"/>
            <a:r>
              <a:rPr lang="en-US" dirty="0"/>
              <a:t>Be sure to address or evaluate the entire time span of the Revolution or War, and take into consideration the impact of the peace </a:t>
            </a:r>
            <a:r>
              <a:rPr lang="en-US" dirty="0" smtClean="0"/>
              <a:t>treaty.</a:t>
            </a:r>
            <a:endParaRPr lang="en-US" dirty="0"/>
          </a:p>
        </p:txBody>
      </p:sp>
    </p:spTree>
    <p:extLst>
      <p:ext uri="{BB962C8B-B14F-4D97-AF65-F5344CB8AC3E}">
        <p14:creationId xmlns:p14="http://schemas.microsoft.com/office/powerpoint/2010/main" val="304721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5"/>
            <a:ext cx="8229600" cy="885645"/>
          </a:xfrm>
        </p:spPr>
        <p:txBody>
          <a:bodyPr>
            <a:normAutofit/>
          </a:bodyPr>
          <a:lstStyle/>
          <a:p>
            <a:r>
              <a:rPr lang="en-US" sz="3600" b="1" dirty="0" smtClean="0"/>
              <a:t>Instructions Letter to Candidate</a:t>
            </a:r>
            <a:endParaRPr lang="en-US" sz="3600" b="1" dirty="0"/>
          </a:p>
        </p:txBody>
      </p:sp>
      <p:sp>
        <p:nvSpPr>
          <p:cNvPr id="3" name="Content Placeholder 2"/>
          <p:cNvSpPr>
            <a:spLocks noGrp="1"/>
          </p:cNvSpPr>
          <p:nvPr>
            <p:ph idx="1"/>
          </p:nvPr>
        </p:nvSpPr>
        <p:spPr>
          <a:xfrm>
            <a:off x="0" y="762000"/>
            <a:ext cx="9144000" cy="6096000"/>
          </a:xfrm>
        </p:spPr>
        <p:txBody>
          <a:bodyPr>
            <a:normAutofit fontScale="77500" lnSpcReduction="20000"/>
          </a:bodyPr>
          <a:lstStyle/>
          <a:p>
            <a:pPr lvl="0">
              <a:spcBef>
                <a:spcPts val="0"/>
              </a:spcBef>
            </a:pPr>
            <a:r>
              <a:rPr lang="en-US" dirty="0"/>
              <a:t>Take another look at your notes from week </a:t>
            </a:r>
            <a:r>
              <a:rPr lang="en-US" dirty="0" smtClean="0"/>
              <a:t>15 and watch </a:t>
            </a:r>
            <a:r>
              <a:rPr lang="en-US" dirty="0"/>
              <a:t>the posted clips related to </a:t>
            </a:r>
            <a:r>
              <a:rPr lang="en-US" i="1" dirty="0"/>
              <a:t>Dred Scott v. Sanford</a:t>
            </a:r>
            <a:r>
              <a:rPr lang="en-US" dirty="0"/>
              <a:t> and 1857. </a:t>
            </a:r>
          </a:p>
          <a:p>
            <a:pPr lvl="0">
              <a:spcBef>
                <a:spcPts val="0"/>
              </a:spcBef>
            </a:pPr>
            <a:r>
              <a:rPr lang="en-US" dirty="0"/>
              <a:t>Imagine you are a planter, small farmer, factory worker, or free African American living in Missouri. </a:t>
            </a:r>
          </a:p>
          <a:p>
            <a:pPr lvl="0">
              <a:spcBef>
                <a:spcPts val="0"/>
              </a:spcBef>
            </a:pPr>
            <a:r>
              <a:rPr lang="en-US" dirty="0"/>
              <a:t>Then write a letter to one of the following individuals, who were running as candidates from Missouri for the US House of Representatives in 1858: Thomas L. Anderson (</a:t>
            </a:r>
            <a:r>
              <a:rPr lang="en-US" dirty="0" err="1"/>
              <a:t>Ind</a:t>
            </a:r>
            <a:r>
              <a:rPr lang="en-US" dirty="0"/>
              <a:t>), Francis P. Blair (D), John B. Clark (D), John S. Phelps (D), George R. Taylor (R), Samuel Woodson (American)</a:t>
            </a:r>
          </a:p>
          <a:p>
            <a:pPr lvl="0">
              <a:spcBef>
                <a:spcPts val="0"/>
              </a:spcBef>
            </a:pPr>
            <a:r>
              <a:rPr lang="en-US" dirty="0"/>
              <a:t>In your letter you must ask the candidate how he would help deal with three particular concerns that you have about developments during the past </a:t>
            </a:r>
            <a:r>
              <a:rPr lang="en-US" dirty="0" smtClean="0"/>
              <a:t>decade.</a:t>
            </a:r>
            <a:endParaRPr lang="en-US" dirty="0"/>
          </a:p>
          <a:p>
            <a:pPr lvl="0">
              <a:spcBef>
                <a:spcPts val="0"/>
              </a:spcBef>
            </a:pPr>
            <a:r>
              <a:rPr lang="en-US" dirty="0"/>
              <a:t>You must explain these concerns from the perspective of your identity that you have chosen. </a:t>
            </a:r>
            <a:r>
              <a:rPr lang="en-US" dirty="0" smtClean="0"/>
              <a:t> </a:t>
            </a:r>
            <a:endParaRPr lang="en-US" dirty="0"/>
          </a:p>
          <a:p>
            <a:pPr lvl="0">
              <a:spcBef>
                <a:spcPts val="0"/>
              </a:spcBef>
            </a:pPr>
            <a:r>
              <a:rPr lang="en-US" dirty="0" smtClean="0"/>
              <a:t>You </a:t>
            </a:r>
            <a:r>
              <a:rPr lang="en-US" dirty="0"/>
              <a:t>can </a:t>
            </a:r>
            <a:r>
              <a:rPr lang="en-US" dirty="0" smtClean="0"/>
              <a:t>also make </a:t>
            </a:r>
            <a:r>
              <a:rPr lang="en-US" dirty="0"/>
              <a:t>suggestions to the candidate how he might address these problems once elected, especially considering his party ideology.</a:t>
            </a:r>
          </a:p>
          <a:p>
            <a:pPr lvl="0">
              <a:spcBef>
                <a:spcPts val="0"/>
              </a:spcBef>
            </a:pPr>
            <a:r>
              <a:rPr lang="en-US" dirty="0"/>
              <a:t>This letter must be one page in length, single spaced, but no longer than two pages</a:t>
            </a:r>
            <a:r>
              <a:rPr lang="en-US" dirty="0" smtClean="0"/>
              <a:t>.</a:t>
            </a:r>
            <a:endParaRPr lang="en-US" dirty="0"/>
          </a:p>
        </p:txBody>
      </p:sp>
      <p:sp>
        <p:nvSpPr>
          <p:cNvPr id="4" name="Oval 3">
            <a:hlinkClick r:id="rId2" action="ppaction://hlinksldjump"/>
          </p:cNvPr>
          <p:cNvSpPr/>
          <p:nvPr/>
        </p:nvSpPr>
        <p:spPr>
          <a:xfrm>
            <a:off x="7010400" y="4800600"/>
            <a:ext cx="1828800" cy="1676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432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755"/>
            <a:ext cx="8229600" cy="715962"/>
          </a:xfrm>
        </p:spPr>
        <p:txBody>
          <a:bodyPr>
            <a:normAutofit fontScale="90000"/>
          </a:bodyPr>
          <a:lstStyle/>
          <a:p>
            <a:r>
              <a:rPr lang="en-US" dirty="0" smtClean="0"/>
              <a:t>Sample Comments</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a:t>I like Her use of the </a:t>
            </a:r>
            <a:r>
              <a:rPr lang="en-US" dirty="0" err="1"/>
              <a:t>socratic</a:t>
            </a:r>
            <a:r>
              <a:rPr lang="en-US" dirty="0"/>
              <a:t> method, that is during lectures, she guides us to the answer, instead of telling us</a:t>
            </a:r>
            <a:r>
              <a:rPr lang="en-US" dirty="0" smtClean="0"/>
              <a:t>.</a:t>
            </a:r>
          </a:p>
          <a:p>
            <a:r>
              <a:rPr lang="en-US" dirty="0"/>
              <a:t>This class was just a joy to have. The instructor seemed to thoroughly enjoy teaching, always had a smile, and made the material interesting</a:t>
            </a:r>
            <a:r>
              <a:rPr lang="en-US" dirty="0" smtClean="0"/>
              <a:t>.</a:t>
            </a:r>
          </a:p>
          <a:p>
            <a:r>
              <a:rPr lang="en-US" dirty="0"/>
              <a:t>Strengths- encouraging students to actively participate in class, engaging students in the </a:t>
            </a:r>
            <a:r>
              <a:rPr lang="en-US" dirty="0" smtClean="0"/>
              <a:t>topic</a:t>
            </a:r>
          </a:p>
          <a:p>
            <a:r>
              <a:rPr lang="en-US" dirty="0"/>
              <a:t>Professor DeWitt does a very good job at getting people involved during lectures and listening to peoples input on the topic allowing us in the class to debate and decide our take on the subject getting the students to more deeply understand the subject matter. </a:t>
            </a:r>
          </a:p>
        </p:txBody>
      </p:sp>
      <p:sp>
        <p:nvSpPr>
          <p:cNvPr id="5" name="Oval 4">
            <a:hlinkClick r:id="rId2" action="ppaction://hlinksldjump"/>
          </p:cNvPr>
          <p:cNvSpPr/>
          <p:nvPr/>
        </p:nvSpPr>
        <p:spPr>
          <a:xfrm>
            <a:off x="6858000" y="4648200"/>
            <a:ext cx="1981200" cy="1905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217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94378"/>
            <a:ext cx="9144000" cy="4863621"/>
          </a:xfrm>
        </p:spPr>
        <p:txBody>
          <a:bodyPr>
            <a:normAutofit/>
          </a:bodyPr>
          <a:lstStyle/>
          <a:p>
            <a:r>
              <a:rPr lang="en-US" dirty="0" smtClean="0"/>
              <a:t>Learn history</a:t>
            </a:r>
          </a:p>
          <a:p>
            <a:r>
              <a:rPr lang="en-US" dirty="0" smtClean="0"/>
              <a:t>Not dull or drab history of memorized facts</a:t>
            </a:r>
          </a:p>
          <a:p>
            <a:r>
              <a:rPr lang="en-US" dirty="0" smtClean="0"/>
              <a:t>But what defined people; why people acted in certain ways; how we became Americans</a:t>
            </a:r>
          </a:p>
          <a:p>
            <a:r>
              <a:rPr lang="en-US" dirty="0" smtClean="0"/>
              <a:t>Engage students; make them think</a:t>
            </a:r>
          </a:p>
          <a:p>
            <a:r>
              <a:rPr lang="en-US" dirty="0" smtClean="0"/>
              <a:t>Make them more aware of what happened in the past and what is happening around them today</a:t>
            </a:r>
          </a:p>
          <a:p>
            <a:r>
              <a:rPr lang="en-US" dirty="0" smtClean="0"/>
              <a:t>Turn students into active members of society</a:t>
            </a:r>
            <a:endParaRPr lang="en-US" dirty="0"/>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4800" y="762000"/>
            <a:ext cx="8458200" cy="1143000"/>
          </a:xfrm>
        </p:spPr>
        <p:txBody>
          <a:bodyPr>
            <a:normAutofit fontScale="90000"/>
          </a:bodyPr>
          <a:lstStyle/>
          <a:p>
            <a:r>
              <a:rPr lang="en-US" b="1" dirty="0" smtClean="0"/>
              <a:t>Primary Objectives for the Classroom</a:t>
            </a:r>
            <a:endParaRPr lang="en-US" b="1" dirty="0"/>
          </a:p>
        </p:txBody>
      </p:sp>
      <p:pic>
        <p:nvPicPr>
          <p:cNvPr id="3075" name="Picture 3" descr="C:\Users\Petra\AppData\Local\Microsoft\Windows\Temporary Internet Files\Content.IE5\3EDEPI9V\Sad-fac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2287" y="1507880"/>
            <a:ext cx="1038225" cy="1093158"/>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4248614" y="1468582"/>
            <a:ext cx="4361986" cy="1072376"/>
          </a:xfrm>
          <a:prstGeom prst="wedgeEllipseCallout">
            <a:avLst>
              <a:gd name="adj1" fmla="val -53106"/>
              <a:gd name="adj2" fmla="val 1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I’m an engineer, why do I have to learn history, again.</a:t>
            </a:r>
            <a:endParaRPr lang="en-US" sz="2000" dirty="0">
              <a:solidFill>
                <a:schemeClr val="tx1"/>
              </a:solidFill>
            </a:endParaRPr>
          </a:p>
        </p:txBody>
      </p:sp>
    </p:spTree>
    <p:extLst>
      <p:ext uri="{BB962C8B-B14F-4D97-AF65-F5344CB8AC3E}">
        <p14:creationId xmlns:p14="http://schemas.microsoft.com/office/powerpoint/2010/main" val="135591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181600"/>
          </a:xfrm>
        </p:spPr>
        <p:txBody>
          <a:bodyPr>
            <a:normAutofit/>
          </a:bodyPr>
          <a:lstStyle/>
          <a:p>
            <a:r>
              <a:rPr lang="en-US" dirty="0" smtClean="0"/>
              <a:t>Appeal to as many learning styles as possible</a:t>
            </a:r>
          </a:p>
          <a:p>
            <a:r>
              <a:rPr lang="en-US" dirty="0" smtClean="0"/>
              <a:t>The talkers, the introverts, the visual learners, the slow and the fast learners</a:t>
            </a:r>
          </a:p>
          <a:p>
            <a:r>
              <a:rPr lang="en-US" dirty="0"/>
              <a:t>Power points that combine text with maps, images, links to movie clips</a:t>
            </a:r>
          </a:p>
          <a:p>
            <a:r>
              <a:rPr lang="en-US" dirty="0" smtClean="0"/>
              <a:t>Mix lecturing of facts with questions, discussion, and various forms of interaction between students</a:t>
            </a:r>
          </a:p>
          <a:p>
            <a:pPr marL="0" indent="0">
              <a:buNone/>
            </a:pPr>
            <a:r>
              <a:rPr lang="en-US" dirty="0" smtClean="0">
                <a:sym typeface="Wingdings"/>
              </a:rPr>
              <a:t> </a:t>
            </a:r>
            <a:r>
              <a:rPr lang="en-US" dirty="0" smtClean="0"/>
              <a:t>Create an environment of learning where anyone can express an opinion</a:t>
            </a:r>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762000"/>
            <a:ext cx="8229600" cy="1143000"/>
          </a:xfrm>
        </p:spPr>
        <p:txBody>
          <a:bodyPr>
            <a:normAutofit/>
          </a:bodyPr>
          <a:lstStyle/>
          <a:p>
            <a:r>
              <a:rPr lang="en-US" sz="4000" b="1" dirty="0" smtClean="0"/>
              <a:t>How to achieve these Objectives?</a:t>
            </a:r>
            <a:endParaRPr lang="en-US" sz="4000" b="1" dirty="0"/>
          </a:p>
        </p:txBody>
      </p:sp>
      <p:sp>
        <p:nvSpPr>
          <p:cNvPr id="4" name="Oval 3">
            <a:hlinkClick r:id="rId3" action="ppaction://hlinksldjump"/>
          </p:cNvPr>
          <p:cNvSpPr/>
          <p:nvPr/>
        </p:nvSpPr>
        <p:spPr>
          <a:xfrm>
            <a:off x="1981200" y="3505200"/>
            <a:ext cx="34290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355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991600" cy="5029200"/>
          </a:xfrm>
        </p:spPr>
        <p:txBody>
          <a:bodyPr>
            <a:normAutofit/>
          </a:bodyPr>
          <a:lstStyle/>
          <a:p>
            <a:r>
              <a:rPr lang="en-US" dirty="0" smtClean="0"/>
              <a:t>Establish Freedom of Expression the first day</a:t>
            </a:r>
          </a:p>
          <a:p>
            <a:r>
              <a:rPr lang="en-US" dirty="0" smtClean="0"/>
              <a:t>“In what year should we begin this course?”</a:t>
            </a:r>
          </a:p>
          <a:p>
            <a:r>
              <a:rPr lang="en-US" dirty="0" smtClean="0"/>
              <a:t>Stipulation: must explain why</a:t>
            </a:r>
            <a:endParaRPr lang="en-US" dirty="0"/>
          </a:p>
          <a:p>
            <a:r>
              <a:rPr lang="en-US" dirty="0" smtClean="0"/>
              <a:t>Many answers</a:t>
            </a:r>
          </a:p>
          <a:p>
            <a:r>
              <a:rPr lang="en-US" dirty="0" smtClean="0"/>
              <a:t>Why do that? For 15 minutes students are engaged. They talk to each other. Establishes trust.</a:t>
            </a:r>
          </a:p>
          <a:p>
            <a:pPr lvl="3"/>
            <a:r>
              <a:rPr lang="en-US" dirty="0" smtClean="0"/>
              <a:t> </a:t>
            </a:r>
            <a:r>
              <a:rPr lang="en-US" sz="3200" dirty="0" smtClean="0"/>
              <a:t>At the same time, explanations provide an   indicator of what students already know without them taking a quiz.</a:t>
            </a:r>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762000"/>
            <a:ext cx="9144000" cy="1143000"/>
          </a:xfrm>
        </p:spPr>
        <p:txBody>
          <a:bodyPr>
            <a:normAutofit fontScale="90000"/>
          </a:bodyPr>
          <a:lstStyle/>
          <a:p>
            <a:r>
              <a:rPr lang="en-US" sz="4000" b="1" dirty="0" smtClean="0"/>
              <a:t>How to Entice </a:t>
            </a:r>
            <a:r>
              <a:rPr lang="en-US" sz="4000" b="1" dirty="0"/>
              <a:t>S</a:t>
            </a:r>
            <a:r>
              <a:rPr lang="en-US" sz="4000" b="1" dirty="0" smtClean="0"/>
              <a:t>tudents to Express an Opinion?</a:t>
            </a:r>
            <a:endParaRPr lang="en-US" sz="4000" b="1" dirty="0"/>
          </a:p>
        </p:txBody>
      </p:sp>
      <p:pic>
        <p:nvPicPr>
          <p:cNvPr id="4098" name="Picture 2" descr="C:\Users\Petra\AppData\Local\Microsoft\Windows\Temporary Internet Files\Content.IE5\3EDEPI9V\bulb_o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04171"/>
            <a:ext cx="1447800" cy="1528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83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500" tmFilter="0, 0; .2, .5; .8, .5; 1, 0"/>
                                        <p:tgtEl>
                                          <p:spTgt spid="4098"/>
                                        </p:tgtEl>
                                      </p:cBhvr>
                                    </p:animEffect>
                                    <p:animScale>
                                      <p:cBhvr>
                                        <p:cTn id="31" dur="250" autoRev="1" fill="hold"/>
                                        <p:tgtEl>
                                          <p:spTgt spid="4098"/>
                                        </p:tgtEl>
                                      </p:cBhvr>
                                      <p:by x="105000" y="105000"/>
                                    </p:animScale>
                                  </p:childTnLst>
                                </p:cTn>
                              </p:par>
                              <p:par>
                                <p:cTn id="32" presetID="1"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lnSpcReduction="10000"/>
          </a:bodyPr>
          <a:lstStyle/>
          <a:p>
            <a:pPr>
              <a:spcBef>
                <a:spcPts val="600"/>
              </a:spcBef>
            </a:pPr>
            <a:r>
              <a:rPr lang="en-US" dirty="0" smtClean="0"/>
              <a:t>Placing themselves into a situation by role playing</a:t>
            </a:r>
          </a:p>
          <a:p>
            <a:pPr>
              <a:spcBef>
                <a:spcPts val="600"/>
              </a:spcBef>
            </a:pPr>
            <a:r>
              <a:rPr lang="en-US" dirty="0" smtClean="0"/>
              <a:t>Virginia settlers v. </a:t>
            </a:r>
            <a:r>
              <a:rPr lang="en-US" dirty="0" err="1" smtClean="0"/>
              <a:t>Powhatans</a:t>
            </a:r>
            <a:endParaRPr lang="en-US" dirty="0" smtClean="0"/>
          </a:p>
          <a:p>
            <a:pPr>
              <a:spcBef>
                <a:spcPts val="600"/>
              </a:spcBef>
            </a:pPr>
            <a:r>
              <a:rPr lang="en-US" dirty="0" smtClean="0"/>
              <a:t>Congressmen needing to tackle a $ 1 trillion debt after the War for Independence</a:t>
            </a:r>
            <a:endParaRPr lang="en-US" dirty="0"/>
          </a:p>
          <a:p>
            <a:pPr>
              <a:spcBef>
                <a:spcPts val="600"/>
              </a:spcBef>
            </a:pPr>
            <a:r>
              <a:rPr lang="en-US" dirty="0" smtClean="0"/>
              <a:t>Leading questions that result in predictable answers</a:t>
            </a:r>
          </a:p>
          <a:p>
            <a:pPr lvl="1">
              <a:spcBef>
                <a:spcPts val="600"/>
              </a:spcBef>
            </a:pPr>
            <a:r>
              <a:rPr lang="en-US" dirty="0" smtClean="0"/>
              <a:t>“What exactly does it mean to be in hot pursuit of the Seminole?”</a:t>
            </a:r>
          </a:p>
          <a:p>
            <a:pPr lvl="1">
              <a:spcBef>
                <a:spcPts val="600"/>
              </a:spcBef>
            </a:pPr>
            <a:r>
              <a:rPr lang="en-US" dirty="0" smtClean="0"/>
              <a:t>“Really? Why would you say that?”</a:t>
            </a:r>
          </a:p>
          <a:p>
            <a:pPr>
              <a:spcBef>
                <a:spcPts val="600"/>
              </a:spcBef>
            </a:pPr>
            <a:r>
              <a:rPr lang="en-US" dirty="0" smtClean="0"/>
              <a:t>Point? Engaged; talked with each other; explanation is assessment of knowledge and comprehension of “why”</a:t>
            </a:r>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762000"/>
            <a:ext cx="9144000" cy="1143000"/>
          </a:xfrm>
        </p:spPr>
        <p:txBody>
          <a:bodyPr>
            <a:normAutofit/>
          </a:bodyPr>
          <a:lstStyle/>
          <a:p>
            <a:r>
              <a:rPr lang="en-US" sz="3600" b="1" dirty="0" smtClean="0"/>
              <a:t>Reinforcing Free Expression of Opinions</a:t>
            </a:r>
            <a:endParaRPr lang="en-US" sz="3600" b="1" dirty="0"/>
          </a:p>
        </p:txBody>
      </p:sp>
      <p:pic>
        <p:nvPicPr>
          <p:cNvPr id="5122" name="Picture 2" descr="C:\Users\Petra\AppData\Local\Microsoft\Windows\Temporary Internet Files\Content.IE5\GFETKHZH\5957727738_4687d38653_z[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9582" b="26045"/>
          <a:stretch/>
        </p:blipFill>
        <p:spPr bwMode="auto">
          <a:xfrm>
            <a:off x="5274568" y="2163337"/>
            <a:ext cx="2497832" cy="500814"/>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Petra\AppData\Local\Microsoft\Windows\Temporary Internet Files\Content.IE5\3EDEPI9V\Bow_and_Arrow[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6783" y="1836234"/>
            <a:ext cx="1144817" cy="1144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36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5122"/>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512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9144000" cy="4876800"/>
          </a:xfrm>
        </p:spPr>
        <p:txBody>
          <a:bodyPr>
            <a:normAutofit/>
          </a:bodyPr>
          <a:lstStyle/>
          <a:p>
            <a:r>
              <a:rPr lang="en-US" dirty="0" smtClean="0"/>
              <a:t>Read assigned chapter or primary document; watch movie clip or recorded lecture</a:t>
            </a:r>
          </a:p>
          <a:p>
            <a:r>
              <a:rPr lang="en-US" dirty="0" smtClean="0"/>
              <a:t>Traditional Essay Style</a:t>
            </a:r>
          </a:p>
          <a:p>
            <a:pPr lvl="1"/>
            <a:r>
              <a:rPr lang="en-US" dirty="0" smtClean="0"/>
              <a:t>3-4 basic facts questions</a:t>
            </a:r>
          </a:p>
          <a:p>
            <a:pPr lvl="1"/>
            <a:r>
              <a:rPr lang="en-US" dirty="0" smtClean="0"/>
              <a:t>1-2 personal opinion questions</a:t>
            </a:r>
          </a:p>
          <a:p>
            <a:r>
              <a:rPr lang="en-US" dirty="0" smtClean="0"/>
              <a:t>Posters</a:t>
            </a:r>
            <a:endParaRPr lang="en-US" dirty="0"/>
          </a:p>
          <a:p>
            <a:r>
              <a:rPr lang="en-US" dirty="0" smtClean="0"/>
              <a:t>Write an analytical essay without                    realizing wrote an analytical essay</a:t>
            </a:r>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914400"/>
            <a:ext cx="9144000" cy="1066800"/>
          </a:xfrm>
        </p:spPr>
        <p:txBody>
          <a:bodyPr>
            <a:normAutofit fontScale="90000"/>
          </a:bodyPr>
          <a:lstStyle/>
          <a:p>
            <a:r>
              <a:rPr lang="en-US" sz="4000" dirty="0" smtClean="0"/>
              <a:t>	   </a:t>
            </a:r>
            <a:r>
              <a:rPr lang="en-US" sz="4000" b="1" dirty="0" smtClean="0"/>
              <a:t>Creativity and Analytical Thinking through Homework</a:t>
            </a:r>
            <a:endParaRPr lang="en-US" sz="4000" b="1" dirty="0"/>
          </a:p>
        </p:txBody>
      </p:sp>
      <p:sp>
        <p:nvSpPr>
          <p:cNvPr id="4" name="Oval 3">
            <a:hlinkClick r:id="rId3" action="ppaction://hlinksldjump"/>
          </p:cNvPr>
          <p:cNvSpPr/>
          <p:nvPr/>
        </p:nvSpPr>
        <p:spPr>
          <a:xfrm>
            <a:off x="4572000" y="3581400"/>
            <a:ext cx="2057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hlinkClick r:id="rId4" action="ppaction://hlinksldjump"/>
          </p:cNvPr>
          <p:cNvSpPr/>
          <p:nvPr/>
        </p:nvSpPr>
        <p:spPr>
          <a:xfrm>
            <a:off x="533400" y="4520063"/>
            <a:ext cx="23622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Users\Petra\AppData\Local\Microsoft\Windows\Temporary Internet Files\Content.IE5\726SHIFG\sneaky[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6593" y="4977264"/>
            <a:ext cx="2314375" cy="1832214"/>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a:hlinkClick r:id="rId6" action="ppaction://hlinksldjump"/>
          </p:cNvPr>
          <p:cNvSpPr/>
          <p:nvPr/>
        </p:nvSpPr>
        <p:spPr>
          <a:xfrm>
            <a:off x="3598652" y="5433025"/>
            <a:ext cx="2306847"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09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146"/>
                                        </p:tgtEl>
                                        <p:attrNameLst>
                                          <p:attrName>style.visibility</p:attrName>
                                        </p:attrNameLst>
                                      </p:cBhvr>
                                      <p:to>
                                        <p:strVal val="visible"/>
                                      </p:to>
                                    </p:set>
                                    <p:animEffect transition="in" filter="fade">
                                      <p:cBhvr>
                                        <p:cTn id="31" dur="1000"/>
                                        <p:tgtEl>
                                          <p:spTgt spid="6146"/>
                                        </p:tgtEl>
                                      </p:cBhvr>
                                    </p:animEffect>
                                    <p:anim calcmode="lin" valueType="num">
                                      <p:cBhvr>
                                        <p:cTn id="32" dur="1000" fill="hold"/>
                                        <p:tgtEl>
                                          <p:spTgt spid="6146"/>
                                        </p:tgtEl>
                                        <p:attrNameLst>
                                          <p:attrName>ppt_x</p:attrName>
                                        </p:attrNameLst>
                                      </p:cBhvr>
                                      <p:tavLst>
                                        <p:tav tm="0">
                                          <p:val>
                                            <p:strVal val="#ppt_x"/>
                                          </p:val>
                                        </p:tav>
                                        <p:tav tm="100000">
                                          <p:val>
                                            <p:strVal val="#ppt_x"/>
                                          </p:val>
                                        </p:tav>
                                      </p:tavLst>
                                    </p:anim>
                                    <p:anim calcmode="lin" valueType="num">
                                      <p:cBhvr>
                                        <p:cTn id="33"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lnSpcReduction="10000"/>
          </a:bodyPr>
          <a:lstStyle/>
          <a:p>
            <a:r>
              <a:rPr lang="en-US" dirty="0" smtClean="0"/>
              <a:t>Grades continue to improve</a:t>
            </a:r>
          </a:p>
          <a:p>
            <a:r>
              <a:rPr lang="en-US" dirty="0" smtClean="0"/>
              <a:t>Quality of answers is improving</a:t>
            </a:r>
          </a:p>
          <a:p>
            <a:r>
              <a:rPr lang="en-US" dirty="0" smtClean="0"/>
              <a:t>Student Comments: want to watch more movie clips, but nevertheless indicate a good experience; “glad I came to class today”</a:t>
            </a:r>
            <a:endParaRPr lang="en-US" dirty="0"/>
          </a:p>
          <a:p>
            <a:r>
              <a:rPr lang="en-US" dirty="0" smtClean="0"/>
              <a:t>Students are engaged; no one falls asleep</a:t>
            </a:r>
          </a:p>
          <a:p>
            <a:r>
              <a:rPr lang="en-US" dirty="0" smtClean="0"/>
              <a:t>Peer reviews: “No one pulled out a phone.” “Positive learning environment in the class.” “Students easily interact with instructor or each other.”</a:t>
            </a:r>
          </a:p>
        </p:txBody>
      </p:sp>
      <p:pic>
        <p:nvPicPr>
          <p:cNvPr id="3074" name="Picture 2" descr="Heade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52"/>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400" y="665252"/>
            <a:ext cx="8229600" cy="1143000"/>
          </a:xfrm>
        </p:spPr>
        <p:txBody>
          <a:bodyPr>
            <a:normAutofit/>
          </a:bodyPr>
          <a:lstStyle/>
          <a:p>
            <a:r>
              <a:rPr lang="en-US" sz="3600" b="1" dirty="0" smtClean="0"/>
              <a:t>How do I know I am succeeding?</a:t>
            </a:r>
            <a:endParaRPr lang="en-US" sz="3600" b="1" dirty="0"/>
          </a:p>
        </p:txBody>
      </p:sp>
      <p:sp>
        <p:nvSpPr>
          <p:cNvPr id="4" name="Oval 3">
            <a:hlinkClick r:id="rId3" action="ppaction://hlinksldjump"/>
          </p:cNvPr>
          <p:cNvSpPr/>
          <p:nvPr/>
        </p:nvSpPr>
        <p:spPr>
          <a:xfrm>
            <a:off x="1371600" y="3124200"/>
            <a:ext cx="31242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Petra\AppData\Local\Microsoft\Windows\Temporary Internet Files\Content.IE5\GFETKHZH\558px-smiley_pouce[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334386"/>
            <a:ext cx="2402205" cy="206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51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wipe(down)">
                                      <p:cBhvr>
                                        <p:cTn id="27" dur="580">
                                          <p:stCondLst>
                                            <p:cond delay="0"/>
                                          </p:stCondLst>
                                        </p:cTn>
                                        <p:tgtEl>
                                          <p:spTgt spid="2050"/>
                                        </p:tgtEl>
                                      </p:cBhvr>
                                    </p:animEffect>
                                    <p:anim calcmode="lin" valueType="num">
                                      <p:cBhvr>
                                        <p:cTn id="2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33" dur="26">
                                          <p:stCondLst>
                                            <p:cond delay="650"/>
                                          </p:stCondLst>
                                        </p:cTn>
                                        <p:tgtEl>
                                          <p:spTgt spid="2050"/>
                                        </p:tgtEl>
                                      </p:cBhvr>
                                      <p:to x="100000" y="60000"/>
                                    </p:animScale>
                                    <p:animScale>
                                      <p:cBhvr>
                                        <p:cTn id="34" dur="166" decel="50000">
                                          <p:stCondLst>
                                            <p:cond delay="676"/>
                                          </p:stCondLst>
                                        </p:cTn>
                                        <p:tgtEl>
                                          <p:spTgt spid="2050"/>
                                        </p:tgtEl>
                                      </p:cBhvr>
                                      <p:to x="100000" y="100000"/>
                                    </p:animScale>
                                    <p:animScale>
                                      <p:cBhvr>
                                        <p:cTn id="35" dur="26">
                                          <p:stCondLst>
                                            <p:cond delay="1312"/>
                                          </p:stCondLst>
                                        </p:cTn>
                                        <p:tgtEl>
                                          <p:spTgt spid="2050"/>
                                        </p:tgtEl>
                                      </p:cBhvr>
                                      <p:to x="100000" y="80000"/>
                                    </p:animScale>
                                    <p:animScale>
                                      <p:cBhvr>
                                        <p:cTn id="36" dur="166" decel="50000">
                                          <p:stCondLst>
                                            <p:cond delay="1338"/>
                                          </p:stCondLst>
                                        </p:cTn>
                                        <p:tgtEl>
                                          <p:spTgt spid="2050"/>
                                        </p:tgtEl>
                                      </p:cBhvr>
                                      <p:to x="100000" y="100000"/>
                                    </p:animScale>
                                    <p:animScale>
                                      <p:cBhvr>
                                        <p:cTn id="37" dur="26">
                                          <p:stCondLst>
                                            <p:cond delay="1642"/>
                                          </p:stCondLst>
                                        </p:cTn>
                                        <p:tgtEl>
                                          <p:spTgt spid="2050"/>
                                        </p:tgtEl>
                                      </p:cBhvr>
                                      <p:to x="100000" y="90000"/>
                                    </p:animScale>
                                    <p:animScale>
                                      <p:cBhvr>
                                        <p:cTn id="38" dur="166" decel="50000">
                                          <p:stCondLst>
                                            <p:cond delay="1668"/>
                                          </p:stCondLst>
                                        </p:cTn>
                                        <p:tgtEl>
                                          <p:spTgt spid="2050"/>
                                        </p:tgtEl>
                                      </p:cBhvr>
                                      <p:to x="100000" y="100000"/>
                                    </p:animScale>
                                    <p:animScale>
                                      <p:cBhvr>
                                        <p:cTn id="39" dur="26">
                                          <p:stCondLst>
                                            <p:cond delay="1808"/>
                                          </p:stCondLst>
                                        </p:cTn>
                                        <p:tgtEl>
                                          <p:spTgt spid="2050"/>
                                        </p:tgtEl>
                                      </p:cBhvr>
                                      <p:to x="100000" y="95000"/>
                                    </p:animScale>
                                    <p:animScale>
                                      <p:cBhvr>
                                        <p:cTn id="40" dur="166" decel="50000">
                                          <p:stCondLst>
                                            <p:cond delay="1834"/>
                                          </p:stCondLst>
                                        </p:cTn>
                                        <p:tgtEl>
                                          <p:spTgt spid="2050"/>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xit" presetSubtype="0" fill="hold" nodeType="clickEffect">
                                  <p:stCondLst>
                                    <p:cond delay="0"/>
                                  </p:stCondLst>
                                  <p:childTnLst>
                                    <p:animEffect transition="out" filter="wipe(down)">
                                      <p:cBhvr>
                                        <p:cTn id="44" dur="180" accel="50000">
                                          <p:stCondLst>
                                            <p:cond delay="1820"/>
                                          </p:stCondLst>
                                        </p:cTn>
                                        <p:tgtEl>
                                          <p:spTgt spid="2050"/>
                                        </p:tgtEl>
                                      </p:cBhvr>
                                    </p:animEffect>
                                    <p:anim calcmode="lin" valueType="num">
                                      <p:cBhvr>
                                        <p:cTn id="45" dur="1822" tmFilter="0,0; 0.14,0.31; 0.43,0.73; 0.71,0.91; 1.0,1.0">
                                          <p:stCondLst>
                                            <p:cond delay="0"/>
                                          </p:stCondLst>
                                        </p:cTn>
                                        <p:tgtEl>
                                          <p:spTgt spid="2050"/>
                                        </p:tgtEl>
                                        <p:attrNameLst>
                                          <p:attrName>ppt_x</p:attrName>
                                        </p:attrNameLst>
                                      </p:cBhvr>
                                      <p:tavLst>
                                        <p:tav tm="0">
                                          <p:val>
                                            <p:strVal val="ppt_x"/>
                                          </p:val>
                                        </p:tav>
                                        <p:tav tm="100000">
                                          <p:val>
                                            <p:strVal val="#ppt_x+0.25"/>
                                          </p:val>
                                        </p:tav>
                                      </p:tavLst>
                                    </p:anim>
                                    <p:anim calcmode="lin" valueType="num">
                                      <p:cBhvr>
                                        <p:cTn id="46" dur="178">
                                          <p:stCondLst>
                                            <p:cond delay="1822"/>
                                          </p:stCondLst>
                                        </p:cTn>
                                        <p:tgtEl>
                                          <p:spTgt spid="2050"/>
                                        </p:tgtEl>
                                        <p:attrNameLst>
                                          <p:attrName>ppt_x</p:attrName>
                                        </p:attrNameLst>
                                      </p:cBhvr>
                                      <p:tavLst>
                                        <p:tav tm="0">
                                          <p:val>
                                            <p:strVal val="ppt_x"/>
                                          </p:val>
                                        </p:tav>
                                        <p:tav tm="100000">
                                          <p:val>
                                            <p:strVal val="ppt_x"/>
                                          </p:val>
                                        </p:tav>
                                      </p:tavLst>
                                    </p:anim>
                                    <p:anim calcmode="lin" valueType="num">
                                      <p:cBhvr>
                                        <p:cTn id="47" dur="664" tmFilter="0.0,0.0;0.25,0.07;0.50,0.2;0.75,0.467;1.0,1.0">
                                          <p:stCondLst>
                                            <p:cond delay="0"/>
                                          </p:stCondLst>
                                        </p:cTn>
                                        <p:tgtEl>
                                          <p:spTgt spid="205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8" dur="664" tmFilter="0, 0; 0.125,0.2665; 0.25,0.4; 0.375,0.465; 0.5,0.5;  0.625,0.535; 0.75,0.6; 0.875,0.7335; 1,1">
                                          <p:stCondLst>
                                            <p:cond delay="664"/>
                                          </p:stCondLst>
                                        </p:cTn>
                                        <p:tgtEl>
                                          <p:spTgt spid="205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9" dur="332" tmFilter="0, 0; 0.125,0.2665; 0.25,0.4; 0.375,0.465; 0.5,0.5;  0.625,0.535; 0.75,0.6; 0.875,0.7335; 1,1">
                                          <p:stCondLst>
                                            <p:cond delay="1324"/>
                                          </p:stCondLst>
                                        </p:cTn>
                                        <p:tgtEl>
                                          <p:spTgt spid="205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0" dur="164" tmFilter="0, 0; 0.125,0.2665; 0.25,0.4; 0.375,0.465; 0.5,0.5;  0.625,0.535; 0.75,0.6; 0.875,0.7335; 1,1">
                                          <p:stCondLst>
                                            <p:cond delay="1656"/>
                                          </p:stCondLst>
                                        </p:cTn>
                                        <p:tgtEl>
                                          <p:spTgt spid="205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1" dur="180" accel="50000">
                                          <p:stCondLst>
                                            <p:cond delay="1820"/>
                                          </p:stCondLst>
                                        </p:cTn>
                                        <p:tgtEl>
                                          <p:spTgt spid="2050"/>
                                        </p:tgtEl>
                                        <p:attrNameLst>
                                          <p:attrName>ppt_y</p:attrName>
                                        </p:attrNameLst>
                                      </p:cBhvr>
                                      <p:tavLst>
                                        <p:tav tm="0">
                                          <p:val>
                                            <p:strVal val="ppt_y"/>
                                          </p:val>
                                        </p:tav>
                                        <p:tav tm="100000">
                                          <p:val>
                                            <p:strVal val="ppt_y+ppt_h"/>
                                          </p:val>
                                        </p:tav>
                                      </p:tavLst>
                                    </p:anim>
                                    <p:animScale>
                                      <p:cBhvr>
                                        <p:cTn id="52" dur="26">
                                          <p:stCondLst>
                                            <p:cond delay="620"/>
                                          </p:stCondLst>
                                        </p:cTn>
                                        <p:tgtEl>
                                          <p:spTgt spid="2050"/>
                                        </p:tgtEl>
                                      </p:cBhvr>
                                      <p:to x="100000" y="60000"/>
                                    </p:animScale>
                                    <p:animScale>
                                      <p:cBhvr>
                                        <p:cTn id="53" dur="166" decel="50000">
                                          <p:stCondLst>
                                            <p:cond delay="646"/>
                                          </p:stCondLst>
                                        </p:cTn>
                                        <p:tgtEl>
                                          <p:spTgt spid="2050"/>
                                        </p:tgtEl>
                                      </p:cBhvr>
                                      <p:to x="100000" y="100000"/>
                                    </p:animScale>
                                    <p:animScale>
                                      <p:cBhvr>
                                        <p:cTn id="54" dur="26">
                                          <p:stCondLst>
                                            <p:cond delay="1312"/>
                                          </p:stCondLst>
                                        </p:cTn>
                                        <p:tgtEl>
                                          <p:spTgt spid="2050"/>
                                        </p:tgtEl>
                                      </p:cBhvr>
                                      <p:to x="100000" y="80000"/>
                                    </p:animScale>
                                    <p:animScale>
                                      <p:cBhvr>
                                        <p:cTn id="55" dur="166" decel="50000">
                                          <p:stCondLst>
                                            <p:cond delay="1338"/>
                                          </p:stCondLst>
                                        </p:cTn>
                                        <p:tgtEl>
                                          <p:spTgt spid="2050"/>
                                        </p:tgtEl>
                                      </p:cBhvr>
                                      <p:to x="100000" y="100000"/>
                                    </p:animScale>
                                    <p:animScale>
                                      <p:cBhvr>
                                        <p:cTn id="56" dur="26">
                                          <p:stCondLst>
                                            <p:cond delay="1642"/>
                                          </p:stCondLst>
                                        </p:cTn>
                                        <p:tgtEl>
                                          <p:spTgt spid="2050"/>
                                        </p:tgtEl>
                                      </p:cBhvr>
                                      <p:to x="100000" y="90000"/>
                                    </p:animScale>
                                    <p:animScale>
                                      <p:cBhvr>
                                        <p:cTn id="57" dur="166" decel="50000">
                                          <p:stCondLst>
                                            <p:cond delay="1668"/>
                                          </p:stCondLst>
                                        </p:cTn>
                                        <p:tgtEl>
                                          <p:spTgt spid="2050"/>
                                        </p:tgtEl>
                                      </p:cBhvr>
                                      <p:to x="100000" y="100000"/>
                                    </p:animScale>
                                    <p:animScale>
                                      <p:cBhvr>
                                        <p:cTn id="58" dur="26">
                                          <p:stCondLst>
                                            <p:cond delay="1808"/>
                                          </p:stCondLst>
                                        </p:cTn>
                                        <p:tgtEl>
                                          <p:spTgt spid="2050"/>
                                        </p:tgtEl>
                                      </p:cBhvr>
                                      <p:to x="100000" y="95000"/>
                                    </p:animScale>
                                    <p:animScale>
                                      <p:cBhvr>
                                        <p:cTn id="59" dur="166" decel="50000">
                                          <p:stCondLst>
                                            <p:cond delay="1834"/>
                                          </p:stCondLst>
                                        </p:cTn>
                                        <p:tgtEl>
                                          <p:spTgt spid="2050"/>
                                        </p:tgtEl>
                                      </p:cBhvr>
                                      <p:to x="100000" y="100000"/>
                                    </p:animScale>
                                    <p:set>
                                      <p:cBhvr>
                                        <p:cTn id="60" dur="1" fill="hold">
                                          <p:stCondLst>
                                            <p:cond delay="19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Petra\AppData\Local\Microsoft\Windows\Temporary Internet Files\Content.IE5\1TRWS2XP\thank-you-46[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74649"/>
            <a:ext cx="5638800" cy="6108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64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8229600" cy="902898"/>
          </a:xfrm>
        </p:spPr>
        <p:txBody>
          <a:bodyPr>
            <a:normAutofit/>
          </a:bodyPr>
          <a:lstStyle/>
          <a:p>
            <a:r>
              <a:rPr lang="en-US" sz="3600" b="1" dirty="0" smtClean="0"/>
              <a:t>Sample Power Point </a:t>
            </a:r>
            <a:endParaRPr lang="en-US" sz="3600" b="1" dirty="0"/>
          </a:p>
        </p:txBody>
      </p:sp>
      <p:sp>
        <p:nvSpPr>
          <p:cNvPr id="3" name="Content Placeholder 2"/>
          <p:cNvSpPr>
            <a:spLocks noGrp="1"/>
          </p:cNvSpPr>
          <p:nvPr>
            <p:ph idx="1"/>
          </p:nvPr>
        </p:nvSpPr>
        <p:spPr>
          <a:xfrm>
            <a:off x="0" y="762000"/>
            <a:ext cx="9144000" cy="6096000"/>
          </a:xfrm>
        </p:spPr>
        <p:txBody>
          <a:bodyPr/>
          <a:lstStyle/>
          <a:p>
            <a:pPr marL="0" indent="0" algn="ctr">
              <a:buNone/>
            </a:pPr>
            <a:r>
              <a:rPr lang="en-US" b="1" dirty="0">
                <a:latin typeface="Arial" panose="020B0604020202020204" pitchFamily="34" charset="0"/>
                <a:cs typeface="Arial" panose="020B0604020202020204" pitchFamily="34" charset="0"/>
              </a:rPr>
              <a:t>The Trials of a Young Nation: Uniting the States and Establishing a Republic</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152400" y="1981200"/>
            <a:ext cx="8839200" cy="4524315"/>
          </a:xfrm>
          <a:prstGeom prst="rect">
            <a:avLst/>
          </a:prstGeom>
        </p:spPr>
        <p:txBody>
          <a:bodyPr wrap="square">
            <a:spAutoFit/>
          </a:bodyPr>
          <a:lstStyle/>
          <a:p>
            <a:pPr marL="457200" indent="-711200">
              <a:defRPr/>
            </a:pPr>
            <a:r>
              <a:rPr lang="en-US" sz="3200" b="1" dirty="0">
                <a:latin typeface="Arial" panose="020B0604020202020204" pitchFamily="34" charset="0"/>
                <a:cs typeface="Arial" panose="020B0604020202020204" pitchFamily="34" charset="0"/>
              </a:rPr>
              <a:t>I.</a:t>
            </a:r>
            <a:r>
              <a:rPr lang="en-US" sz="3200" dirty="0">
                <a:latin typeface="Arial" panose="020B0604020202020204" pitchFamily="34" charset="0"/>
                <a:cs typeface="Arial" panose="020B0604020202020204" pitchFamily="34" charset="0"/>
              </a:rPr>
              <a:t> The New </a:t>
            </a:r>
            <a:r>
              <a:rPr lang="en-US" sz="3200" b="1" dirty="0">
                <a:latin typeface="Arial" panose="020B0604020202020204" pitchFamily="34" charset="0"/>
                <a:cs typeface="Arial" panose="020B0604020202020204" pitchFamily="34" charset="0"/>
              </a:rPr>
              <a:t>r</a:t>
            </a:r>
            <a:r>
              <a:rPr lang="en-US" sz="3200" dirty="0">
                <a:latin typeface="Arial" panose="020B0604020202020204" pitchFamily="34" charset="0"/>
                <a:cs typeface="Arial" panose="020B0604020202020204" pitchFamily="34" charset="0"/>
              </a:rPr>
              <a:t>epublicanism: The Articles of Confederation</a:t>
            </a:r>
          </a:p>
          <a:p>
            <a:pPr marL="457200" indent="-711200">
              <a:defRPr/>
            </a:pPr>
            <a:r>
              <a:rPr lang="en-US" sz="3200" b="1" dirty="0">
                <a:latin typeface="Arial" panose="020B0604020202020204" pitchFamily="34" charset="0"/>
                <a:cs typeface="Arial" panose="020B0604020202020204" pitchFamily="34" charset="0"/>
              </a:rPr>
              <a:t>II.</a:t>
            </a:r>
            <a:r>
              <a:rPr lang="en-US" sz="3200" dirty="0">
                <a:latin typeface="Arial" panose="020B0604020202020204" pitchFamily="34" charset="0"/>
                <a:cs typeface="Arial" panose="020B0604020202020204" pitchFamily="34" charset="0"/>
              </a:rPr>
              <a:t> Bringing Order Upon the Land: </a:t>
            </a:r>
            <a:r>
              <a:rPr lang="en-US" sz="3200" dirty="0" smtClean="0">
                <a:latin typeface="Arial" panose="020B0604020202020204" pitchFamily="34" charset="0"/>
                <a:cs typeface="Arial" panose="020B0604020202020204" pitchFamily="34" charset="0"/>
              </a:rPr>
              <a:t>The Land Ordinance of 1785 and the North West Ordinance </a:t>
            </a:r>
            <a:endParaRPr lang="en-US" sz="3200" dirty="0">
              <a:latin typeface="Arial" panose="020B0604020202020204" pitchFamily="34" charset="0"/>
              <a:cs typeface="Arial" panose="020B0604020202020204" pitchFamily="34" charset="0"/>
            </a:endParaRPr>
          </a:p>
          <a:p>
            <a:pPr marL="457200" indent="-711200">
              <a:defRPr/>
            </a:pPr>
            <a:r>
              <a:rPr lang="en-US" sz="3200" b="1" dirty="0">
                <a:latin typeface="Arial" panose="020B0604020202020204" pitchFamily="34" charset="0"/>
                <a:cs typeface="Arial" panose="020B0604020202020204" pitchFamily="34" charset="0"/>
              </a:rPr>
              <a:t>III.</a:t>
            </a:r>
            <a:r>
              <a:rPr lang="en-US" sz="3200" dirty="0">
                <a:latin typeface="Arial" panose="020B0604020202020204" pitchFamily="34" charset="0"/>
                <a:cs typeface="Arial" panose="020B0604020202020204" pitchFamily="34" charset="0"/>
              </a:rPr>
              <a:t> Shays’ Rebellion: Dealing with Persisting Debt Problems </a:t>
            </a:r>
          </a:p>
          <a:p>
            <a:pPr indent="-711200">
              <a:defRPr/>
            </a:pPr>
            <a:r>
              <a:rPr lang="en-US" sz="3200" b="1" u="sng" dirty="0">
                <a:latin typeface="Arial" panose="020B0604020202020204" pitchFamily="34" charset="0"/>
                <a:cs typeface="Arial" panose="020B0604020202020204" pitchFamily="34" charset="0"/>
              </a:rPr>
              <a:t>Reminder:</a:t>
            </a:r>
            <a:r>
              <a:rPr lang="en-US" sz="3200" dirty="0">
                <a:latin typeface="Arial" panose="020B0604020202020204" pitchFamily="34" charset="0"/>
                <a:cs typeface="Arial" panose="020B0604020202020204" pitchFamily="34" charset="0"/>
              </a:rPr>
              <a:t>  </a:t>
            </a:r>
          </a:p>
          <a:p>
            <a:pPr indent="-711200">
              <a:defRPr/>
            </a:pPr>
            <a:r>
              <a:rPr lang="en-US" sz="3200" dirty="0">
                <a:latin typeface="Arial" panose="020B0604020202020204" pitchFamily="34" charset="0"/>
                <a:cs typeface="Arial" panose="020B0604020202020204" pitchFamily="34" charset="0"/>
              </a:rPr>
              <a:t>Assignment 7 due Sunday, 10/18, 11:59 pm</a:t>
            </a:r>
          </a:p>
        </p:txBody>
      </p:sp>
      <p:sp>
        <p:nvSpPr>
          <p:cNvPr id="6" name="Oval 5">
            <a:hlinkClick r:id="rId2"/>
          </p:cNvPr>
          <p:cNvSpPr/>
          <p:nvPr/>
        </p:nvSpPr>
        <p:spPr>
          <a:xfrm>
            <a:off x="1066800" y="4495800"/>
            <a:ext cx="29718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hlinkClick r:id="rId3" action="ppaction://hlinksldjump"/>
          </p:cNvPr>
          <p:cNvSpPr/>
          <p:nvPr/>
        </p:nvSpPr>
        <p:spPr>
          <a:xfrm>
            <a:off x="7239000" y="5410199"/>
            <a:ext cx="1752600" cy="109531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6483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1617</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Enticing Students to Express Ideas: Creating Joy of Learning in the Humanities</vt:lpstr>
      <vt:lpstr>Primary Objectives for the Classroom</vt:lpstr>
      <vt:lpstr>How to achieve these Objectives?</vt:lpstr>
      <vt:lpstr>How to Entice Students to Express an Opinion?</vt:lpstr>
      <vt:lpstr>Reinforcing Free Expression of Opinions</vt:lpstr>
      <vt:lpstr>    Creativity and Analytical Thinking through Homework</vt:lpstr>
      <vt:lpstr>How do I know I am succeeding?</vt:lpstr>
      <vt:lpstr>PowerPoint Presentation</vt:lpstr>
      <vt:lpstr>Sample Power Point </vt:lpstr>
      <vt:lpstr>PowerPoint Presentation</vt:lpstr>
      <vt:lpstr>PowerPoint Presentation</vt:lpstr>
      <vt:lpstr>Sample Homework Assignment</vt:lpstr>
      <vt:lpstr>Sample Homework Assignment Answer</vt:lpstr>
      <vt:lpstr>Poster Instructions</vt:lpstr>
      <vt:lpstr>Instructions Letter Home</vt:lpstr>
      <vt:lpstr>Instructions News Report</vt:lpstr>
      <vt:lpstr>Instructions Letter to Candidate</vt:lpstr>
      <vt:lpstr>Sample Comments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Enticing Students to Express Ideas: Creating Joy of Learning in the Humanities</dc:title>
  <dc:creator>Petra</dc:creator>
  <cp:lastModifiedBy>Hays, Malcolm Edgar</cp:lastModifiedBy>
  <cp:revision>29</cp:revision>
  <cp:lastPrinted>2016-03-17T01:38:44Z</cp:lastPrinted>
  <dcterms:created xsi:type="dcterms:W3CDTF">2016-03-13T20:48:13Z</dcterms:created>
  <dcterms:modified xsi:type="dcterms:W3CDTF">2016-03-29T14:00:42Z</dcterms:modified>
</cp:coreProperties>
</file>