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</p:sldMasterIdLst>
  <p:notesMasterIdLst>
    <p:notesMasterId r:id="rId28"/>
  </p:notesMasterIdLst>
  <p:handoutMasterIdLst>
    <p:handoutMasterId r:id="rId29"/>
  </p:handoutMasterIdLst>
  <p:sldIdLst>
    <p:sldId id="256" r:id="rId2"/>
    <p:sldId id="651" r:id="rId3"/>
    <p:sldId id="804" r:id="rId4"/>
    <p:sldId id="880" r:id="rId5"/>
    <p:sldId id="882" r:id="rId6"/>
    <p:sldId id="883" r:id="rId7"/>
    <p:sldId id="884" r:id="rId8"/>
    <p:sldId id="881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71" r:id="rId17"/>
    <p:sldId id="872" r:id="rId18"/>
    <p:sldId id="874" r:id="rId19"/>
    <p:sldId id="873" r:id="rId20"/>
    <p:sldId id="892" r:id="rId21"/>
    <p:sldId id="875" r:id="rId22"/>
    <p:sldId id="876" r:id="rId23"/>
    <p:sldId id="877" r:id="rId24"/>
    <p:sldId id="878" r:id="rId25"/>
    <p:sldId id="879" r:id="rId26"/>
    <p:sldId id="866" r:id="rId27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FD"/>
    <a:srgbClr val="FFCC99"/>
    <a:srgbClr val="01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 autoAdjust="0"/>
    <p:restoredTop sz="58568" autoAdjust="0"/>
  </p:normalViewPr>
  <p:slideViewPr>
    <p:cSldViewPr>
      <p:cViewPr varScale="1">
        <p:scale>
          <a:sx n="88" d="100"/>
          <a:sy n="88" d="100"/>
        </p:scale>
        <p:origin x="9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2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0385464"/>
        <c:axId val="480388600"/>
        <c:axId val="475732792"/>
      </c:bar3DChart>
      <c:catAx>
        <c:axId val="480385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0388600"/>
        <c:crosses val="autoZero"/>
        <c:auto val="1"/>
        <c:lblAlgn val="ctr"/>
        <c:lblOffset val="100"/>
        <c:noMultiLvlLbl val="0"/>
      </c:catAx>
      <c:valAx>
        <c:axId val="480388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0385464"/>
        <c:crosses val="autoZero"/>
        <c:crossBetween val="between"/>
      </c:valAx>
      <c:serAx>
        <c:axId val="475732792"/>
        <c:scaling>
          <c:orientation val="minMax"/>
        </c:scaling>
        <c:delete val="0"/>
        <c:axPos val="b"/>
        <c:majorTickMark val="out"/>
        <c:minorTickMark val="none"/>
        <c:tickLblPos val="nextTo"/>
        <c:crossAx val="48038860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7185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C3618E20-7F62-4211-B99D-D6FBF1C994E3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487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28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10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62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11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3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12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06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13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10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14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51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15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14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16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67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17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55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18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9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1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2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14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20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8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21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16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22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49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23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98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24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09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25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0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26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7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2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6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6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6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6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6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62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  <a:ln/>
        </p:spPr>
        <p:txBody>
          <a:bodyPr lIns="94531" tIns="47265" rIns="94531" bIns="47265"/>
          <a:lstStyle/>
          <a:p>
            <a:fld id="{BDB2F248-FD5D-42C2-BFF1-F38C17BBBA51}" type="slidenum">
              <a:rPr lang="en-US"/>
              <a:pPr/>
              <a:t>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6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15532" y="1520422"/>
            <a:ext cx="6112935" cy="3818468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27A56D3-8B6C-46EE-8D36-B2B6EA396299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50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1FF7-4DF0-4A12-B2CD-769A0EEECD85}" type="datetime1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3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14BB-B2A6-467B-A347-CC7C8DA75CAB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39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5EDA-959E-45F5-B6C2-2FF68FEFA63F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743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BAC-878D-41E5-93EA-64CF9A6A6C8E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2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5270-0D32-4CE1-8B9C-77B4EB8EB4FD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908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93A6-3EDB-462D-9D81-A897247F2DF0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252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37A0-082C-447F-8B28-F40A832E0F44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325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A7DB-D245-4798-8CFD-EAD9447876D7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83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17BF-2446-47CE-AD69-391DE02C63A3}" type="datetime1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09733019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1125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F8B8-93B3-45BD-9E16-A00E0319362B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4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8BCE-EEAD-4662-A910-CFFCA7DB8C2D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4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8368-4F55-4CD8-800C-2B279F4A5B83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20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DD3-53AA-4AAE-BECD-727867C1F57F}" type="datetime1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7B73-79D0-42D9-836B-A9DD61C9BADA}" type="datetime1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73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6C8-1D56-4AE3-B0DE-F7B2F866A8C8}" type="datetime1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4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D3E8-EF2C-4723-A258-5F54B680865A}" type="datetime1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4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265D-B681-4D07-AD29-2D8CBC1750D2}" type="datetime1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61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56FA-66A2-4234-8E36-E9E4D396AFCE}" type="datetime1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9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53D6E4-9B3B-4954-97A0-D37D0EA3165D}" type="datetime1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EF3EB1-CDA6-4BCE-AA7B-EB93B219BD3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3" cstate="print"/>
          <a:srcRect l="1600" t="12000" r="83421" b="8000"/>
          <a:stretch>
            <a:fillRect/>
          </a:stretch>
        </p:blipFill>
        <p:spPr bwMode="auto">
          <a:xfrm>
            <a:off x="0" y="3"/>
            <a:ext cx="553888" cy="402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61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81397"/>
            <a:ext cx="6096000" cy="175260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Zeshan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Hyder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83992A"/>
              </a:buClr>
            </a:pP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Mining &amp; Nuclear Engineering</a:t>
            </a:r>
          </a:p>
          <a:p>
            <a:pPr lvl="0">
              <a:buClr>
                <a:srgbClr val="83992A"/>
              </a:buClr>
            </a:pP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MS&amp;T</a:t>
            </a:r>
          </a:p>
          <a:p>
            <a:pPr lvl="0">
              <a:buClr>
                <a:srgbClr val="83992A"/>
              </a:buClr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674321"/>
            <a:ext cx="60960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In-class and Distance Learning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828800"/>
            <a:ext cx="609600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Teaching &amp; Learning Technology 2016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Participant   Learners  </a:t>
            </a:r>
          </a:p>
          <a:p>
            <a:pPr lv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cs typeface="Times New Roman" panose="02020603050405020304" pitchFamily="18" charset="0"/>
              </a:rPr>
              <a:t>Are  </a:t>
            </a:r>
            <a:r>
              <a:rPr lang="en-US" sz="2600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interested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>
                <a:cs typeface="Times New Roman" panose="02020603050405020304" pitchFamily="18" charset="0"/>
              </a:rPr>
              <a:t>in class activities and discussion  and are eager to do </a:t>
            </a:r>
            <a:r>
              <a:rPr lang="en-US" sz="2600" dirty="0">
                <a:solidFill>
                  <a:srgbClr val="0303FD"/>
                </a:solidFill>
                <a:cs typeface="Times New Roman" panose="02020603050405020304" pitchFamily="18" charset="0"/>
              </a:rPr>
              <a:t>as much class work as </a:t>
            </a:r>
            <a:r>
              <a:rPr lang="en-US" sz="2600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possi­ble</a:t>
            </a:r>
            <a:r>
              <a:rPr lang="en-US" sz="2600" dirty="0">
                <a:cs typeface="Times New Roman" panose="02020603050405020304" pitchFamily="18" charset="0"/>
              </a:rPr>
              <a:t>. They are keenly aware of, and have a desire to meet, the teacher's expectations.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72" y="570653"/>
            <a:ext cx="648941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http://i2.wp.com/longleaf.net/wp/wp-content/uploads/2015/02/SSDL_Fig.2.jpg?resize=474%2C3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58" y="990600"/>
            <a:ext cx="6023085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035040" cy="569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8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 descr="http://blogs.testclue.com/wp-content/uploads/2014/11/586920JUB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1" y="1234440"/>
            <a:ext cx="6543038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15</a:t>
            </a:fld>
            <a:endParaRPr lang="en-US"/>
          </a:p>
        </p:txBody>
      </p:sp>
      <p:pic>
        <p:nvPicPr>
          <p:cNvPr id="5122" name="Picture 2" descr="http://bestonlineuniversities.com/wp-content/uploads/2009/11/Online-Study-Graph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88" y="1737360"/>
            <a:ext cx="5955425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9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Differences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119930"/>
              </p:ext>
            </p:extLst>
          </p:nvPr>
        </p:nvGraphicFramePr>
        <p:xfrm>
          <a:off x="685800" y="1295400"/>
          <a:ext cx="77724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 class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Online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Rigid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Flexible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Immediate Feedback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Delayed Feedback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Full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Interaction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Lower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Interaction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Easy “Group</a:t>
                      </a:r>
                      <a:r>
                        <a:rPr lang="en-US" sz="2400" baseline="0" dirty="0" smtClean="0"/>
                        <a:t> work”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Difficult</a:t>
                      </a:r>
                      <a:r>
                        <a:rPr lang="en-US" sz="2400" baseline="0" dirty="0" smtClean="0"/>
                        <a:t> to work in Groups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Communication:</a:t>
                      </a:r>
                      <a:r>
                        <a:rPr lang="en-US" sz="2400" baseline="0" dirty="0" smtClean="0"/>
                        <a:t> face to face/online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Communication: mostly online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Synchronous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Asynchronous/Synchronous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VS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Education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Virtual</a:t>
            </a:r>
            <a:r>
              <a:rPr lang="en-US" sz="2800" dirty="0" smtClean="0">
                <a:cs typeface="Times New Roman" panose="02020603050405020304" pitchFamily="18" charset="0"/>
              </a:rPr>
              <a:t> classrooms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cs typeface="Times New Roman" panose="02020603050405020304" pitchFamily="18" charset="0"/>
              </a:rPr>
              <a:t>Synchronous and Asynchronous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Interaction</a:t>
            </a:r>
            <a:r>
              <a:rPr lang="en-US" sz="2800" dirty="0" smtClean="0">
                <a:cs typeface="Times New Roman" panose="02020603050405020304" pitchFamily="18" charset="0"/>
              </a:rPr>
              <a:t> (much better than online especially for </a:t>
            </a:r>
            <a:r>
              <a:rPr lang="en-US" sz="2800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synchronous</a:t>
            </a:r>
            <a:r>
              <a:rPr lang="en-US" sz="2800" dirty="0" smtClean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520" y="3840721"/>
            <a:ext cx="3550023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Participation/Interaction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 Student-Instructor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Student-Student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Student-Contents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1" y="16764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Syllabus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cs typeface="Times New Roman" panose="02020603050405020304" pitchFamily="18" charset="0"/>
              </a:rPr>
              <a:t> First interaction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cs typeface="Times New Roman" panose="02020603050405020304" pitchFamily="18" charset="0"/>
              </a:rPr>
              <a:t>Guideline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Expectations 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(Both)</a:t>
            </a:r>
            <a:endParaRPr lang="en-US" sz="2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cs typeface="Times New Roman" panose="02020603050405020304" pitchFamily="18" charset="0"/>
              </a:rPr>
              <a:t>Learning objectives and outcomes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cs typeface="Times New Roman" panose="02020603050405020304" pitchFamily="18" charset="0"/>
              </a:rPr>
              <a:t>Helps keep the track of progress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438" t="19231" r="18133"/>
          <a:stretch/>
        </p:blipFill>
        <p:spPr>
          <a:xfrm>
            <a:off x="5084144" y="1295400"/>
            <a:ext cx="3450256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 I have?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30086"/>
            <a:ext cx="7772400" cy="500984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030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030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Experiences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030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030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Interaction/Participation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030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Questions, Comments/Discussion</a:t>
            </a:r>
            <a:endParaRPr lang="en-US" sz="3200" dirty="0">
              <a:solidFill>
                <a:srgbClr val="0303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9D7C-5522-42D5-A609-413C85F8564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20" y="1371600"/>
            <a:ext cx="3840480" cy="21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5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Syllabus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20</a:t>
            </a:fld>
            <a:endParaRPr lang="en-US"/>
          </a:p>
        </p:txBody>
      </p:sp>
      <p:pic>
        <p:nvPicPr>
          <p:cNvPr id="6146" name="Picture 2" descr="http://msstoyles.weebly.com/uploads/2/6/4/0/26406537/2750943_or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47" y="1447800"/>
            <a:ext cx="687710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Clickers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 Best for </a:t>
            </a: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synchronous</a:t>
            </a:r>
            <a:r>
              <a:rPr lang="en-US" dirty="0" smtClean="0">
                <a:cs typeface="Times New Roman" panose="02020603050405020304" pitchFamily="18" charset="0"/>
              </a:rPr>
              <a:t> class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Immediate </a:t>
            </a: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feedback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Break</a:t>
            </a:r>
            <a:r>
              <a:rPr lang="en-US" dirty="0" smtClean="0">
                <a:cs typeface="Times New Roman" panose="02020603050405020304" pitchFamily="18" charset="0"/>
              </a:rPr>
              <a:t> form the routine flow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Icebreaker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Can be a 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distraction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Timing</a:t>
            </a:r>
            <a:r>
              <a:rPr lang="en-US" dirty="0" smtClean="0">
                <a:cs typeface="Times New Roman" panose="02020603050405020304" pitchFamily="18" charset="0"/>
              </a:rPr>
              <a:t> is important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Relevance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71600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Scavenger Quizzes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 Best for </a:t>
            </a: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Asynchronous</a:t>
            </a:r>
            <a:r>
              <a:rPr lang="en-US" dirty="0" smtClean="0">
                <a:cs typeface="Times New Roman" panose="02020603050405020304" pitchFamily="18" charset="0"/>
              </a:rPr>
              <a:t> class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Help students </a:t>
            </a:r>
            <a:r>
              <a:rPr lang="en-US" dirty="0" smtClean="0">
                <a:cs typeface="Times New Roman" panose="02020603050405020304" pitchFamily="18" charset="0"/>
              </a:rPr>
              <a:t>go through </a:t>
            </a: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lecture material</a:t>
            </a:r>
            <a:endParaRPr lang="en-US" dirty="0" smtClean="0">
              <a:solidFill>
                <a:srgbClr val="0303FD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Highlight </a:t>
            </a: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important</a:t>
            </a:r>
            <a:r>
              <a:rPr lang="en-US" dirty="0" smtClean="0">
                <a:cs typeface="Times New Roman" panose="02020603050405020304" pitchFamily="18" charset="0"/>
              </a:rPr>
              <a:t> ideas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Incentive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25" r="19531"/>
          <a:stretch/>
        </p:blipFill>
        <p:spPr>
          <a:xfrm>
            <a:off x="3770270" y="3577286"/>
            <a:ext cx="468793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Forums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Best for </a:t>
            </a: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Student-Student</a:t>
            </a:r>
            <a:r>
              <a:rPr lang="en-US" dirty="0" smtClean="0">
                <a:cs typeface="Times New Roman" panose="02020603050405020304" pitchFamily="18" charset="0"/>
              </a:rPr>
              <a:t> interaction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Help in </a:t>
            </a: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Generating</a:t>
            </a:r>
            <a:r>
              <a:rPr lang="en-US" dirty="0" smtClean="0">
                <a:cs typeface="Times New Roman" panose="02020603050405020304" pitchFamily="18" charset="0"/>
              </a:rPr>
              <a:t> ideas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Promotes </a:t>
            </a:r>
            <a:r>
              <a:rPr lang="en-US" dirty="0" smtClean="0">
                <a:cs typeface="Times New Roman" panose="02020603050405020304" pitchFamily="18" charset="0"/>
              </a:rPr>
              <a:t>different perspectives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Discussion</a:t>
            </a:r>
            <a:r>
              <a:rPr lang="en-US" dirty="0" smtClean="0">
                <a:cs typeface="Times New Roman" panose="02020603050405020304" pitchFamily="18" charset="0"/>
              </a:rPr>
              <a:t> of latest innovations/updates in the industry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23</a:t>
            </a:fld>
            <a:endParaRPr lang="en-US"/>
          </a:p>
        </p:txBody>
      </p:sp>
      <p:pic>
        <p:nvPicPr>
          <p:cNvPr id="7170" name="Picture 2" descr="http://d3sdoylwcs36el.cloudfront.net/forum_marketing_strategy_users_are_more_engaged_in_online_and_offline_activities_id6428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89" y="4136812"/>
            <a:ext cx="3491507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hdadvice.com/wp-content/uploads/2015/11/PhD-Graduate-For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36812"/>
            <a:ext cx="2804159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Most </a:t>
            </a: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Engaging</a:t>
            </a:r>
            <a:endParaRPr lang="en-US" dirty="0" smtClean="0">
              <a:solidFill>
                <a:srgbClr val="0303FD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Best for </a:t>
            </a: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group interactions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Innovative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Team</a:t>
            </a:r>
            <a:r>
              <a:rPr lang="en-US" dirty="0" smtClean="0">
                <a:cs typeface="Times New Roman" panose="02020603050405020304" pitchFamily="18" charset="0"/>
              </a:rPr>
              <a:t> building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Class size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Class 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setting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Relevance</a:t>
            </a:r>
            <a:r>
              <a:rPr lang="en-US" dirty="0" smtClean="0">
                <a:cs typeface="Times New Roman" panose="02020603050405020304" pitchFamily="18" charset="0"/>
              </a:rPr>
              <a:t> to course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Time</a:t>
            </a:r>
            <a:r>
              <a:rPr lang="en-US" dirty="0" smtClean="0">
                <a:cs typeface="Times New Roman" panose="02020603050405020304" pitchFamily="18" charset="0"/>
              </a:rPr>
              <a:t> issues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Peer Response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99" y="2913592"/>
            <a:ext cx="4610281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inputs/thoughts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Any </a:t>
            </a:r>
            <a:r>
              <a:rPr lang="en-US" dirty="0" smtClean="0">
                <a:cs typeface="Times New Roman" panose="02020603050405020304" pitchFamily="18" charset="0"/>
              </a:rPr>
              <a:t>engaging/interactive </a:t>
            </a:r>
            <a:r>
              <a:rPr lang="en-US" dirty="0" smtClean="0">
                <a:cs typeface="Times New Roman" panose="02020603050405020304" pitchFamily="18" charset="0"/>
              </a:rPr>
              <a:t>activity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Outcomes</a:t>
            </a:r>
          </a:p>
          <a:p>
            <a:pPr lv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Expected</a:t>
            </a:r>
          </a:p>
          <a:p>
            <a:pPr lv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Unexpected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Problems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Response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76527" y="3017124"/>
            <a:ext cx="4390946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Questions/Comments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cs typeface="Times New Roman" panose="02020603050405020304" pitchFamily="18" charset="0"/>
              </a:rPr>
              <a:t>In class/on </a:t>
            </a:r>
            <a:r>
              <a:rPr lang="en-US" sz="2800" dirty="0" smtClean="0">
                <a:cs typeface="Times New Roman" panose="02020603050405020304" pitchFamily="18" charset="0"/>
              </a:rPr>
              <a:t>campus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cs typeface="Times New Roman" panose="02020603050405020304" pitchFamily="18" charset="0"/>
              </a:rPr>
              <a:t>Online classes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cs typeface="Times New Roman" panose="02020603050405020304" pitchFamily="18" charset="0"/>
              </a:rPr>
              <a:t>Distance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371600"/>
            <a:ext cx="397764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2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Learning </a:t>
            </a:r>
            <a:r>
              <a:rPr lang="en-US" sz="2800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Style </a:t>
            </a:r>
            <a:r>
              <a:rPr lang="en-US" sz="2800" dirty="0" smtClean="0">
                <a:cs typeface="Times New Roman" panose="02020603050405020304" pitchFamily="18" charset="0"/>
              </a:rPr>
              <a:t>Categories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cs typeface="Times New Roman" panose="02020603050405020304" pitchFamily="18" charset="0"/>
              </a:rPr>
              <a:t>Students possess all </a:t>
            </a:r>
            <a:r>
              <a:rPr lang="en-US" sz="2800" dirty="0" smtClean="0">
                <a:cs typeface="Times New Roman" panose="02020603050405020304" pitchFamily="18" charset="0"/>
              </a:rPr>
              <a:t>learning </a:t>
            </a:r>
            <a:r>
              <a:rPr lang="en-US" sz="2800" dirty="0">
                <a:cs typeface="Times New Roman" panose="02020603050405020304" pitchFamily="18" charset="0"/>
              </a:rPr>
              <a:t>styles, 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pPr lv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cs typeface="Times New Roman" panose="02020603050405020304" pitchFamily="18" charset="0"/>
              </a:rPr>
              <a:t>to </a:t>
            </a:r>
            <a:r>
              <a:rPr lang="en-US" sz="2400" dirty="0">
                <a:cs typeface="Times New Roman" panose="02020603050405020304" pitchFamily="18" charset="0"/>
              </a:rPr>
              <a:t>a greater or lesser </a:t>
            </a:r>
            <a:r>
              <a:rPr lang="en-US" sz="2400" dirty="0" smtClean="0">
                <a:cs typeface="Times New Roman" panose="02020603050405020304" pitchFamily="18" charset="0"/>
              </a:rPr>
              <a:t>extent</a:t>
            </a:r>
            <a:endParaRPr lang="en-US" sz="2400" dirty="0" smtClean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268" y="3002361"/>
            <a:ext cx="337595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Independent Students </a:t>
            </a:r>
          </a:p>
          <a:p>
            <a:pPr lv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cs typeface="Times New Roman" panose="02020603050405020304" pitchFamily="18" charset="0"/>
              </a:rPr>
              <a:t>Prefer </a:t>
            </a:r>
            <a:r>
              <a:rPr lang="en-US" sz="2600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inde­pendent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>
                <a:cs typeface="Times New Roman" panose="02020603050405020304" pitchFamily="18" charset="0"/>
              </a:rPr>
              <a:t>study and </a:t>
            </a:r>
            <a:r>
              <a:rPr lang="en-US" sz="2600" dirty="0">
                <a:solidFill>
                  <a:srgbClr val="0303FD"/>
                </a:solidFill>
                <a:cs typeface="Times New Roman" panose="02020603050405020304" pitchFamily="18" charset="0"/>
              </a:rPr>
              <a:t>self-paced</a:t>
            </a:r>
            <a:r>
              <a:rPr lang="en-US" sz="2600" dirty="0">
                <a:cs typeface="Times New Roman" panose="02020603050405020304" pitchFamily="18" charset="0"/>
              </a:rPr>
              <a:t> instruction and would prefer to </a:t>
            </a:r>
            <a:r>
              <a:rPr lang="en-US" sz="2600" dirty="0">
                <a:solidFill>
                  <a:srgbClr val="0303FD"/>
                </a:solidFill>
                <a:cs typeface="Times New Roman" panose="02020603050405020304" pitchFamily="18" charset="0"/>
              </a:rPr>
              <a:t>work alone </a:t>
            </a:r>
            <a:r>
              <a:rPr lang="en-US" sz="2600" dirty="0">
                <a:cs typeface="Times New Roman" panose="02020603050405020304" pitchFamily="18" charset="0"/>
              </a:rPr>
              <a:t>rather than with other students on course projects</a:t>
            </a:r>
            <a:r>
              <a:rPr lang="en-US" sz="2600" dirty="0" smtClean="0">
                <a:cs typeface="Times New Roman" panose="02020603050405020304" pitchFamily="18" charset="0"/>
              </a:rPr>
              <a:t>.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Dependent 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Learners 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lv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cs typeface="Times New Roman" panose="02020603050405020304" pitchFamily="18" charset="0"/>
              </a:rPr>
              <a:t>Look to </a:t>
            </a:r>
            <a:r>
              <a:rPr lang="en-US" sz="2600" dirty="0"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srgbClr val="0303FD"/>
                </a:solidFill>
                <a:cs typeface="Times New Roman" panose="02020603050405020304" pitchFamily="18" charset="0"/>
              </a:rPr>
              <a:t>teacher</a:t>
            </a:r>
            <a:r>
              <a:rPr lang="en-US" sz="2600" dirty="0">
                <a:cs typeface="Times New Roman" panose="02020603050405020304" pitchFamily="18" charset="0"/>
              </a:rPr>
              <a:t> and to </a:t>
            </a:r>
            <a:r>
              <a:rPr lang="en-US" sz="2600" dirty="0">
                <a:solidFill>
                  <a:srgbClr val="0303FD"/>
                </a:solidFill>
                <a:cs typeface="Times New Roman" panose="02020603050405020304" pitchFamily="18" charset="0"/>
              </a:rPr>
              <a:t>peers</a:t>
            </a:r>
            <a:r>
              <a:rPr lang="en-US" sz="2600" dirty="0">
                <a:cs typeface="Times New Roman" panose="02020603050405020304" pitchFamily="18" charset="0"/>
              </a:rPr>
              <a:t> as a source of </a:t>
            </a:r>
            <a:r>
              <a:rPr lang="en-US" sz="2600" dirty="0" smtClean="0">
                <a:cs typeface="Times New Roman" panose="02020603050405020304" pitchFamily="18" charset="0"/>
              </a:rPr>
              <a:t>structure </a:t>
            </a:r>
            <a:r>
              <a:rPr lang="en-US" sz="2600" dirty="0">
                <a:cs typeface="Times New Roman" panose="02020603050405020304" pitchFamily="18" charset="0"/>
              </a:rPr>
              <a:t>and guidance and prefer an </a:t>
            </a:r>
            <a:r>
              <a:rPr lang="en-US" sz="2600" dirty="0">
                <a:solidFill>
                  <a:srgbClr val="0303FD"/>
                </a:solidFill>
                <a:cs typeface="Times New Roman" panose="02020603050405020304" pitchFamily="18" charset="0"/>
              </a:rPr>
              <a:t>authority figure </a:t>
            </a:r>
            <a:r>
              <a:rPr lang="en-US" sz="2600" dirty="0">
                <a:cs typeface="Times New Roman" panose="02020603050405020304" pitchFamily="18" charset="0"/>
              </a:rPr>
              <a:t>to tell them what to do</a:t>
            </a:r>
            <a:r>
              <a:rPr lang="en-US" sz="2600" dirty="0" smtClean="0">
                <a:cs typeface="Times New Roman" panose="02020603050405020304" pitchFamily="18" charset="0"/>
              </a:rPr>
              <a:t>.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Competitive Students </a:t>
            </a:r>
          </a:p>
          <a:p>
            <a:pPr lv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cs typeface="Times New Roman" panose="02020603050405020304" pitchFamily="18" charset="0"/>
              </a:rPr>
              <a:t>Learn in </a:t>
            </a:r>
            <a:r>
              <a:rPr lang="en-US" sz="2600" dirty="0">
                <a:cs typeface="Times New Roman" panose="02020603050405020304" pitchFamily="18" charset="0"/>
              </a:rPr>
              <a:t>order to </a:t>
            </a:r>
            <a:r>
              <a:rPr lang="en-US" sz="2600" dirty="0">
                <a:solidFill>
                  <a:srgbClr val="0303FD"/>
                </a:solidFill>
                <a:cs typeface="Times New Roman" panose="02020603050405020304" pitchFamily="18" charset="0"/>
              </a:rPr>
              <a:t>perform better </a:t>
            </a:r>
            <a:r>
              <a:rPr lang="en-US" sz="2600" dirty="0">
                <a:cs typeface="Times New Roman" panose="02020603050405020304" pitchFamily="18" charset="0"/>
              </a:rPr>
              <a:t>than their peers and to receive </a:t>
            </a:r>
            <a:r>
              <a:rPr lang="en-US" sz="2600" dirty="0">
                <a:solidFill>
                  <a:srgbClr val="0303FD"/>
                </a:solidFill>
                <a:cs typeface="Times New Roman" panose="02020603050405020304" pitchFamily="18" charset="0"/>
              </a:rPr>
              <a:t>recognition</a:t>
            </a:r>
            <a:r>
              <a:rPr lang="en-US" sz="2600" dirty="0">
                <a:cs typeface="Times New Roman" panose="02020603050405020304" pitchFamily="18" charset="0"/>
              </a:rPr>
              <a:t> for their academic </a:t>
            </a:r>
            <a:r>
              <a:rPr lang="en-US" sz="2600" dirty="0" smtClean="0">
                <a:cs typeface="Times New Roman" panose="02020603050405020304" pitchFamily="18" charset="0"/>
              </a:rPr>
              <a:t>ac­complishments</a:t>
            </a:r>
            <a:r>
              <a:rPr lang="en-US" sz="2600" dirty="0" smtClean="0">
                <a:cs typeface="Times New Roman" panose="02020603050405020304" pitchFamily="18" charset="0"/>
              </a:rPr>
              <a:t>.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Collaborative Learners </a:t>
            </a:r>
          </a:p>
          <a:p>
            <a:pPr lv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cs typeface="Times New Roman" panose="02020603050405020304" pitchFamily="18" charset="0"/>
              </a:rPr>
              <a:t>Acquire in­formation </a:t>
            </a:r>
            <a:r>
              <a:rPr lang="en-US" sz="2600" dirty="0">
                <a:cs typeface="Times New Roman" panose="02020603050405020304" pitchFamily="18" charset="0"/>
              </a:rPr>
              <a:t>by </a:t>
            </a:r>
            <a:r>
              <a:rPr lang="en-US" sz="2600" dirty="0">
                <a:solidFill>
                  <a:srgbClr val="0303FD"/>
                </a:solidFill>
                <a:cs typeface="Times New Roman" panose="02020603050405020304" pitchFamily="18" charset="0"/>
              </a:rPr>
              <a:t>sharing</a:t>
            </a:r>
            <a:r>
              <a:rPr lang="en-US" sz="2600" dirty="0">
                <a:cs typeface="Times New Roman" panose="02020603050405020304" pitchFamily="18" charset="0"/>
              </a:rPr>
              <a:t> and </a:t>
            </a:r>
            <a:r>
              <a:rPr lang="en-US" sz="2600" dirty="0">
                <a:solidFill>
                  <a:srgbClr val="0303FD"/>
                </a:solidFill>
                <a:cs typeface="Times New Roman" panose="02020603050405020304" pitchFamily="18" charset="0"/>
              </a:rPr>
              <a:t>cooperating</a:t>
            </a:r>
            <a:r>
              <a:rPr lang="en-US" sz="2600" dirty="0">
                <a:cs typeface="Times New Roman" panose="02020603050405020304" pitchFamily="18" charset="0"/>
              </a:rPr>
              <a:t> with teacher and peers. They prefer </a:t>
            </a:r>
            <a:r>
              <a:rPr lang="en-US" sz="2600" dirty="0" smtClean="0">
                <a:cs typeface="Times New Roman" panose="02020603050405020304" pitchFamily="18" charset="0"/>
              </a:rPr>
              <a:t>lec­tures </a:t>
            </a:r>
            <a:r>
              <a:rPr lang="en-US" sz="2600" dirty="0">
                <a:cs typeface="Times New Roman" panose="02020603050405020304" pitchFamily="18" charset="0"/>
              </a:rPr>
              <a:t>with </a:t>
            </a:r>
            <a:r>
              <a:rPr lang="en-US" sz="2600" dirty="0">
                <a:solidFill>
                  <a:srgbClr val="0303FD"/>
                </a:solidFill>
                <a:cs typeface="Times New Roman" panose="02020603050405020304" pitchFamily="18" charset="0"/>
              </a:rPr>
              <a:t>small-group discussions </a:t>
            </a:r>
            <a:r>
              <a:rPr lang="en-US" sz="2600" dirty="0">
                <a:cs typeface="Times New Roman" panose="02020603050405020304" pitchFamily="18" charset="0"/>
              </a:rPr>
              <a:t>and </a:t>
            </a:r>
            <a:r>
              <a:rPr lang="en-US" sz="2600" dirty="0">
                <a:solidFill>
                  <a:srgbClr val="0303FD"/>
                </a:solidFill>
                <a:cs typeface="Times New Roman" panose="02020603050405020304" pitchFamily="18" charset="0"/>
              </a:rPr>
              <a:t>group projects</a:t>
            </a:r>
            <a:r>
              <a:rPr lang="en-US" sz="2600" dirty="0" smtClean="0">
                <a:cs typeface="Times New Roman" panose="02020603050405020304" pitchFamily="18" charset="0"/>
              </a:rPr>
              <a:t>.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760" y="611717"/>
            <a:ext cx="6126480" cy="607483"/>
          </a:xfr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020732"/>
          </a:xfrm>
        </p:spPr>
        <p:txBody>
          <a:bodyPr>
            <a:noAutofit/>
          </a:bodyPr>
          <a:lstStyle/>
          <a:p>
            <a:pPr marL="514350" lvl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Font typeface="+mj-lt"/>
              <a:buAutoNum type="arabicPeriod" startAt="5"/>
            </a:pP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Avoidant 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Learners 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lv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cs typeface="Times New Roman" panose="02020603050405020304" pitchFamily="18" charset="0"/>
              </a:rPr>
              <a:t>Are not </a:t>
            </a:r>
            <a:r>
              <a:rPr lang="en-US" sz="2600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enthusias­tic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>
                <a:cs typeface="Times New Roman" panose="02020603050405020304" pitchFamily="18" charset="0"/>
              </a:rPr>
              <a:t>about attending class or acquiring class content. They are typically </a:t>
            </a:r>
            <a:r>
              <a:rPr lang="en-US" sz="2600" dirty="0" smtClean="0">
                <a:solidFill>
                  <a:srgbClr val="0303FD"/>
                </a:solidFill>
                <a:cs typeface="Times New Roman" panose="02020603050405020304" pitchFamily="18" charset="0"/>
              </a:rPr>
              <a:t>uninter­ested</a:t>
            </a: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>
                <a:cs typeface="Times New Roman" panose="02020603050405020304" pitchFamily="18" charset="0"/>
              </a:rPr>
              <a:t>and are sometimes </a:t>
            </a:r>
            <a:r>
              <a:rPr lang="en-US" sz="2600" dirty="0">
                <a:solidFill>
                  <a:srgbClr val="0303FD"/>
                </a:solidFill>
                <a:cs typeface="Times New Roman" panose="02020603050405020304" pitchFamily="18" charset="0"/>
              </a:rPr>
              <a:t>overwhelmed</a:t>
            </a:r>
            <a:r>
              <a:rPr lang="en-US" sz="2600" dirty="0">
                <a:cs typeface="Times New Roman" panose="02020603050405020304" pitchFamily="18" charset="0"/>
              </a:rPr>
              <a:t> by class activities</a:t>
            </a:r>
            <a:r>
              <a:rPr lang="en-US" sz="2600" dirty="0" smtClean="0">
                <a:cs typeface="Times New Roman" panose="02020603050405020304" pitchFamily="18" charset="0"/>
              </a:rPr>
              <a:t>.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EB1-CDA6-4BCE-AA7B-EB93B219BD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ebc4ae75-2ed4-4b91-9981-f42bd007810f"/>
  <p:tag name="WASPOLLED" val="4BFC28DAC9D0486592CFAACDCEAF44AA"/>
  <p:tag name="TPVERSION" val="6"/>
  <p:tag name="TPFULLVERSION" val="7.0.1.3"/>
  <p:tag name="PPTVERSION" val="15"/>
  <p:tag name="TPOS" val="2"/>
  <p:tag name="TPLASTSAVEVERSION" val="6.2 PC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Zeshan">
      <a:majorFont>
        <a:latin typeface="Cambria"/>
        <a:ea typeface=""/>
        <a:cs typeface=""/>
      </a:majorFont>
      <a:minorFont>
        <a:latin typeface="Times New Roman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10374</TotalTime>
  <Words>439</Words>
  <Application>Microsoft Office PowerPoint</Application>
  <PresentationFormat>On-screen Show (4:3)</PresentationFormat>
  <Paragraphs>154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Organic</vt:lpstr>
      <vt:lpstr>PowerPoint Presentation</vt:lpstr>
      <vt:lpstr>What Do I have?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</vt:lpstr>
      <vt:lpstr>Online VS Distance Education</vt:lpstr>
      <vt:lpstr>Participation/Interaction</vt:lpstr>
      <vt:lpstr>Syllabus</vt:lpstr>
      <vt:lpstr>Syllabus</vt:lpstr>
      <vt:lpstr>Clickers</vt:lpstr>
      <vt:lpstr>Scavenger Quizzes</vt:lpstr>
      <vt:lpstr>Forums</vt:lpstr>
      <vt:lpstr>Games</vt:lpstr>
      <vt:lpstr>Your inputs/thoughts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Mine Atmosphere Control</dc:title>
  <dc:creator>Zeshan</dc:creator>
  <cp:lastModifiedBy>hyder</cp:lastModifiedBy>
  <cp:revision>1249</cp:revision>
  <cp:lastPrinted>2013-11-04T10:52:55Z</cp:lastPrinted>
  <dcterms:created xsi:type="dcterms:W3CDTF">2013-04-16T03:55:18Z</dcterms:created>
  <dcterms:modified xsi:type="dcterms:W3CDTF">2016-03-17T03:03:49Z</dcterms:modified>
</cp:coreProperties>
</file>