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82"/>
  </p:notesMasterIdLst>
  <p:sldIdLst>
    <p:sldId id="388" r:id="rId3"/>
    <p:sldId id="320" r:id="rId4"/>
    <p:sldId id="287" r:id="rId5"/>
    <p:sldId id="391" r:id="rId6"/>
    <p:sldId id="394" r:id="rId7"/>
    <p:sldId id="392" r:id="rId8"/>
    <p:sldId id="389" r:id="rId9"/>
    <p:sldId id="390" r:id="rId10"/>
    <p:sldId id="393" r:id="rId11"/>
    <p:sldId id="415" r:id="rId12"/>
    <p:sldId id="412" r:id="rId13"/>
    <p:sldId id="413" r:id="rId14"/>
    <p:sldId id="327" r:id="rId15"/>
    <p:sldId id="398" r:id="rId16"/>
    <p:sldId id="353" r:id="rId17"/>
    <p:sldId id="401" r:id="rId18"/>
    <p:sldId id="301" r:id="rId19"/>
    <p:sldId id="366" r:id="rId20"/>
    <p:sldId id="363" r:id="rId21"/>
    <p:sldId id="399" r:id="rId22"/>
    <p:sldId id="400" r:id="rId23"/>
    <p:sldId id="409" r:id="rId24"/>
    <p:sldId id="403" r:id="rId25"/>
    <p:sldId id="357" r:id="rId26"/>
    <p:sldId id="295" r:id="rId27"/>
    <p:sldId id="316" r:id="rId28"/>
    <p:sldId id="355" r:id="rId29"/>
    <p:sldId id="289" r:id="rId30"/>
    <p:sldId id="369" r:id="rId31"/>
    <p:sldId id="291" r:id="rId32"/>
    <p:sldId id="370" r:id="rId33"/>
    <p:sldId id="371" r:id="rId34"/>
    <p:sldId id="373" r:id="rId35"/>
    <p:sldId id="300" r:id="rId36"/>
    <p:sldId id="314" r:id="rId37"/>
    <p:sldId id="331" r:id="rId38"/>
    <p:sldId id="304" r:id="rId39"/>
    <p:sldId id="305" r:id="rId40"/>
    <p:sldId id="359" r:id="rId41"/>
    <p:sldId id="360" r:id="rId42"/>
    <p:sldId id="282" r:id="rId43"/>
    <p:sldId id="410" r:id="rId44"/>
    <p:sldId id="411" r:id="rId45"/>
    <p:sldId id="303" r:id="rId46"/>
    <p:sldId id="367" r:id="rId47"/>
    <p:sldId id="380" r:id="rId48"/>
    <p:sldId id="379" r:id="rId49"/>
    <p:sldId id="416" r:id="rId50"/>
    <p:sldId id="292" r:id="rId51"/>
    <p:sldId id="374" r:id="rId52"/>
    <p:sldId id="352" r:id="rId53"/>
    <p:sldId id="417" r:id="rId54"/>
    <p:sldId id="358" r:id="rId55"/>
    <p:sldId id="333" r:id="rId56"/>
    <p:sldId id="334" r:id="rId57"/>
    <p:sldId id="309" r:id="rId58"/>
    <p:sldId id="259" r:id="rId59"/>
    <p:sldId id="407" r:id="rId60"/>
    <p:sldId id="310" r:id="rId61"/>
    <p:sldId id="364" r:id="rId62"/>
    <p:sldId id="383" r:id="rId63"/>
    <p:sldId id="313" r:id="rId64"/>
    <p:sldId id="362" r:id="rId65"/>
    <p:sldId id="350" r:id="rId66"/>
    <p:sldId id="349" r:id="rId67"/>
    <p:sldId id="280" r:id="rId68"/>
    <p:sldId id="266" r:id="rId69"/>
    <p:sldId id="272" r:id="rId70"/>
    <p:sldId id="273" r:id="rId71"/>
    <p:sldId id="385" r:id="rId72"/>
    <p:sldId id="265" r:id="rId73"/>
    <p:sldId id="267" r:id="rId74"/>
    <p:sldId id="271" r:id="rId75"/>
    <p:sldId id="384" r:id="rId76"/>
    <p:sldId id="386" r:id="rId77"/>
    <p:sldId id="387" r:id="rId78"/>
    <p:sldId id="261" r:id="rId79"/>
    <p:sldId id="332" r:id="rId80"/>
    <p:sldId id="347"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13" autoAdjust="0"/>
  </p:normalViewPr>
  <p:slideViewPr>
    <p:cSldViewPr snapToGrid="0" snapToObjects="1">
      <p:cViewPr varScale="1">
        <p:scale>
          <a:sx n="125" d="100"/>
          <a:sy n="125" d="100"/>
        </p:scale>
        <p:origin x="384" y="108"/>
      </p:cViewPr>
      <p:guideLst>
        <p:guide orient="horz" pos="2160"/>
        <p:guide pos="2880"/>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150" d="100"/>
        <a:sy n="150" d="100"/>
      </p:scale>
      <p:origin x="0" y="15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8838F-5FB8-0847-A559-91FD174C0F9E}" type="datetimeFigureOut">
              <a:rPr lang="en-US" smtClean="0"/>
              <a:t>3/29/2016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966E7-5459-5E41-A53F-F8DE2E2CA7DA}" type="slidenum">
              <a:rPr lang="en-US" smtClean="0"/>
              <a:t>‹#›</a:t>
            </a:fld>
            <a:endParaRPr lang="en-US"/>
          </a:p>
        </p:txBody>
      </p:sp>
    </p:spTree>
    <p:extLst>
      <p:ext uri="{BB962C8B-B14F-4D97-AF65-F5344CB8AC3E}">
        <p14:creationId xmlns:p14="http://schemas.microsoft.com/office/powerpoint/2010/main" val="37754669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3.interscience.wiley.com/journal/122260399/abstrac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remembers this?</a:t>
            </a:r>
          </a:p>
        </p:txBody>
      </p:sp>
      <p:sp>
        <p:nvSpPr>
          <p:cNvPr id="4" name="Slide Number Placeholder 3"/>
          <p:cNvSpPr>
            <a:spLocks noGrp="1"/>
          </p:cNvSpPr>
          <p:nvPr>
            <p:ph type="sldNum" sz="quarter" idx="10"/>
          </p:nvPr>
        </p:nvSpPr>
        <p:spPr/>
        <p:txBody>
          <a:bodyPr/>
          <a:lstStyle/>
          <a:p>
            <a:fld id="{BFE966E7-5459-5E41-A53F-F8DE2E2CA7DA}" type="slidenum">
              <a:rPr lang="en-US" smtClean="0"/>
              <a:t>2</a:t>
            </a:fld>
            <a:endParaRPr lang="en-US"/>
          </a:p>
        </p:txBody>
      </p:sp>
    </p:spTree>
    <p:extLst>
      <p:ext uri="{BB962C8B-B14F-4D97-AF65-F5344CB8AC3E}">
        <p14:creationId xmlns:p14="http://schemas.microsoft.com/office/powerpoint/2010/main" val="384639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a:t>
            </a:r>
            <a:r>
              <a:rPr lang="en-US" baseline="0" dirty="0"/>
              <a:t> for what they use</a:t>
            </a:r>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34</a:t>
            </a:fld>
            <a:endParaRPr lang="en-US"/>
          </a:p>
        </p:txBody>
      </p:sp>
    </p:spTree>
    <p:extLst>
      <p:ext uri="{BB962C8B-B14F-4D97-AF65-F5344CB8AC3E}">
        <p14:creationId xmlns:p14="http://schemas.microsoft.com/office/powerpoint/2010/main" val="342849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Metacognition – students must learn to monitor and adjust their approaches to learning</a:t>
            </a:r>
            <a:r>
              <a:rPr lang="en-US" baseline="0" dirty="0"/>
              <a:t>  </a:t>
            </a:r>
            <a:r>
              <a:rPr lang="en-US" baseline="0" dirty="0" err="1"/>
              <a:t>Eberly</a:t>
            </a:r>
            <a:r>
              <a:rPr lang="en-US" baseline="0" dirty="0"/>
              <a:t> Center for Teaching and Excellence  </a:t>
            </a:r>
            <a:r>
              <a:rPr lang="en-US" baseline="0" dirty="0" err="1"/>
              <a:t>CarnegieMellon</a:t>
            </a:r>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37</a:t>
            </a:fld>
            <a:endParaRPr lang="en-US"/>
          </a:p>
        </p:txBody>
      </p:sp>
    </p:spTree>
    <p:extLst>
      <p:ext uri="{BB962C8B-B14F-4D97-AF65-F5344CB8AC3E}">
        <p14:creationId xmlns:p14="http://schemas.microsoft.com/office/powerpoint/2010/main" val="2693427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is to help the to start thinking about how they</a:t>
            </a:r>
            <a:r>
              <a:rPr lang="en-US" baseline="0" dirty="0"/>
              <a:t> study, prepare for exams, etc.  The points are a carrot – do it and you get your points.</a:t>
            </a:r>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38</a:t>
            </a:fld>
            <a:endParaRPr lang="en-US"/>
          </a:p>
        </p:txBody>
      </p:sp>
    </p:spTree>
    <p:extLst>
      <p:ext uri="{BB962C8B-B14F-4D97-AF65-F5344CB8AC3E}">
        <p14:creationId xmlns:p14="http://schemas.microsoft.com/office/powerpoint/2010/main" val="2833318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Syllabus Quiz</a:t>
            </a:r>
            <a:r>
              <a:rPr lang="en-US" baseline="0" dirty="0"/>
              <a:t> is similar – but doesn’t sound as “fun”</a:t>
            </a:r>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49</a:t>
            </a:fld>
            <a:endParaRPr lang="en-US"/>
          </a:p>
        </p:txBody>
      </p:sp>
    </p:spTree>
    <p:extLst>
      <p:ext uri="{BB962C8B-B14F-4D97-AF65-F5344CB8AC3E}">
        <p14:creationId xmlns:p14="http://schemas.microsoft.com/office/powerpoint/2010/main" val="187563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Ericsson, K. A., </a:t>
            </a:r>
            <a:r>
              <a:rPr lang="en-US" sz="1200" kern="1200" dirty="0" err="1">
                <a:solidFill>
                  <a:schemeClr val="tx1"/>
                </a:solidFill>
                <a:effectLst/>
                <a:latin typeface="+mn-lt"/>
                <a:ea typeface="+mn-ea"/>
                <a:cs typeface="+mn-cs"/>
              </a:rPr>
              <a:t>Krampe</a:t>
            </a:r>
            <a:r>
              <a:rPr lang="en-US" sz="1200" kern="1200" dirty="0">
                <a:solidFill>
                  <a:schemeClr val="tx1"/>
                </a:solidFill>
                <a:effectLst/>
                <a:latin typeface="+mn-lt"/>
                <a:ea typeface="+mn-ea"/>
                <a:cs typeface="+mn-cs"/>
              </a:rPr>
              <a:t>, R. T., &amp; </a:t>
            </a:r>
            <a:r>
              <a:rPr lang="en-US" sz="1200" kern="1200" dirty="0" err="1">
                <a:solidFill>
                  <a:schemeClr val="tx1"/>
                </a:solidFill>
                <a:effectLst/>
                <a:latin typeface="+mn-lt"/>
                <a:ea typeface="+mn-ea"/>
                <a:cs typeface="+mn-cs"/>
              </a:rPr>
              <a:t>Tesch-Römer</a:t>
            </a:r>
            <a:r>
              <a:rPr lang="en-US" sz="1200" kern="1200" dirty="0">
                <a:solidFill>
                  <a:schemeClr val="tx1"/>
                </a:solidFill>
                <a:effectLst/>
                <a:latin typeface="+mn-lt"/>
                <a:ea typeface="+mn-ea"/>
                <a:cs typeface="+mn-cs"/>
              </a:rPr>
              <a:t>, C. (1993). The role of deliberate practice in the acquisition of expert performance. </a:t>
            </a:r>
            <a:r>
              <a:rPr lang="en-US" sz="1200" i="1" kern="1200" dirty="0">
                <a:solidFill>
                  <a:schemeClr val="tx1"/>
                </a:solidFill>
                <a:effectLst/>
                <a:latin typeface="+mn-lt"/>
                <a:ea typeface="+mn-ea"/>
                <a:cs typeface="+mn-cs"/>
              </a:rPr>
              <a:t>Psychological review</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100</a:t>
            </a:r>
            <a:r>
              <a:rPr lang="en-US" sz="1200" kern="1200" dirty="0">
                <a:solidFill>
                  <a:schemeClr val="tx1"/>
                </a:solidFill>
                <a:effectLst/>
                <a:latin typeface="+mn-lt"/>
                <a:ea typeface="+mn-ea"/>
                <a:cs typeface="+mn-cs"/>
              </a:rPr>
              <a:t>(3), 363.</a:t>
            </a:r>
          </a:p>
          <a:p>
            <a:r>
              <a:rPr lang="en-US" dirty="0"/>
              <a:t>So if you exams are multiple</a:t>
            </a:r>
            <a:r>
              <a:rPr lang="en-US" baseline="0" dirty="0"/>
              <a:t> choice then your practice should be, but if exams are essay then practice should be essay.</a:t>
            </a:r>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58</a:t>
            </a:fld>
            <a:endParaRPr lang="en-US"/>
          </a:p>
        </p:txBody>
      </p:sp>
    </p:spTree>
    <p:extLst>
      <p:ext uri="{BB962C8B-B14F-4D97-AF65-F5344CB8AC3E}">
        <p14:creationId xmlns:p14="http://schemas.microsoft.com/office/powerpoint/2010/main" val="276874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 has shown that learning and performance are best fostered when students engage in practice that (a) focuses on a specific goal or criterion for performance (again, learning objectives/outcomes), (b) targets an appropriate level of challenge relative to students’ current performance, and (c) is of sufficient quantity and frequency to meet the performance criteria. Specifically, research shows that the amount of time someone spends in deliberate practice is what predicts continued learning in a given field, rather than time spent in more generic practice </a:t>
            </a:r>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59</a:t>
            </a:fld>
            <a:endParaRPr lang="en-US"/>
          </a:p>
        </p:txBody>
      </p:sp>
    </p:spTree>
    <p:extLst>
      <p:ext uri="{BB962C8B-B14F-4D97-AF65-F5344CB8AC3E}">
        <p14:creationId xmlns:p14="http://schemas.microsoft.com/office/powerpoint/2010/main" val="70166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 at </a:t>
            </a:r>
            <a:r>
              <a:rPr lang="en-US" dirty="0" err="1"/>
              <a:t>merlot.org</a:t>
            </a:r>
            <a:r>
              <a:rPr lang="en-US" dirty="0"/>
              <a:t> resources</a:t>
            </a:r>
          </a:p>
        </p:txBody>
      </p:sp>
      <p:sp>
        <p:nvSpPr>
          <p:cNvPr id="4" name="Slide Number Placeholder 3"/>
          <p:cNvSpPr>
            <a:spLocks noGrp="1"/>
          </p:cNvSpPr>
          <p:nvPr>
            <p:ph type="sldNum" sz="quarter" idx="10"/>
          </p:nvPr>
        </p:nvSpPr>
        <p:spPr/>
        <p:txBody>
          <a:bodyPr/>
          <a:lstStyle/>
          <a:p>
            <a:fld id="{BFE966E7-5459-5E41-A53F-F8DE2E2CA7DA}" type="slidenum">
              <a:rPr lang="en-US" smtClean="0"/>
              <a:t>71</a:t>
            </a:fld>
            <a:endParaRPr lang="en-US"/>
          </a:p>
        </p:txBody>
      </p:sp>
    </p:spTree>
    <p:extLst>
      <p:ext uri="{BB962C8B-B14F-4D97-AF65-F5344CB8AC3E}">
        <p14:creationId xmlns:p14="http://schemas.microsoft.com/office/powerpoint/2010/main" val="277635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78</a:t>
            </a:fld>
            <a:endParaRPr lang="en-US"/>
          </a:p>
        </p:txBody>
      </p:sp>
    </p:spTree>
    <p:extLst>
      <p:ext uri="{BB962C8B-B14F-4D97-AF65-F5344CB8AC3E}">
        <p14:creationId xmlns:p14="http://schemas.microsoft.com/office/powerpoint/2010/main" val="383810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article  motived me to find my own </a:t>
            </a:r>
          </a:p>
        </p:txBody>
      </p:sp>
      <p:sp>
        <p:nvSpPr>
          <p:cNvPr id="4" name="Slide Number Placeholder 3"/>
          <p:cNvSpPr>
            <a:spLocks noGrp="1"/>
          </p:cNvSpPr>
          <p:nvPr>
            <p:ph type="sldNum" sz="quarter" idx="10"/>
          </p:nvPr>
        </p:nvSpPr>
        <p:spPr/>
        <p:txBody>
          <a:bodyPr/>
          <a:lstStyle/>
          <a:p>
            <a:fld id="{BFE966E7-5459-5E41-A53F-F8DE2E2CA7DA}" type="slidenum">
              <a:rPr lang="en-US" smtClean="0"/>
              <a:t>6</a:t>
            </a:fld>
            <a:endParaRPr lang="en-US"/>
          </a:p>
        </p:txBody>
      </p:sp>
    </p:spTree>
    <p:extLst>
      <p:ext uri="{BB962C8B-B14F-4D97-AF65-F5344CB8AC3E}">
        <p14:creationId xmlns:p14="http://schemas.microsoft.com/office/powerpoint/2010/main" val="100270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Educause</a:t>
            </a:r>
            <a:r>
              <a:rPr lang="en-US" sz="1200" kern="1200" dirty="0">
                <a:solidFill>
                  <a:schemeClr val="tx1"/>
                </a:solidFill>
                <a:effectLst/>
                <a:latin typeface="+mn-lt"/>
                <a:ea typeface="+mn-ea"/>
                <a:cs typeface="+mn-cs"/>
              </a:rPr>
              <a:t> Quarterly (vol. 32, no. 4, 2009) </a:t>
            </a:r>
          </a:p>
          <a:p>
            <a:r>
              <a:rPr lang="en-US" sz="1200" kern="1200" dirty="0">
                <a:solidFill>
                  <a:schemeClr val="tx1"/>
                </a:solidFill>
                <a:effectLst/>
                <a:latin typeface="+mn-lt"/>
                <a:ea typeface="+mn-ea"/>
                <a:cs typeface="+mn-cs"/>
              </a:rPr>
              <a:t>Linda </a:t>
            </a:r>
            <a:r>
              <a:rPr lang="en-US" sz="1200" kern="1200" dirty="0" err="1">
                <a:solidFill>
                  <a:schemeClr val="tx1"/>
                </a:solidFill>
                <a:effectLst/>
                <a:latin typeface="+mn-lt"/>
                <a:ea typeface="+mn-ea"/>
                <a:cs typeface="+mn-cs"/>
              </a:rPr>
              <a:t>Dennen</a:t>
            </a:r>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8</a:t>
            </a:fld>
            <a:endParaRPr lang="en-US"/>
          </a:p>
        </p:txBody>
      </p:sp>
    </p:spTree>
    <p:extLst>
      <p:ext uri="{BB962C8B-B14F-4D97-AF65-F5344CB8AC3E}">
        <p14:creationId xmlns:p14="http://schemas.microsoft.com/office/powerpoint/2010/main" val="264821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father of student engagement  - George D. </a:t>
            </a:r>
            <a:r>
              <a:rPr lang="en-US" sz="1200" kern="1200" dirty="0" err="1">
                <a:solidFill>
                  <a:schemeClr val="tx1"/>
                </a:solidFill>
                <a:effectLst/>
                <a:latin typeface="+mn-lt"/>
                <a:ea typeface="+mn-ea"/>
                <a:cs typeface="+mn-cs"/>
              </a:rPr>
              <a:t>Kuh</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The National Survey of Student Engagement: Conceptual and Empirical Foundations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New Directions for Institutional Research</a:t>
            </a:r>
            <a:r>
              <a:rPr lang="en-US" sz="1200" kern="1200" dirty="0">
                <a:solidFill>
                  <a:schemeClr val="tx1"/>
                </a:solidFill>
                <a:effectLst/>
                <a:latin typeface="+mn-lt"/>
                <a:ea typeface="+mn-ea"/>
                <a:cs typeface="+mn-cs"/>
              </a:rPr>
              <a:t>, vol. 2009, no. 141 (March 9, 2009), pp. 5–20.</a:t>
            </a:r>
          </a:p>
          <a:p>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9</a:t>
            </a:fld>
            <a:endParaRPr lang="en-US"/>
          </a:p>
        </p:txBody>
      </p:sp>
    </p:spTree>
    <p:extLst>
      <p:ext uri="{BB962C8B-B14F-4D97-AF65-F5344CB8AC3E}">
        <p14:creationId xmlns:p14="http://schemas.microsoft.com/office/powerpoint/2010/main" val="37440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14</a:t>
            </a:fld>
            <a:endParaRPr lang="en-US"/>
          </a:p>
        </p:txBody>
      </p:sp>
    </p:spTree>
    <p:extLst>
      <p:ext uri="{BB962C8B-B14F-4D97-AF65-F5344CB8AC3E}">
        <p14:creationId xmlns:p14="http://schemas.microsoft.com/office/powerpoint/2010/main" val="9476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Waldrop, P. B., </a:t>
            </a:r>
            <a:r>
              <a:rPr lang="en-US" dirty="0" err="1"/>
              <a:t>Justen</a:t>
            </a:r>
            <a:r>
              <a:rPr lang="en-US" dirty="0"/>
              <a:t>, J. E., &amp; Adams, T. M. (1986). A comparison of three types of feedback in a computer-assisted instruction task. </a:t>
            </a:r>
            <a:r>
              <a:rPr lang="en-US" i="1" dirty="0"/>
              <a:t>Educational Technology</a:t>
            </a:r>
            <a:r>
              <a:rPr lang="en-US" dirty="0"/>
              <a:t>, </a:t>
            </a:r>
            <a:r>
              <a:rPr lang="en-US" i="1" dirty="0"/>
              <a:t>26</a:t>
            </a:r>
            <a:r>
              <a:rPr lang="en-US" dirty="0"/>
              <a:t>(11), 43-45.</a:t>
            </a:r>
          </a:p>
          <a:p>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23</a:t>
            </a:fld>
            <a:endParaRPr lang="en-US"/>
          </a:p>
        </p:txBody>
      </p:sp>
    </p:spTree>
    <p:extLst>
      <p:ext uri="{BB962C8B-B14F-4D97-AF65-F5344CB8AC3E}">
        <p14:creationId xmlns:p14="http://schemas.microsoft.com/office/powerpoint/2010/main" val="1570616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teach several vastly different courses and while the skeleton</a:t>
            </a:r>
            <a:r>
              <a:rPr lang="en-US" baseline="0" dirty="0"/>
              <a:t> is the same – the specifics vary quite a bit.</a:t>
            </a:r>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25</a:t>
            </a:fld>
            <a:endParaRPr lang="en-US"/>
          </a:p>
        </p:txBody>
      </p:sp>
    </p:spTree>
    <p:extLst>
      <p:ext uri="{BB962C8B-B14F-4D97-AF65-F5344CB8AC3E}">
        <p14:creationId xmlns:p14="http://schemas.microsoft.com/office/powerpoint/2010/main" val="375933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rPr>
              <a:t>How learning works : seven research-based principles for smart teaching / Susan A. Ambrose [and others] ; foreword by Richard E. Mayer.</a:t>
            </a:r>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26</a:t>
            </a:fld>
            <a:endParaRPr lang="en-US"/>
          </a:p>
        </p:txBody>
      </p:sp>
    </p:spTree>
    <p:extLst>
      <p:ext uri="{BB962C8B-B14F-4D97-AF65-F5344CB8AC3E}">
        <p14:creationId xmlns:p14="http://schemas.microsoft.com/office/powerpoint/2010/main" val="159013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study</a:t>
            </a:r>
            <a:r>
              <a:rPr lang="en-US" baseline="0" dirty="0"/>
              <a:t> showed that this had the most effect on promoting student success</a:t>
            </a:r>
            <a:endParaRPr lang="en-US" dirty="0"/>
          </a:p>
        </p:txBody>
      </p:sp>
      <p:sp>
        <p:nvSpPr>
          <p:cNvPr id="4" name="Slide Number Placeholder 3"/>
          <p:cNvSpPr>
            <a:spLocks noGrp="1"/>
          </p:cNvSpPr>
          <p:nvPr>
            <p:ph type="sldNum" sz="quarter" idx="10"/>
          </p:nvPr>
        </p:nvSpPr>
        <p:spPr/>
        <p:txBody>
          <a:bodyPr/>
          <a:lstStyle/>
          <a:p>
            <a:fld id="{BFE966E7-5459-5E41-A53F-F8DE2E2CA7DA}" type="slidenum">
              <a:rPr lang="en-US" smtClean="0"/>
              <a:t>28</a:t>
            </a:fld>
            <a:endParaRPr lang="en-US"/>
          </a:p>
        </p:txBody>
      </p:sp>
    </p:spTree>
    <p:extLst>
      <p:ext uri="{BB962C8B-B14F-4D97-AF65-F5344CB8AC3E}">
        <p14:creationId xmlns:p14="http://schemas.microsoft.com/office/powerpoint/2010/main" val="191505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9E0058-6F38-E447-9987-CEB4A21A0A15}"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198299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0058-6F38-E447-9987-CEB4A21A0A15}"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149232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0058-6F38-E447-9987-CEB4A21A0A15}"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4099619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9E0058-6F38-E447-9987-CEB4A21A0A15}"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0058-6F38-E447-9987-CEB4A21A0A15}"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E0058-6F38-E447-9987-CEB4A21A0A15}"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9E0058-6F38-E447-9987-CEB4A21A0A15}"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9E0058-6F38-E447-9987-CEB4A21A0A15}" type="datetimeFigureOut">
              <a:rPr lang="en-US" smtClean="0"/>
              <a:t>3/29/2016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E0058-6F38-E447-9987-CEB4A21A0A15}" type="datetimeFigureOut">
              <a:rPr lang="en-US" smtClean="0"/>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E0058-6F38-E447-9987-CEB4A21A0A15}" type="datetimeFigureOut">
              <a:rPr lang="en-US" smtClean="0"/>
              <a:t>3/29/2016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E0058-6F38-E447-9987-CEB4A21A0A15}"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0058-6F38-E447-9987-CEB4A21A0A15}"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1476789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E0058-6F38-E447-9987-CEB4A21A0A15}"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0058-6F38-E447-9987-CEB4A21A0A15}"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0058-6F38-E447-9987-CEB4A21A0A15}"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E0058-6F38-E447-9987-CEB4A21A0A15}" type="datetimeFigureOut">
              <a:rPr lang="en-US" smtClean="0"/>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270223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9E0058-6F38-E447-9987-CEB4A21A0A15}"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77957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9E0058-6F38-E447-9987-CEB4A21A0A15}" type="datetimeFigureOut">
              <a:rPr lang="en-US" smtClean="0"/>
              <a:t>3/29/2016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364033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E0058-6F38-E447-9987-CEB4A21A0A15}" type="datetimeFigureOut">
              <a:rPr lang="en-US" smtClean="0"/>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23781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E0058-6F38-E447-9987-CEB4A21A0A15}" type="datetimeFigureOut">
              <a:rPr lang="en-US" smtClean="0"/>
              <a:t>3/29/2016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203195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E0058-6F38-E447-9987-CEB4A21A0A15}"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372457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E0058-6F38-E447-9987-CEB4A21A0A15}" type="datetimeFigureOut">
              <a:rPr lang="en-US" smtClean="0"/>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0D02-E2F7-D74F-9946-ADADE4B8D9E0}" type="slidenum">
              <a:rPr lang="en-US" smtClean="0"/>
              <a:t>‹#›</a:t>
            </a:fld>
            <a:endParaRPr lang="en-US"/>
          </a:p>
        </p:txBody>
      </p:sp>
    </p:spTree>
    <p:extLst>
      <p:ext uri="{BB962C8B-B14F-4D97-AF65-F5344CB8AC3E}">
        <p14:creationId xmlns:p14="http://schemas.microsoft.com/office/powerpoint/2010/main" val="33051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E0058-6F38-E447-9987-CEB4A21A0A15}" type="datetimeFigureOut">
              <a:rPr lang="en-US" smtClean="0"/>
              <a:t>3/29/2016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50D02-E2F7-D74F-9946-ADADE4B8D9E0}" type="slidenum">
              <a:rPr lang="en-US" smtClean="0"/>
              <a:t>‹#›</a:t>
            </a:fld>
            <a:endParaRPr lang="en-US"/>
          </a:p>
        </p:txBody>
      </p:sp>
    </p:spTree>
    <p:extLst>
      <p:ext uri="{BB962C8B-B14F-4D97-AF65-F5344CB8AC3E}">
        <p14:creationId xmlns:p14="http://schemas.microsoft.com/office/powerpoint/2010/main" val="39227633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E0058-6F38-E447-9987-CEB4A21A0A15}" type="datetimeFigureOut">
              <a:rPr lang="en-US" smtClean="0"/>
              <a:t>3/29/2016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50D02-E2F7-D74F-9946-ADADE4B8D9E0}"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http://audacity.sourceforge.net/downloa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edglossary.org/student-engagement/"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hyperlink" Target="http://www.sblinteractive.or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www.Skitch.com" TargetMode="External"/><Relationship Id="rId3" Type="http://schemas.openxmlformats.org/officeDocument/2006/relationships/hyperlink" Target="http://www.cmu.edu/teaching/principles/learning.html" TargetMode="External"/><Relationship Id="rId7" Type="http://schemas.openxmlformats.org/officeDocument/2006/relationships/hyperlink" Target="http://www.mclph.umn.edu/watersedge/game.html" TargetMode="External"/><Relationship Id="rId2" Type="http://schemas.openxmlformats.org/officeDocument/2006/relationships/hyperlink" Target="http://elearninginfographics.com/engaging-students-in-elearning-infographic/" TargetMode="External"/><Relationship Id="rId1" Type="http://schemas.openxmlformats.org/officeDocument/2006/relationships/slideLayout" Target="../slideLayouts/slideLayout2.xml"/><Relationship Id="rId6" Type="http://schemas.openxmlformats.org/officeDocument/2006/relationships/hyperlink" Target="http://shop.mheducation.com/search.html?searchQuery=Ph.I.L.S" TargetMode="External"/><Relationship Id="rId5" Type="http://schemas.openxmlformats.org/officeDocument/2006/relationships/hyperlink" Target="http://www.Saplinglearning.com" TargetMode="External"/><Relationship Id="rId10" Type="http://schemas.openxmlformats.org/officeDocument/2006/relationships/hyperlink" Target="https://coi.athabascau.ca/" TargetMode="External"/><Relationship Id="rId4" Type="http://schemas.openxmlformats.org/officeDocument/2006/relationships/hyperlink" Target="http://www.hhmi.org/biointeractive/cardiology-virtual-lab" TargetMode="External"/><Relationship Id="rId9" Type="http://schemas.openxmlformats.org/officeDocument/2006/relationships/hyperlink" Target="http://www.Thinglink.com"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er.educause.edu/articles/2010/3/what--is-student-engagement-anyway" TargetMode="External"/><Relationship Id="rId3" Type="http://schemas.openxmlformats.org/officeDocument/2006/relationships/hyperlink" Target="http://www.scilearn.com/blog/teaching-metacognition-thinking-about-thinking" TargetMode="External"/><Relationship Id="rId7" Type="http://schemas.openxmlformats.org/officeDocument/2006/relationships/hyperlink" Target="http://www.sblinteractiv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oi.athabascau.ca/coi-model/an-interactive-coi-model/" TargetMode="External"/><Relationship Id="rId5" Type="http://schemas.openxmlformats.org/officeDocument/2006/relationships/hyperlink" Target="http://mvdspuy.blogspot.com" TargetMode="External"/><Relationship Id="rId4" Type="http://schemas.openxmlformats.org/officeDocument/2006/relationships/hyperlink" Target="http://www.scilearn.com/blog/deliberate-practice-develops-expertise" TargetMode="External"/><Relationship Id="rId9" Type="http://schemas.openxmlformats.org/officeDocument/2006/relationships/hyperlink" Target="https://www.arcsmodel.com"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cmu.edu/teaching/principles/learning.html" TargetMode="External"/><Relationship Id="rId2" Type="http://schemas.openxmlformats.org/officeDocument/2006/relationships/hyperlink" Target="http://search.proquest.com.www2.lib.ku.edu/pqdtglobal/docview/1651237829/CF7C3ABCCF16459DPQ/1?accountid=1455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Tools of Engagement for Online Learning</a:t>
            </a:r>
          </a:p>
        </p:txBody>
      </p:sp>
      <p:sp>
        <p:nvSpPr>
          <p:cNvPr id="3" name="Subtitle 2"/>
          <p:cNvSpPr>
            <a:spLocks noGrp="1"/>
          </p:cNvSpPr>
          <p:nvPr>
            <p:ph type="subTitle" idx="1"/>
          </p:nvPr>
        </p:nvSpPr>
        <p:spPr/>
        <p:txBody>
          <a:bodyPr>
            <a:normAutofit/>
          </a:bodyPr>
          <a:lstStyle/>
          <a:p>
            <a:r>
              <a:rPr lang="en-US" sz="2800" dirty="0"/>
              <a:t>Dr. Deborah Taylor</a:t>
            </a:r>
          </a:p>
          <a:p>
            <a:r>
              <a:rPr lang="en-US" sz="2800" dirty="0"/>
              <a:t>Kansas City Kansas Community College</a:t>
            </a:r>
          </a:p>
          <a:p>
            <a:r>
              <a:rPr lang="en-US" sz="2800" dirty="0" err="1"/>
              <a:t>dtaylor@kckcc.edu</a:t>
            </a:r>
            <a:endParaRPr lang="en-US" sz="2800" dirty="0"/>
          </a:p>
        </p:txBody>
      </p:sp>
    </p:spTree>
    <p:extLst>
      <p:ext uri="{BB962C8B-B14F-4D97-AF65-F5344CB8AC3E}">
        <p14:creationId xmlns:p14="http://schemas.microsoft.com/office/powerpoint/2010/main" val="2020009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Environment Design</a:t>
            </a:r>
          </a:p>
        </p:txBody>
      </p:sp>
      <p:sp>
        <p:nvSpPr>
          <p:cNvPr id="3" name="Content Placeholder 2"/>
          <p:cNvSpPr>
            <a:spLocks noGrp="1"/>
          </p:cNvSpPr>
          <p:nvPr>
            <p:ph idx="1"/>
          </p:nvPr>
        </p:nvSpPr>
        <p:spPr/>
        <p:txBody>
          <a:bodyPr/>
          <a:lstStyle/>
          <a:p>
            <a:r>
              <a:rPr lang="en-US" dirty="0"/>
              <a:t>consider both motivational and instructional influences on learners, </a:t>
            </a:r>
          </a:p>
          <a:p>
            <a:r>
              <a:rPr lang="en-US" dirty="0"/>
              <a:t>Both require consideration of learner goals and capabilities together with cultural and environmental factors that affect attitudes and performance.</a:t>
            </a:r>
          </a:p>
        </p:txBody>
      </p:sp>
    </p:spTree>
    <p:extLst>
      <p:ext uri="{BB962C8B-B14F-4D97-AF65-F5344CB8AC3E}">
        <p14:creationId xmlns:p14="http://schemas.microsoft.com/office/powerpoint/2010/main" val="83009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Keller’s ARCS Model for Design</a:t>
            </a:r>
          </a:p>
        </p:txBody>
      </p:sp>
      <p:sp>
        <p:nvSpPr>
          <p:cNvPr id="3" name="Content Placeholder 2"/>
          <p:cNvSpPr>
            <a:spLocks noGrp="1"/>
          </p:cNvSpPr>
          <p:nvPr>
            <p:ph idx="1"/>
          </p:nvPr>
        </p:nvSpPr>
        <p:spPr/>
        <p:txBody>
          <a:bodyPr/>
          <a:lstStyle/>
          <a:p>
            <a:r>
              <a:rPr lang="en-US" dirty="0"/>
              <a:t>Attention</a:t>
            </a:r>
          </a:p>
          <a:p>
            <a:r>
              <a:rPr lang="en-US" dirty="0"/>
              <a:t>Relevance</a:t>
            </a:r>
          </a:p>
          <a:p>
            <a:r>
              <a:rPr lang="en-US" dirty="0"/>
              <a:t>Confidence</a:t>
            </a:r>
          </a:p>
          <a:p>
            <a:r>
              <a:rPr lang="en-US" dirty="0"/>
              <a:t>Satisfaction</a:t>
            </a:r>
          </a:p>
          <a:p>
            <a:endParaRPr lang="en-US" dirty="0"/>
          </a:p>
          <a:p>
            <a:r>
              <a:rPr lang="en-US" dirty="0"/>
              <a:t>Motivational design</a:t>
            </a:r>
          </a:p>
          <a:p>
            <a:r>
              <a:rPr lang="en-US" dirty="0"/>
              <a:t>Adult learners – self-motivated learners</a:t>
            </a:r>
          </a:p>
        </p:txBody>
      </p:sp>
    </p:spTree>
    <p:extLst>
      <p:ext uri="{BB962C8B-B14F-4D97-AF65-F5344CB8AC3E}">
        <p14:creationId xmlns:p14="http://schemas.microsoft.com/office/powerpoint/2010/main" val="422313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ARCS Process Includes:</a:t>
            </a:r>
          </a:p>
        </p:txBody>
      </p:sp>
      <p:sp>
        <p:nvSpPr>
          <p:cNvPr id="3" name="Content Placeholder 2"/>
          <p:cNvSpPr>
            <a:spLocks noGrp="1"/>
          </p:cNvSpPr>
          <p:nvPr>
            <p:ph idx="1"/>
          </p:nvPr>
        </p:nvSpPr>
        <p:spPr/>
        <p:txBody>
          <a:bodyPr>
            <a:normAutofit lnSpcReduction="10000"/>
          </a:bodyPr>
          <a:lstStyle/>
          <a:p>
            <a:r>
              <a:rPr lang="en-US" dirty="0"/>
              <a:t>Knowing and identifying the elements of human motivation,</a:t>
            </a:r>
          </a:p>
          <a:p>
            <a:r>
              <a:rPr lang="en-US" dirty="0"/>
              <a:t>Analyzing audience characteristics to determine motivational requirements,</a:t>
            </a:r>
          </a:p>
          <a:p>
            <a:r>
              <a:rPr lang="en-US" dirty="0"/>
              <a:t>Identifying characteristics of instructional materials and processes that stimulate motivation,</a:t>
            </a:r>
          </a:p>
          <a:p>
            <a:r>
              <a:rPr lang="en-US" dirty="0"/>
              <a:t>Selecting appropriate motivational tactics, and</a:t>
            </a:r>
          </a:p>
          <a:p>
            <a:r>
              <a:rPr lang="en-US" dirty="0"/>
              <a:t>Applying and evaluating appropriate tactics.</a:t>
            </a:r>
          </a:p>
          <a:p>
            <a:endParaRPr lang="en-US" dirty="0"/>
          </a:p>
        </p:txBody>
      </p:sp>
    </p:spTree>
    <p:extLst>
      <p:ext uri="{BB962C8B-B14F-4D97-AF65-F5344CB8AC3E}">
        <p14:creationId xmlns:p14="http://schemas.microsoft.com/office/powerpoint/2010/main" val="79413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_do_s_for_engaging_your_studen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561" y="0"/>
            <a:ext cx="7867259" cy="6858000"/>
          </a:xfrm>
          <a:prstGeom prst="rect">
            <a:avLst/>
          </a:prstGeom>
        </p:spPr>
      </p:pic>
    </p:spTree>
    <p:extLst>
      <p:ext uri="{BB962C8B-B14F-4D97-AF65-F5344CB8AC3E}">
        <p14:creationId xmlns:p14="http://schemas.microsoft.com/office/powerpoint/2010/main" val="54790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theory</a:t>
            </a:r>
          </a:p>
        </p:txBody>
      </p:sp>
      <p:sp>
        <p:nvSpPr>
          <p:cNvPr id="3" name="Content Placeholder 2"/>
          <p:cNvSpPr>
            <a:spLocks noGrp="1"/>
          </p:cNvSpPr>
          <p:nvPr>
            <p:ph idx="1"/>
          </p:nvPr>
        </p:nvSpPr>
        <p:spPr/>
        <p:txBody>
          <a:bodyPr/>
          <a:lstStyle/>
          <a:p>
            <a:r>
              <a:rPr lang="en-US" dirty="0"/>
              <a:t>For engagement to occur, the activities or tasks must be personally meaningful (</a:t>
            </a:r>
            <a:r>
              <a:rPr lang="en-US" dirty="0" err="1"/>
              <a:t>Hidi</a:t>
            </a:r>
            <a:r>
              <a:rPr lang="en-US" dirty="0"/>
              <a:t>, 2000). </a:t>
            </a:r>
          </a:p>
          <a:p>
            <a:r>
              <a:rPr lang="en-US" dirty="0"/>
              <a:t>This brings into play the importance of the instructor creating a class that can have personal meaning to the students as well as embracing the social aspects of learning.</a:t>
            </a:r>
          </a:p>
        </p:txBody>
      </p:sp>
    </p:spTree>
    <p:extLst>
      <p:ext uri="{BB962C8B-B14F-4D97-AF65-F5344CB8AC3E}">
        <p14:creationId xmlns:p14="http://schemas.microsoft.com/office/powerpoint/2010/main" val="2018972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Self-directed learners want to know:</a:t>
            </a:r>
          </a:p>
        </p:txBody>
      </p:sp>
      <p:sp>
        <p:nvSpPr>
          <p:cNvPr id="3" name="Content Placeholder 2"/>
          <p:cNvSpPr>
            <a:spLocks noGrp="1"/>
          </p:cNvSpPr>
          <p:nvPr>
            <p:ph idx="1"/>
          </p:nvPr>
        </p:nvSpPr>
        <p:spPr/>
        <p:txBody>
          <a:bodyPr>
            <a:normAutofit/>
          </a:bodyPr>
          <a:lstStyle/>
          <a:p>
            <a:r>
              <a:rPr lang="en-US" dirty="0"/>
              <a:t>what is due and when </a:t>
            </a:r>
          </a:p>
          <a:p>
            <a:r>
              <a:rPr lang="en-US" dirty="0"/>
              <a:t>the purpose of the activity</a:t>
            </a:r>
          </a:p>
          <a:p>
            <a:r>
              <a:rPr lang="en-US" dirty="0"/>
              <a:t>how it will be evaluated.</a:t>
            </a:r>
          </a:p>
          <a:p>
            <a:r>
              <a:rPr lang="en-US" dirty="0"/>
              <a:t>They also want some say in when they work,</a:t>
            </a:r>
          </a:p>
          <a:p>
            <a:r>
              <a:rPr lang="en-US" dirty="0"/>
              <a:t>expect what they need to be available when it should be, and</a:t>
            </a:r>
          </a:p>
          <a:p>
            <a:r>
              <a:rPr lang="en-US" dirty="0"/>
              <a:t>often want to work ahead.</a:t>
            </a:r>
          </a:p>
          <a:p>
            <a:endParaRPr lang="en-US" dirty="0"/>
          </a:p>
        </p:txBody>
      </p:sp>
    </p:spTree>
    <p:extLst>
      <p:ext uri="{BB962C8B-B14F-4D97-AF65-F5344CB8AC3E}">
        <p14:creationId xmlns:p14="http://schemas.microsoft.com/office/powerpoint/2010/main" val="218420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Some of the more important design elements for a successful online course include</a:t>
            </a:r>
          </a:p>
        </p:txBody>
      </p:sp>
      <p:sp>
        <p:nvSpPr>
          <p:cNvPr id="3" name="Content Placeholder 2"/>
          <p:cNvSpPr>
            <a:spLocks noGrp="1"/>
          </p:cNvSpPr>
          <p:nvPr>
            <p:ph idx="1"/>
          </p:nvPr>
        </p:nvSpPr>
        <p:spPr/>
        <p:txBody>
          <a:bodyPr>
            <a:normAutofit fontScale="55000" lnSpcReduction="20000"/>
          </a:bodyPr>
          <a:lstStyle/>
          <a:p>
            <a:r>
              <a:rPr lang="en-US" b="1" dirty="0"/>
              <a:t>Start Here Folder </a:t>
            </a:r>
            <a:r>
              <a:rPr lang="en-US" dirty="0"/>
              <a:t>- promotes clear navigation</a:t>
            </a:r>
          </a:p>
          <a:p>
            <a:r>
              <a:rPr lang="en-US" b="1" dirty="0"/>
              <a:t>Instructor Introduction</a:t>
            </a:r>
            <a:r>
              <a:rPr lang="en-US" dirty="0"/>
              <a:t> - builds teaching presence</a:t>
            </a:r>
          </a:p>
          <a:p>
            <a:r>
              <a:rPr lang="en-US" b="1" dirty="0"/>
              <a:t>Student Introductions</a:t>
            </a:r>
            <a:r>
              <a:rPr lang="en-US" dirty="0"/>
              <a:t>  - builds community</a:t>
            </a:r>
          </a:p>
          <a:p>
            <a:r>
              <a:rPr lang="en-US" b="1" dirty="0"/>
              <a:t>Class Management Statement</a:t>
            </a:r>
            <a:r>
              <a:rPr lang="en-US" dirty="0"/>
              <a:t> - spells nearly everything out for expectations both for the students AND for the instructor</a:t>
            </a:r>
          </a:p>
          <a:p>
            <a:r>
              <a:rPr lang="en-US" b="1" dirty="0"/>
              <a:t>Due Dates Link </a:t>
            </a:r>
            <a:r>
              <a:rPr lang="en-US" dirty="0"/>
              <a:t>– allows for self-directed learning</a:t>
            </a:r>
          </a:p>
          <a:p>
            <a:r>
              <a:rPr lang="en-US" b="1" dirty="0"/>
              <a:t>Organization and Navigation</a:t>
            </a:r>
            <a:r>
              <a:rPr lang="en-US" dirty="0"/>
              <a:t> - Content organized into folders in order to “chunk” course into manageable pieces and specific instructions included to guide student activity.</a:t>
            </a:r>
          </a:p>
          <a:p>
            <a:r>
              <a:rPr lang="en-US" b="1" dirty="0"/>
              <a:t>Discussion Are</a:t>
            </a:r>
            <a:r>
              <a:rPr lang="en-US" dirty="0"/>
              <a:t>as - one for each main topic, one for introductions, and one for off topic discussions if desired. - Contributes to both social presence and cognitive presence and when the instructor comments, then teaching presence is there as well.</a:t>
            </a:r>
          </a:p>
          <a:p>
            <a:r>
              <a:rPr lang="en-US" b="1" dirty="0"/>
              <a:t>Announcements </a:t>
            </a:r>
            <a:r>
              <a:rPr lang="en-US" dirty="0"/>
              <a:t>let students know that you are there and keeps them updated on class activities. (I also send as emails.)</a:t>
            </a:r>
            <a:endParaRPr lang="en-US" b="1" dirty="0"/>
          </a:p>
          <a:p>
            <a:endParaRPr lang="en-US" dirty="0"/>
          </a:p>
          <a:p>
            <a:r>
              <a:rPr lang="en-US" b="1" dirty="0"/>
              <a:t>Practice activities</a:t>
            </a:r>
            <a:r>
              <a:rPr lang="en-US" dirty="0"/>
              <a:t> - establishes cognitive presence</a:t>
            </a:r>
          </a:p>
          <a:p>
            <a:endParaRPr lang="en-US" dirty="0"/>
          </a:p>
          <a:p>
            <a:endParaRPr lang="en-US" dirty="0"/>
          </a:p>
        </p:txBody>
      </p:sp>
    </p:spTree>
    <p:extLst>
      <p:ext uri="{BB962C8B-B14F-4D97-AF65-F5344CB8AC3E}">
        <p14:creationId xmlns:p14="http://schemas.microsoft.com/office/powerpoint/2010/main" val="145779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Presence</a:t>
            </a:r>
          </a:p>
        </p:txBody>
      </p:sp>
      <p:sp>
        <p:nvSpPr>
          <p:cNvPr id="3" name="Content Placeholder 2"/>
          <p:cNvSpPr>
            <a:spLocks noGrp="1"/>
          </p:cNvSpPr>
          <p:nvPr>
            <p:ph idx="1"/>
          </p:nvPr>
        </p:nvSpPr>
        <p:spPr>
          <a:xfrm>
            <a:off x="457200" y="1197984"/>
            <a:ext cx="8229600" cy="4928180"/>
          </a:xfrm>
        </p:spPr>
        <p:txBody>
          <a:bodyPr>
            <a:normAutofit fontScale="77500" lnSpcReduction="20000"/>
          </a:bodyPr>
          <a:lstStyle/>
          <a:p>
            <a:r>
              <a:rPr lang="en-US" dirty="0"/>
              <a:t>Direct – use multiple means of interacting with your students</a:t>
            </a:r>
          </a:p>
          <a:p>
            <a:pPr lvl="1"/>
            <a:r>
              <a:rPr lang="en-US" dirty="0"/>
              <a:t>Introduction: picture and video?</a:t>
            </a:r>
          </a:p>
          <a:p>
            <a:pPr lvl="1"/>
            <a:r>
              <a:rPr lang="en-US" dirty="0"/>
              <a:t>Discussion: not too early nor too much</a:t>
            </a:r>
          </a:p>
          <a:p>
            <a:pPr lvl="1"/>
            <a:r>
              <a:rPr lang="en-US" dirty="0"/>
              <a:t>Announcements: brief and timely</a:t>
            </a:r>
          </a:p>
          <a:p>
            <a:pPr lvl="1"/>
            <a:r>
              <a:rPr lang="en-US" dirty="0"/>
              <a:t>Email: as needed (more on this later)</a:t>
            </a:r>
          </a:p>
          <a:p>
            <a:pPr lvl="1"/>
            <a:r>
              <a:rPr lang="en-US" dirty="0"/>
              <a:t>Journals: private (instructor only), directed (rubric), 1st</a:t>
            </a:r>
          </a:p>
          <a:p>
            <a:pPr lvl="1"/>
            <a:r>
              <a:rPr lang="en-US" dirty="0"/>
              <a:t>Feedback: timely, positive, relevant, encouraging</a:t>
            </a:r>
          </a:p>
          <a:p>
            <a:r>
              <a:rPr lang="en-US" dirty="0"/>
              <a:t>Indirect </a:t>
            </a:r>
          </a:p>
          <a:p>
            <a:pPr lvl="1"/>
            <a:r>
              <a:rPr lang="en-US" dirty="0"/>
              <a:t>Course Design</a:t>
            </a:r>
          </a:p>
          <a:p>
            <a:pPr lvl="1"/>
            <a:r>
              <a:rPr lang="en-US" dirty="0"/>
              <a:t>Course Navigation</a:t>
            </a:r>
          </a:p>
          <a:p>
            <a:pPr lvl="1"/>
            <a:r>
              <a:rPr lang="en-US" dirty="0"/>
              <a:t>Course Materials and Activities</a:t>
            </a:r>
          </a:p>
          <a:p>
            <a:pPr lvl="1"/>
            <a:endParaRPr lang="en-US" dirty="0"/>
          </a:p>
          <a:p>
            <a:pPr marL="457200" lvl="1" indent="0">
              <a:buNone/>
            </a:pPr>
            <a:r>
              <a:rPr lang="en-US" dirty="0"/>
              <a:t>Your course is a reflection of YOU!</a:t>
            </a:r>
          </a:p>
          <a:p>
            <a:endParaRPr lang="en-US" dirty="0"/>
          </a:p>
        </p:txBody>
      </p:sp>
    </p:spTree>
    <p:extLst>
      <p:ext uri="{BB962C8B-B14F-4D97-AF65-F5344CB8AC3E}">
        <p14:creationId xmlns:p14="http://schemas.microsoft.com/office/powerpoint/2010/main" val="796255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Communication Builds Teaching Pressence </a:t>
            </a:r>
          </a:p>
        </p:txBody>
      </p:sp>
      <p:sp>
        <p:nvSpPr>
          <p:cNvPr id="3" name="Content Placeholder 2"/>
          <p:cNvSpPr>
            <a:spLocks noGrp="1"/>
          </p:cNvSpPr>
          <p:nvPr>
            <p:ph idx="1"/>
          </p:nvPr>
        </p:nvSpPr>
        <p:spPr/>
        <p:txBody>
          <a:bodyPr>
            <a:normAutofit fontScale="92500" lnSpcReduction="10000"/>
          </a:bodyPr>
          <a:lstStyle/>
          <a:p>
            <a:r>
              <a:rPr lang="en-US" dirty="0"/>
              <a:t>Send an email to students BEFORE semester starts.</a:t>
            </a:r>
          </a:p>
          <a:p>
            <a:r>
              <a:rPr lang="en-US" dirty="0"/>
              <a:t>Not all will see it, but those that do are greatly appreciative</a:t>
            </a:r>
          </a:p>
          <a:p>
            <a:r>
              <a:rPr lang="en-US" dirty="0"/>
              <a:t>Post first in the discussion area – model what you want to see</a:t>
            </a:r>
          </a:p>
          <a:p>
            <a:r>
              <a:rPr lang="en-US" dirty="0"/>
              <a:t>A welcome announcement telling them what to do first </a:t>
            </a:r>
          </a:p>
          <a:p>
            <a:r>
              <a:rPr lang="en-US" dirty="0"/>
              <a:t>About this class – quick overview for orientation</a:t>
            </a:r>
          </a:p>
        </p:txBody>
      </p:sp>
    </p:spTree>
    <p:extLst>
      <p:ext uri="{BB962C8B-B14F-4D97-AF65-F5344CB8AC3E}">
        <p14:creationId xmlns:p14="http://schemas.microsoft.com/office/powerpoint/2010/main" val="3257419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Mini-lectures</a:t>
            </a:r>
          </a:p>
        </p:txBody>
      </p:sp>
      <p:sp>
        <p:nvSpPr>
          <p:cNvPr id="3" name="Content Placeholder 2"/>
          <p:cNvSpPr>
            <a:spLocks noGrp="1"/>
          </p:cNvSpPr>
          <p:nvPr>
            <p:ph idx="1"/>
          </p:nvPr>
        </p:nvSpPr>
        <p:spPr/>
        <p:txBody>
          <a:bodyPr/>
          <a:lstStyle/>
          <a:p>
            <a:r>
              <a:rPr lang="en-US" dirty="0"/>
              <a:t>Podcasts – keep them short – audio only</a:t>
            </a:r>
          </a:p>
          <a:p>
            <a:r>
              <a:rPr lang="en-US" dirty="0"/>
              <a:t>Videos – if capturing live lectures – CHUNK THEM PLEASE!</a:t>
            </a:r>
          </a:p>
          <a:p>
            <a:r>
              <a:rPr lang="en-US" dirty="0"/>
              <a:t>Tutorials – </a:t>
            </a:r>
            <a:r>
              <a:rPr lang="en-US" dirty="0" err="1"/>
              <a:t>Skitch</a:t>
            </a:r>
            <a:r>
              <a:rPr lang="en-US" dirty="0"/>
              <a:t> (also useful for navigation issues)</a:t>
            </a:r>
          </a:p>
          <a:p>
            <a:r>
              <a:rPr lang="en-US" dirty="0"/>
              <a:t>Screencasts- Jing (free) </a:t>
            </a:r>
            <a:r>
              <a:rPr lang="en-US" dirty="0" err="1"/>
              <a:t>Camtasia</a:t>
            </a:r>
            <a:r>
              <a:rPr lang="en-US" dirty="0"/>
              <a:t> (purchase) Screencast-o-</a:t>
            </a:r>
            <a:r>
              <a:rPr lang="en-US" dirty="0" err="1"/>
              <a:t>matic</a:t>
            </a:r>
            <a:r>
              <a:rPr lang="en-US" dirty="0"/>
              <a:t> (free)</a:t>
            </a:r>
          </a:p>
          <a:p>
            <a:endParaRPr lang="en-US" dirty="0"/>
          </a:p>
        </p:txBody>
      </p:sp>
    </p:spTree>
    <p:extLst>
      <p:ext uri="{BB962C8B-B14F-4D97-AF65-F5344CB8AC3E}">
        <p14:creationId xmlns:p14="http://schemas.microsoft.com/office/powerpoint/2010/main" val="95281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ork-screen_5_jpg__JPEG_Image__640 × 430_pixels_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3800"/>
            <a:ext cx="9144000" cy="2761488"/>
          </a:xfrm>
          <a:prstGeom prst="rect">
            <a:avLst/>
          </a:prstGeom>
        </p:spPr>
      </p:pic>
    </p:spTree>
    <p:extLst>
      <p:ext uri="{BB962C8B-B14F-4D97-AF65-F5344CB8AC3E}">
        <p14:creationId xmlns:p14="http://schemas.microsoft.com/office/powerpoint/2010/main" val="250149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Podcasts</a:t>
            </a:r>
          </a:p>
        </p:txBody>
      </p:sp>
      <p:sp>
        <p:nvSpPr>
          <p:cNvPr id="3" name="Content Placeholder 2"/>
          <p:cNvSpPr>
            <a:spLocks noGrp="1"/>
          </p:cNvSpPr>
          <p:nvPr>
            <p:ph idx="1"/>
          </p:nvPr>
        </p:nvSpPr>
        <p:spPr/>
        <p:txBody>
          <a:bodyPr/>
          <a:lstStyle/>
          <a:p>
            <a:r>
              <a:rPr lang="en-US" dirty="0"/>
              <a:t>Audacity (FREE) software - allows you to record and edit sounds. </a:t>
            </a:r>
          </a:p>
          <a:p>
            <a:r>
              <a:rPr lang="en-US" dirty="0"/>
              <a:t> </a:t>
            </a:r>
            <a:r>
              <a:rPr lang="en-US" dirty="0">
                <a:hlinkClick r:id="rId2"/>
              </a:rPr>
              <a:t>http://audacity.sourceforge.net/download/</a:t>
            </a:r>
            <a:endParaRPr lang="en-US" dirty="0"/>
          </a:p>
          <a:p>
            <a:r>
              <a:rPr lang="en-US" dirty="0"/>
              <a:t>Record an short talk for students to download and listen – a little music in the background spices up the podcasts. </a:t>
            </a:r>
          </a:p>
          <a:p>
            <a:endParaRPr lang="en-US" dirty="0"/>
          </a:p>
        </p:txBody>
      </p:sp>
    </p:spTree>
    <p:extLst>
      <p:ext uri="{BB962C8B-B14F-4D97-AF65-F5344CB8AC3E}">
        <p14:creationId xmlns:p14="http://schemas.microsoft.com/office/powerpoint/2010/main" val="119383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Voice over PowerPoint/Lecture Capture</a:t>
            </a:r>
          </a:p>
        </p:txBody>
      </p:sp>
      <p:sp>
        <p:nvSpPr>
          <p:cNvPr id="3" name="Content Placeholder 2"/>
          <p:cNvSpPr>
            <a:spLocks noGrp="1"/>
          </p:cNvSpPr>
          <p:nvPr>
            <p:ph idx="1"/>
          </p:nvPr>
        </p:nvSpPr>
        <p:spPr/>
        <p:txBody>
          <a:bodyPr>
            <a:normAutofit lnSpcReduction="10000"/>
          </a:bodyPr>
          <a:lstStyle/>
          <a:p>
            <a:r>
              <a:rPr lang="en-US" dirty="0"/>
              <a:t>Articulate – Kind of expensive</a:t>
            </a:r>
          </a:p>
          <a:p>
            <a:r>
              <a:rPr lang="en-US" dirty="0" err="1"/>
              <a:t>Camtasia</a:t>
            </a:r>
            <a:r>
              <a:rPr lang="en-US" dirty="0"/>
              <a:t> – not so pricey</a:t>
            </a:r>
          </a:p>
          <a:p>
            <a:r>
              <a:rPr lang="en-US" dirty="0"/>
              <a:t>Echo360 – very interesting and allows tracking of interactions (we are piloting this now)</a:t>
            </a:r>
          </a:p>
          <a:p>
            <a:r>
              <a:rPr lang="en-US" dirty="0" err="1"/>
              <a:t>Kaltura</a:t>
            </a:r>
            <a:r>
              <a:rPr lang="en-US" dirty="0"/>
              <a:t> – not sure of price</a:t>
            </a:r>
          </a:p>
          <a:p>
            <a:r>
              <a:rPr lang="en-US" dirty="0" err="1"/>
              <a:t>Tegrity</a:t>
            </a:r>
            <a:r>
              <a:rPr lang="en-US" dirty="0"/>
              <a:t>- not so good right now</a:t>
            </a:r>
          </a:p>
          <a:p>
            <a:r>
              <a:rPr lang="en-US" dirty="0"/>
              <a:t>Top Hat - ?</a:t>
            </a:r>
          </a:p>
          <a:p>
            <a:r>
              <a:rPr lang="en-US" dirty="0"/>
              <a:t>PowerPoint – anyone?</a:t>
            </a:r>
          </a:p>
          <a:p>
            <a:endParaRPr lang="en-US" dirty="0"/>
          </a:p>
        </p:txBody>
      </p:sp>
    </p:spTree>
    <p:extLst>
      <p:ext uri="{BB962C8B-B14F-4D97-AF65-F5344CB8AC3E}">
        <p14:creationId xmlns:p14="http://schemas.microsoft.com/office/powerpoint/2010/main" val="3523113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Tutorials</a:t>
            </a:r>
          </a:p>
        </p:txBody>
      </p:sp>
      <p:pic>
        <p:nvPicPr>
          <p:cNvPr id="7" name="Picture Placeholder 6" descr="View_Grades_–_BIOL-0268-01_Human_Sexuality__2015FA__-____.png"/>
          <p:cNvPicPr>
            <a:picLocks noGrp="1" noChangeAspect="1"/>
          </p:cNvPicPr>
          <p:nvPr>
            <p:ph type="pic" idx="1"/>
          </p:nvPr>
        </p:nvPicPr>
        <p:blipFill>
          <a:blip r:embed="rId2">
            <a:extLst>
              <a:ext uri="{28A0092B-C50C-407E-A947-70E740481C1C}">
                <a14:useLocalDpi xmlns:a14="http://schemas.microsoft.com/office/drawing/2010/main" val="0"/>
              </a:ext>
            </a:extLst>
          </a:blip>
          <a:srcRect l="6986" r="6986"/>
          <a:stretch>
            <a:fillRect/>
          </a:stretch>
        </p:blipFill>
        <p:spPr/>
      </p:pic>
      <p:sp>
        <p:nvSpPr>
          <p:cNvPr id="3" name="Content Placeholder 2"/>
          <p:cNvSpPr>
            <a:spLocks noGrp="1"/>
          </p:cNvSpPr>
          <p:nvPr>
            <p:ph type="body" sz="half" idx="2"/>
          </p:nvPr>
        </p:nvSpPr>
        <p:spPr/>
        <p:txBody>
          <a:bodyPr>
            <a:noAutofit/>
          </a:bodyPr>
          <a:lstStyle/>
          <a:p>
            <a:r>
              <a:rPr lang="en-US" sz="2800" dirty="0"/>
              <a:t>Can be used to explain how to access course resources.</a:t>
            </a:r>
          </a:p>
          <a:p>
            <a:r>
              <a:rPr lang="en-US" sz="2800" dirty="0"/>
              <a:t>Annotated screen shots- easy-peasy.</a:t>
            </a:r>
          </a:p>
        </p:txBody>
      </p:sp>
    </p:spTree>
    <p:extLst>
      <p:ext uri="{BB962C8B-B14F-4D97-AF65-F5344CB8AC3E}">
        <p14:creationId xmlns:p14="http://schemas.microsoft.com/office/powerpoint/2010/main" val="2945049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Feedback Promotes Self-regulated Learning</a:t>
            </a:r>
          </a:p>
        </p:txBody>
      </p:sp>
      <p:sp>
        <p:nvSpPr>
          <p:cNvPr id="3" name="Content Placeholder 2"/>
          <p:cNvSpPr>
            <a:spLocks noGrp="1"/>
          </p:cNvSpPr>
          <p:nvPr>
            <p:ph idx="1"/>
          </p:nvPr>
        </p:nvSpPr>
        <p:spPr/>
        <p:txBody>
          <a:bodyPr>
            <a:normAutofit fontScale="92500" lnSpcReduction="20000"/>
          </a:bodyPr>
          <a:lstStyle/>
          <a:p>
            <a:r>
              <a:rPr lang="en-US" dirty="0"/>
              <a:t>Feedback is a vital part of the learning process during which misconceptions are corrected. It is most effective when the feedback is both immediate and in sufficient detail for the student to initiate corrective action (Waldrop, </a:t>
            </a:r>
            <a:r>
              <a:rPr lang="en-US" dirty="0" err="1"/>
              <a:t>Justen</a:t>
            </a:r>
            <a:r>
              <a:rPr lang="en-US" dirty="0"/>
              <a:t> &amp; Adams 1986).</a:t>
            </a:r>
          </a:p>
          <a:p>
            <a:r>
              <a:rPr lang="en-US" dirty="0"/>
              <a:t>With animations and computer models, the learner can obtain immediate feedback on his/her responses and incorrect answers can be changed as part of the acquisition of new knowledge.</a:t>
            </a:r>
          </a:p>
        </p:txBody>
      </p:sp>
    </p:spTree>
    <p:extLst>
      <p:ext uri="{BB962C8B-B14F-4D97-AF65-F5344CB8AC3E}">
        <p14:creationId xmlns:p14="http://schemas.microsoft.com/office/powerpoint/2010/main" val="51880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Course Management Suggestions to Encourage Self-regulated Learning</a:t>
            </a:r>
          </a:p>
        </p:txBody>
      </p:sp>
      <p:sp>
        <p:nvSpPr>
          <p:cNvPr id="3" name="Content Placeholder 2"/>
          <p:cNvSpPr>
            <a:spLocks noGrp="1"/>
          </p:cNvSpPr>
          <p:nvPr>
            <p:ph idx="1"/>
          </p:nvPr>
        </p:nvSpPr>
        <p:spPr/>
        <p:txBody>
          <a:bodyPr>
            <a:normAutofit lnSpcReduction="10000"/>
          </a:bodyPr>
          <a:lstStyle/>
          <a:p>
            <a:r>
              <a:rPr lang="en-US" dirty="0"/>
              <a:t>Have several activities/assignments due very early, this shows your expectation for their behavior. </a:t>
            </a:r>
          </a:p>
          <a:p>
            <a:r>
              <a:rPr lang="en-US" dirty="0"/>
              <a:t>Use Rubrics for scoring – this gives students guidelines to monitor their performance.</a:t>
            </a:r>
          </a:p>
          <a:p>
            <a:r>
              <a:rPr lang="en-US" dirty="0"/>
              <a:t>Put your energy in at the beginning – correcting, adjusting, and explaining then students understand expectations and things move more smoothly the rest of the semester.</a:t>
            </a:r>
          </a:p>
          <a:p>
            <a:endParaRPr lang="en-US" dirty="0"/>
          </a:p>
        </p:txBody>
      </p:sp>
    </p:spTree>
    <p:extLst>
      <p:ext uri="{BB962C8B-B14F-4D97-AF65-F5344CB8AC3E}">
        <p14:creationId xmlns:p14="http://schemas.microsoft.com/office/powerpoint/2010/main" val="4114822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note:</a:t>
            </a:r>
          </a:p>
        </p:txBody>
      </p:sp>
      <p:sp>
        <p:nvSpPr>
          <p:cNvPr id="3" name="Content Placeholder 2"/>
          <p:cNvSpPr>
            <a:spLocks noGrp="1"/>
          </p:cNvSpPr>
          <p:nvPr>
            <p:ph idx="1"/>
          </p:nvPr>
        </p:nvSpPr>
        <p:spPr/>
        <p:txBody>
          <a:bodyPr>
            <a:normAutofit/>
          </a:bodyPr>
          <a:lstStyle/>
          <a:p>
            <a:r>
              <a:rPr lang="en-US" dirty="0"/>
              <a:t>There is NO ONE way to teach your course</a:t>
            </a:r>
          </a:p>
          <a:p>
            <a:r>
              <a:rPr lang="en-US" dirty="0"/>
              <a:t>Each course is unique </a:t>
            </a:r>
          </a:p>
          <a:p>
            <a:r>
              <a:rPr lang="en-US" dirty="0"/>
              <a:t>Each instructor is unique</a:t>
            </a:r>
          </a:p>
          <a:p>
            <a:pPr marL="0" indent="0">
              <a:buNone/>
            </a:pPr>
            <a:r>
              <a:rPr lang="en-US" dirty="0"/>
              <a:t>HOWEVER</a:t>
            </a:r>
          </a:p>
          <a:p>
            <a:r>
              <a:rPr lang="en-US" dirty="0"/>
              <a:t>Some consistency in structure and design  helps students as they move from course-to-course</a:t>
            </a:r>
          </a:p>
        </p:txBody>
      </p:sp>
    </p:spTree>
    <p:extLst>
      <p:ext uri="{BB962C8B-B14F-4D97-AF65-F5344CB8AC3E}">
        <p14:creationId xmlns:p14="http://schemas.microsoft.com/office/powerpoint/2010/main" val="402871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a:t>
            </a:r>
          </a:p>
        </p:txBody>
      </p:sp>
      <p:sp>
        <p:nvSpPr>
          <p:cNvPr id="3" name="Content Placeholder 2"/>
          <p:cNvSpPr>
            <a:spLocks noGrp="1"/>
          </p:cNvSpPr>
          <p:nvPr>
            <p:ph idx="1"/>
          </p:nvPr>
        </p:nvSpPr>
        <p:spPr/>
        <p:txBody>
          <a:bodyPr>
            <a:normAutofit fontScale="92500" lnSpcReduction="10000"/>
          </a:bodyPr>
          <a:lstStyle/>
          <a:p>
            <a:r>
              <a:rPr lang="en-US" dirty="0"/>
              <a:t>is a process  not a product.</a:t>
            </a:r>
          </a:p>
          <a:p>
            <a:r>
              <a:rPr lang="en-US" dirty="0"/>
              <a:t>involves change in knowledge, beliefs, behaviors, or attitudes – over time and is lasting.</a:t>
            </a:r>
          </a:p>
          <a:p>
            <a:r>
              <a:rPr lang="en-US" dirty="0"/>
              <a:t>is not something that is done to students but rather something that students themselves do.</a:t>
            </a:r>
          </a:p>
          <a:p>
            <a:endParaRPr lang="en-US" dirty="0"/>
          </a:p>
          <a:p>
            <a:pPr marL="0" indent="0">
              <a:buNone/>
            </a:pPr>
            <a:r>
              <a:rPr lang="en-US" i="1" dirty="0"/>
              <a:t>How Learning Works : seven research-based principles for smart teaching </a:t>
            </a:r>
            <a:r>
              <a:rPr lang="en-US" dirty="0"/>
              <a:t>/ Susan A. Ambrose [and others] ; foreword by Richard E. Mayer.</a:t>
            </a:r>
          </a:p>
        </p:txBody>
      </p:sp>
    </p:spTree>
    <p:extLst>
      <p:ext uri="{BB962C8B-B14F-4D97-AF65-F5344CB8AC3E}">
        <p14:creationId xmlns:p14="http://schemas.microsoft.com/office/powerpoint/2010/main" val="705429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centered learning</a:t>
            </a:r>
          </a:p>
        </p:txBody>
      </p:sp>
      <p:sp>
        <p:nvSpPr>
          <p:cNvPr id="3" name="Content Placeholder 2"/>
          <p:cNvSpPr>
            <a:spLocks noGrp="1"/>
          </p:cNvSpPr>
          <p:nvPr>
            <p:ph idx="1"/>
          </p:nvPr>
        </p:nvSpPr>
        <p:spPr/>
        <p:txBody>
          <a:bodyPr/>
          <a:lstStyle/>
          <a:p>
            <a:r>
              <a:rPr lang="en-US" dirty="0"/>
              <a:t>The responsibility to do the work is placed in the students’ hands.</a:t>
            </a:r>
          </a:p>
          <a:p>
            <a:r>
              <a:rPr lang="en-US" dirty="0"/>
              <a:t>Give them the tools, rules, guidelines, etc., but it is up to them to do the work.</a:t>
            </a:r>
          </a:p>
        </p:txBody>
      </p:sp>
    </p:spTree>
    <p:extLst>
      <p:ext uri="{BB962C8B-B14F-4D97-AF65-F5344CB8AC3E}">
        <p14:creationId xmlns:p14="http://schemas.microsoft.com/office/powerpoint/2010/main" val="778040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community</a:t>
            </a:r>
          </a:p>
        </p:txBody>
      </p:sp>
      <p:sp>
        <p:nvSpPr>
          <p:cNvPr id="3" name="Content Placeholder 2"/>
          <p:cNvSpPr>
            <a:spLocks noGrp="1"/>
          </p:cNvSpPr>
          <p:nvPr>
            <p:ph idx="1"/>
          </p:nvPr>
        </p:nvSpPr>
        <p:spPr/>
        <p:txBody>
          <a:bodyPr>
            <a:normAutofit/>
          </a:bodyPr>
          <a:lstStyle/>
          <a:p>
            <a:r>
              <a:rPr lang="en-US" dirty="0"/>
              <a:t>Discussion Boards</a:t>
            </a:r>
          </a:p>
          <a:p>
            <a:pPr lvl="1"/>
            <a:r>
              <a:rPr lang="en-US" dirty="0"/>
              <a:t>Guided Introductions</a:t>
            </a:r>
          </a:p>
          <a:p>
            <a:pPr lvl="2"/>
            <a:r>
              <a:rPr lang="en-US" dirty="0"/>
              <a:t>Who you are, your major, career goals, “one fun thing” and include a photo  (builds community)</a:t>
            </a:r>
          </a:p>
          <a:p>
            <a:pPr lvl="2"/>
            <a:r>
              <a:rPr lang="en-US" dirty="0"/>
              <a:t>Post first and model what you want to see</a:t>
            </a:r>
          </a:p>
          <a:p>
            <a:pPr lvl="1"/>
            <a:r>
              <a:rPr lang="en-US" dirty="0"/>
              <a:t>Module (unit, weekly)</a:t>
            </a:r>
          </a:p>
          <a:p>
            <a:pPr lvl="2"/>
            <a:r>
              <a:rPr lang="en-US" dirty="0"/>
              <a:t>Relevant – can vary (reinforces course content)</a:t>
            </a:r>
          </a:p>
          <a:p>
            <a:pPr lvl="2"/>
            <a:r>
              <a:rPr lang="en-US" dirty="0"/>
              <a:t>Grading Rubric provided</a:t>
            </a:r>
          </a:p>
          <a:p>
            <a:pPr lvl="2"/>
            <a:endParaRPr lang="en-US" dirty="0"/>
          </a:p>
          <a:p>
            <a:pPr marL="914400" lvl="2" indent="0">
              <a:buNone/>
            </a:pPr>
            <a:r>
              <a:rPr lang="en-US" sz="1900" dirty="0"/>
              <a:t>*Most important interaction in my study for promoting student success</a:t>
            </a:r>
          </a:p>
          <a:p>
            <a:pPr marL="914400" lvl="2" indent="0">
              <a:buNone/>
            </a:pPr>
            <a:endParaRPr lang="en-US" dirty="0"/>
          </a:p>
        </p:txBody>
      </p:sp>
    </p:spTree>
    <p:extLst>
      <p:ext uri="{BB962C8B-B14F-4D97-AF65-F5344CB8AC3E}">
        <p14:creationId xmlns:p14="http://schemas.microsoft.com/office/powerpoint/2010/main" val="2646602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Discussions will be different</a:t>
            </a:r>
          </a:p>
        </p:txBody>
      </p:sp>
      <p:sp>
        <p:nvSpPr>
          <p:cNvPr id="3" name="Content Placeholder 2"/>
          <p:cNvSpPr>
            <a:spLocks noGrp="1"/>
          </p:cNvSpPr>
          <p:nvPr>
            <p:ph idx="1"/>
          </p:nvPr>
        </p:nvSpPr>
        <p:spPr/>
        <p:txBody>
          <a:bodyPr/>
          <a:lstStyle/>
          <a:p>
            <a:r>
              <a:rPr lang="en-US" dirty="0"/>
              <a:t>Content heavy – i.e. science </a:t>
            </a:r>
          </a:p>
          <a:p>
            <a:r>
              <a:rPr lang="en-US" dirty="0"/>
              <a:t>Tell me one new thing that you learned while reading the chapter.</a:t>
            </a:r>
          </a:p>
        </p:txBody>
      </p:sp>
    </p:spTree>
    <p:extLst>
      <p:ext uri="{BB962C8B-B14F-4D97-AF65-F5344CB8AC3E}">
        <p14:creationId xmlns:p14="http://schemas.microsoft.com/office/powerpoint/2010/main" val="163140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dirty="0"/>
              <a:t>Quick introductions </a:t>
            </a:r>
          </a:p>
          <a:p>
            <a:pPr lvl="1"/>
            <a:r>
              <a:rPr lang="en-US" dirty="0"/>
              <a:t>Who, What, Where</a:t>
            </a:r>
          </a:p>
          <a:p>
            <a:r>
              <a:rPr lang="en-US" dirty="0"/>
              <a:t>A Little Background Information</a:t>
            </a:r>
          </a:p>
        </p:txBody>
      </p:sp>
    </p:spTree>
    <p:extLst>
      <p:ext uri="{BB962C8B-B14F-4D97-AF65-F5344CB8AC3E}">
        <p14:creationId xmlns:p14="http://schemas.microsoft.com/office/powerpoint/2010/main" val="3001946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27184"/>
          </a:xfrm>
        </p:spPr>
        <p:txBody>
          <a:bodyPr/>
          <a:lstStyle/>
          <a:p>
            <a:r>
              <a:rPr lang="en-US" dirty="0"/>
              <a:t>Grading Rubric for Posting (KISS)</a:t>
            </a:r>
          </a:p>
        </p:txBody>
      </p:sp>
      <p:sp>
        <p:nvSpPr>
          <p:cNvPr id="3" name="Content Placeholder 2"/>
          <p:cNvSpPr>
            <a:spLocks noGrp="1"/>
          </p:cNvSpPr>
          <p:nvPr>
            <p:ph idx="1"/>
          </p:nvPr>
        </p:nvSpPr>
        <p:spPr>
          <a:xfrm>
            <a:off x="457200" y="1286862"/>
            <a:ext cx="8229600" cy="5029690"/>
          </a:xfrm>
        </p:spPr>
        <p:txBody>
          <a:bodyPr>
            <a:noAutofit/>
          </a:bodyPr>
          <a:lstStyle/>
          <a:p>
            <a:pPr marL="457200" lvl="1" indent="0">
              <a:buNone/>
            </a:pPr>
            <a:r>
              <a:rPr lang="en-US" b="1" dirty="0"/>
              <a:t>3 points  total </a:t>
            </a:r>
          </a:p>
          <a:p>
            <a:pPr marL="0" indent="0">
              <a:buNone/>
            </a:pPr>
            <a:r>
              <a:rPr lang="en-US" sz="2800" dirty="0"/>
              <a:t>	1 points if accepted by instructor</a:t>
            </a:r>
          </a:p>
          <a:p>
            <a:pPr marL="0" indent="0">
              <a:buNone/>
            </a:pPr>
            <a:r>
              <a:rPr lang="en-US" sz="2800" dirty="0"/>
              <a:t>	1 point for including page number </a:t>
            </a:r>
          </a:p>
          <a:p>
            <a:pPr marL="0" indent="0">
              <a:buNone/>
            </a:pPr>
            <a:r>
              <a:rPr lang="en-US" sz="2800" dirty="0"/>
              <a:t>	1 point for responding to another student's post.  (Must be relevant and add to the content and not just an "I agree" type post.)</a:t>
            </a:r>
          </a:p>
          <a:p>
            <a:r>
              <a:rPr lang="en-US" sz="2800" dirty="0"/>
              <a:t>(if your post is not accepted, you will receive an email from me and your post will be deleted). (See below for requirements for acceptance.)</a:t>
            </a:r>
          </a:p>
        </p:txBody>
      </p:sp>
    </p:spTree>
    <p:extLst>
      <p:ext uri="{BB962C8B-B14F-4D97-AF65-F5344CB8AC3E}">
        <p14:creationId xmlns:p14="http://schemas.microsoft.com/office/powerpoint/2010/main" val="1875062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Accepted posts must fit the following criteria:</a:t>
            </a:r>
            <a:br>
              <a:rPr lang="en-US" dirty="0"/>
            </a:br>
            <a:endParaRPr lang="en-US" dirty="0"/>
          </a:p>
        </p:txBody>
      </p:sp>
      <p:sp>
        <p:nvSpPr>
          <p:cNvPr id="3" name="Content Placeholder 2"/>
          <p:cNvSpPr>
            <a:spLocks noGrp="1"/>
          </p:cNvSpPr>
          <p:nvPr>
            <p:ph idx="1"/>
          </p:nvPr>
        </p:nvSpPr>
        <p:spPr/>
        <p:txBody>
          <a:bodyPr/>
          <a:lstStyle/>
          <a:p>
            <a:pPr lvl="1"/>
            <a:r>
              <a:rPr lang="en-US" dirty="0"/>
              <a:t>aligns with the directions</a:t>
            </a:r>
          </a:p>
          <a:p>
            <a:pPr lvl="1"/>
            <a:r>
              <a:rPr lang="en-US" dirty="0"/>
              <a:t>is unique (if someone has chosen your topic, you need to choose another one)</a:t>
            </a:r>
          </a:p>
          <a:p>
            <a:pPr lvl="1"/>
            <a:r>
              <a:rPr lang="en-US" dirty="0"/>
              <a:t>is composed of at least three sentences</a:t>
            </a:r>
          </a:p>
          <a:p>
            <a:pPr lvl="1"/>
            <a:r>
              <a:rPr lang="en-US" dirty="0"/>
              <a:t>has only minor grammatical and spelling errors</a:t>
            </a:r>
          </a:p>
          <a:p>
            <a:pPr lvl="1"/>
            <a:r>
              <a:rPr lang="en-US" dirty="0"/>
              <a:t>is accurate</a:t>
            </a:r>
          </a:p>
          <a:p>
            <a:pPr lvl="1"/>
            <a:r>
              <a:rPr lang="en-US" dirty="0"/>
              <a:t>is on time</a:t>
            </a:r>
          </a:p>
          <a:p>
            <a:pPr lvl="1"/>
            <a:r>
              <a:rPr lang="en-US" dirty="0"/>
              <a:t>must include page number</a:t>
            </a:r>
          </a:p>
          <a:p>
            <a:endParaRPr lang="en-US" dirty="0"/>
          </a:p>
        </p:txBody>
      </p:sp>
    </p:spTree>
    <p:extLst>
      <p:ext uri="{BB962C8B-B14F-4D97-AF65-F5344CB8AC3E}">
        <p14:creationId xmlns:p14="http://schemas.microsoft.com/office/powerpoint/2010/main" val="2844083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Type of Post</a:t>
            </a:r>
          </a:p>
        </p:txBody>
      </p:sp>
      <p:sp>
        <p:nvSpPr>
          <p:cNvPr id="3" name="Content Placeholder 2"/>
          <p:cNvSpPr>
            <a:spLocks noGrp="1"/>
          </p:cNvSpPr>
          <p:nvPr>
            <p:ph idx="1"/>
          </p:nvPr>
        </p:nvSpPr>
        <p:spPr/>
        <p:txBody>
          <a:bodyPr>
            <a:normAutofit/>
          </a:bodyPr>
          <a:lstStyle/>
          <a:p>
            <a:r>
              <a:rPr lang="en-US" dirty="0"/>
              <a:t>Tell us how you did on the Kinsey quiz.</a:t>
            </a:r>
          </a:p>
          <a:p>
            <a:pPr lvl="1"/>
            <a:r>
              <a:rPr lang="en-US" dirty="0"/>
              <a:t>Were there any surprises?</a:t>
            </a:r>
          </a:p>
          <a:p>
            <a:pPr lvl="1"/>
            <a:endParaRPr lang="en-US" dirty="0"/>
          </a:p>
          <a:p>
            <a:pPr lvl="1"/>
            <a:endParaRPr lang="en-US" dirty="0"/>
          </a:p>
          <a:p>
            <a:pPr marL="457200" lvl="1" indent="0">
              <a:buNone/>
            </a:pPr>
            <a:r>
              <a:rPr lang="en-US" dirty="0"/>
              <a:t>Rubric is more complex – but still not as complex as many.</a:t>
            </a:r>
          </a:p>
          <a:p>
            <a:pPr marL="457200" lvl="1" indent="0">
              <a:buNone/>
            </a:pPr>
            <a:endParaRPr lang="en-US" dirty="0"/>
          </a:p>
        </p:txBody>
      </p:sp>
    </p:spTree>
    <p:extLst>
      <p:ext uri="{BB962C8B-B14F-4D97-AF65-F5344CB8AC3E}">
        <p14:creationId xmlns:p14="http://schemas.microsoft.com/office/powerpoint/2010/main" val="2621048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cussion_Rubric_–_BIOL-0268-01_Human_Sexuality__2016SP___.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301" y="0"/>
            <a:ext cx="7799294" cy="6858000"/>
          </a:xfrm>
          <a:prstGeom prst="rect">
            <a:avLst/>
          </a:prstGeom>
        </p:spPr>
      </p:pic>
    </p:spTree>
    <p:extLst>
      <p:ext uri="{BB962C8B-B14F-4D97-AF65-F5344CB8AC3E}">
        <p14:creationId xmlns:p14="http://schemas.microsoft.com/office/powerpoint/2010/main" val="2654169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student-to-student interaction possibilities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Group work – group projects</a:t>
            </a:r>
          </a:p>
          <a:p>
            <a:r>
              <a:rPr lang="en-US" dirty="0"/>
              <a:t>Course wiki</a:t>
            </a:r>
          </a:p>
          <a:p>
            <a:r>
              <a:rPr lang="en-US" dirty="0"/>
              <a:t>Chat</a:t>
            </a:r>
          </a:p>
          <a:p>
            <a:r>
              <a:rPr lang="en-US" dirty="0"/>
              <a:t>Peer evaluations</a:t>
            </a:r>
          </a:p>
          <a:p>
            <a:r>
              <a:rPr lang="en-US" dirty="0"/>
              <a:t>Team quizzes</a:t>
            </a:r>
          </a:p>
          <a:p>
            <a:r>
              <a:rPr lang="en-US" dirty="0"/>
              <a:t>Peer tutoring</a:t>
            </a:r>
          </a:p>
        </p:txBody>
      </p:sp>
    </p:spTree>
    <p:extLst>
      <p:ext uri="{BB962C8B-B14F-4D97-AF65-F5344CB8AC3E}">
        <p14:creationId xmlns:p14="http://schemas.microsoft.com/office/powerpoint/2010/main" val="2435935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7</a:t>
            </a:r>
            <a:r>
              <a:rPr lang="en-US" baseline="30000" dirty="0"/>
              <a:t>th</a:t>
            </a:r>
            <a:r>
              <a:rPr lang="en-US" dirty="0"/>
              <a:t> principle of Learning</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“To become self-directed learners, students must learn to monitor and adjust their approaches to learning” </a:t>
            </a:r>
          </a:p>
          <a:p>
            <a:pPr marL="0" indent="0">
              <a:buNone/>
            </a:pPr>
            <a:endParaRPr lang="en-US" dirty="0"/>
          </a:p>
          <a:p>
            <a:r>
              <a:rPr lang="en-US" dirty="0"/>
              <a:t> </a:t>
            </a:r>
            <a:r>
              <a:rPr lang="en-US" dirty="0" err="1"/>
              <a:t>Eberly</a:t>
            </a:r>
            <a:r>
              <a:rPr lang="en-US" dirty="0"/>
              <a:t> Center for Teaching and Excellence at  </a:t>
            </a:r>
            <a:r>
              <a:rPr lang="en-US" dirty="0" err="1"/>
              <a:t>CarnegieMellon</a:t>
            </a:r>
            <a:endParaRPr lang="en-US" dirty="0"/>
          </a:p>
          <a:p>
            <a:endParaRPr lang="en-US" dirty="0"/>
          </a:p>
        </p:txBody>
      </p:sp>
    </p:spTree>
    <p:extLst>
      <p:ext uri="{BB962C8B-B14F-4D97-AF65-F5344CB8AC3E}">
        <p14:creationId xmlns:p14="http://schemas.microsoft.com/office/powerpoint/2010/main" val="2825675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Metacognition</a:t>
            </a:r>
          </a:p>
        </p:txBody>
      </p:sp>
      <p:sp>
        <p:nvSpPr>
          <p:cNvPr id="3" name="Content Placeholder 2"/>
          <p:cNvSpPr>
            <a:spLocks noGrp="1"/>
          </p:cNvSpPr>
          <p:nvPr>
            <p:ph idx="1"/>
          </p:nvPr>
        </p:nvSpPr>
        <p:spPr/>
        <p:txBody>
          <a:bodyPr>
            <a:normAutofit lnSpcReduction="10000"/>
          </a:bodyPr>
          <a:lstStyle/>
          <a:p>
            <a:r>
              <a:rPr lang="en-US" dirty="0"/>
              <a:t>Thinking about thinking</a:t>
            </a:r>
          </a:p>
          <a:p>
            <a:r>
              <a:rPr lang="en-US" dirty="0"/>
              <a:t>Higher-order thinking that enables understanding, analysis, and control of one's cognitive processes, especially when engaged in learning.</a:t>
            </a:r>
          </a:p>
          <a:p>
            <a:r>
              <a:rPr lang="en-US" dirty="0"/>
              <a:t>In other words, the more we can teach students to be actively thinking about thinking as they learn, the more effective their learning will be. (Kuhn, 2000)</a:t>
            </a:r>
          </a:p>
          <a:p>
            <a:endParaRPr lang="en-US" dirty="0"/>
          </a:p>
        </p:txBody>
      </p:sp>
    </p:spTree>
    <p:extLst>
      <p:ext uri="{BB962C8B-B14F-4D97-AF65-F5344CB8AC3E}">
        <p14:creationId xmlns:p14="http://schemas.microsoft.com/office/powerpoint/2010/main" val="1245706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792"/>
          </a:xfrm>
        </p:spPr>
        <p:txBody>
          <a:bodyPr>
            <a:normAutofit fontScale="90000"/>
          </a:bodyPr>
          <a:lstStyle/>
          <a:p>
            <a:r>
              <a:rPr lang="en-US" dirty="0"/>
              <a:t>Metacognition Tool –Journal</a:t>
            </a:r>
          </a:p>
        </p:txBody>
      </p:sp>
      <p:sp>
        <p:nvSpPr>
          <p:cNvPr id="3" name="Content Placeholder 2"/>
          <p:cNvSpPr>
            <a:spLocks noGrp="1"/>
          </p:cNvSpPr>
          <p:nvPr>
            <p:ph idx="1"/>
          </p:nvPr>
        </p:nvSpPr>
        <p:spPr>
          <a:xfrm>
            <a:off x="457200" y="1039858"/>
            <a:ext cx="8229600" cy="5086305"/>
          </a:xfrm>
        </p:spPr>
        <p:txBody>
          <a:bodyPr>
            <a:normAutofit fontScale="92500"/>
          </a:bodyPr>
          <a:lstStyle/>
          <a:p>
            <a:r>
              <a:rPr lang="en-US" dirty="0"/>
              <a:t>After reviewing exams </a:t>
            </a:r>
          </a:p>
          <a:p>
            <a:r>
              <a:rPr lang="en-US" dirty="0"/>
              <a:t>Private – Instructor only</a:t>
            </a:r>
          </a:p>
          <a:p>
            <a:r>
              <a:rPr lang="en-US" dirty="0"/>
              <a:t>After reviewing your results for Exam 1 tell me:</a:t>
            </a:r>
          </a:p>
          <a:p>
            <a:pPr lvl="1"/>
            <a:r>
              <a:rPr lang="en-US" dirty="0"/>
              <a:t>1) were you satisfied with your score?</a:t>
            </a:r>
          </a:p>
          <a:p>
            <a:pPr lvl="1"/>
            <a:r>
              <a:rPr lang="en-US" dirty="0"/>
              <a:t>2) what did you do to study for this exam,</a:t>
            </a:r>
          </a:p>
          <a:p>
            <a:pPr lvl="1"/>
            <a:r>
              <a:rPr lang="en-US" dirty="0"/>
              <a:t>3) what will you do differently for the next exam?</a:t>
            </a:r>
          </a:p>
          <a:p>
            <a:r>
              <a:rPr lang="en-US" dirty="0"/>
              <a:t>After last exam</a:t>
            </a:r>
          </a:p>
          <a:p>
            <a:pPr lvl="1"/>
            <a:r>
              <a:rPr lang="en-US" dirty="0"/>
              <a:t>3)what will you take with you from this class for your next science course?</a:t>
            </a:r>
          </a:p>
          <a:p>
            <a:pPr marL="457200" lvl="1" indent="0">
              <a:buNone/>
            </a:pPr>
            <a:r>
              <a:rPr lang="en-US" dirty="0"/>
              <a:t>Important to respond to 1</a:t>
            </a:r>
            <a:r>
              <a:rPr lang="en-US" baseline="30000" dirty="0"/>
              <a:t>st</a:t>
            </a:r>
            <a:r>
              <a:rPr lang="en-US" dirty="0"/>
              <a:t>  - see rubric</a:t>
            </a:r>
          </a:p>
          <a:p>
            <a:endParaRPr lang="en-US" dirty="0"/>
          </a:p>
          <a:p>
            <a:endParaRPr lang="en-US" dirty="0"/>
          </a:p>
        </p:txBody>
      </p:sp>
    </p:spTree>
    <p:extLst>
      <p:ext uri="{BB962C8B-B14F-4D97-AF65-F5344CB8AC3E}">
        <p14:creationId xmlns:p14="http://schemas.microsoft.com/office/powerpoint/2010/main" val="2744931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Rubric</a:t>
            </a:r>
          </a:p>
        </p:txBody>
      </p:sp>
      <p:sp>
        <p:nvSpPr>
          <p:cNvPr id="3" name="Content Placeholder 2"/>
          <p:cNvSpPr>
            <a:spLocks noGrp="1"/>
          </p:cNvSpPr>
          <p:nvPr>
            <p:ph idx="1"/>
          </p:nvPr>
        </p:nvSpPr>
        <p:spPr/>
        <p:txBody>
          <a:bodyPr/>
          <a:lstStyle/>
          <a:p>
            <a:r>
              <a:rPr lang="en-US" dirty="0"/>
              <a:t>3 points</a:t>
            </a:r>
          </a:p>
          <a:p>
            <a:r>
              <a:rPr lang="en-US" dirty="0"/>
              <a:t>1 point  for each question</a:t>
            </a:r>
          </a:p>
          <a:p>
            <a:r>
              <a:rPr lang="en-US" dirty="0"/>
              <a:t>But to earn point – must answer questions 2 &amp; 3 with specific activity</a:t>
            </a:r>
          </a:p>
          <a:p>
            <a:r>
              <a:rPr lang="en-US" dirty="0"/>
              <a:t>Can earn missing point(s) with a second correct post</a:t>
            </a:r>
          </a:p>
          <a:p>
            <a:r>
              <a:rPr lang="en-US" dirty="0"/>
              <a:t>Feedback I try to comment on first and others as needed</a:t>
            </a:r>
          </a:p>
        </p:txBody>
      </p:sp>
    </p:spTree>
    <p:extLst>
      <p:ext uri="{BB962C8B-B14F-4D97-AF65-F5344CB8AC3E}">
        <p14:creationId xmlns:p14="http://schemas.microsoft.com/office/powerpoint/2010/main" val="1630264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4 Journal Post q 2 &amp; 3 only</a:t>
            </a:r>
          </a:p>
        </p:txBody>
      </p:sp>
      <p:sp>
        <p:nvSpPr>
          <p:cNvPr id="3" name="Content Placeholder 2"/>
          <p:cNvSpPr>
            <a:spLocks noGrp="1"/>
          </p:cNvSpPr>
          <p:nvPr>
            <p:ph idx="1"/>
          </p:nvPr>
        </p:nvSpPr>
        <p:spPr/>
        <p:txBody>
          <a:bodyPr>
            <a:normAutofit fontScale="85000" lnSpcReduction="10000"/>
          </a:bodyPr>
          <a:lstStyle/>
          <a:p>
            <a:r>
              <a:rPr lang="en-US" dirty="0"/>
              <a:t>For this exam I studied the </a:t>
            </a:r>
            <a:r>
              <a:rPr lang="en-US" dirty="0" err="1"/>
              <a:t>powerpoints</a:t>
            </a:r>
            <a:r>
              <a:rPr lang="en-US" dirty="0"/>
              <a:t>, taking notes and making flashcards, I did the </a:t>
            </a:r>
            <a:r>
              <a:rPr lang="en-US" dirty="0" err="1"/>
              <a:t>homeworks</a:t>
            </a:r>
            <a:r>
              <a:rPr lang="en-US" dirty="0"/>
              <a:t> and reviewed them before taking the test, I also filled out the study guide and had my roommates quiz me on it.</a:t>
            </a:r>
          </a:p>
          <a:p>
            <a:r>
              <a:rPr lang="en-US" dirty="0"/>
              <a:t> From this class I'm going to take away that, redoing </a:t>
            </a:r>
            <a:r>
              <a:rPr lang="en-US" dirty="0" err="1"/>
              <a:t>homeworks</a:t>
            </a:r>
            <a:r>
              <a:rPr lang="en-US" dirty="0"/>
              <a:t> even not for a score, works really well for me as a study method and that I </a:t>
            </a:r>
            <a:r>
              <a:rPr lang="en-US" dirty="0" err="1"/>
              <a:t>excell</a:t>
            </a:r>
            <a:r>
              <a:rPr lang="en-US" dirty="0"/>
              <a:t> when studying multiples days in advance a little each day instead of doing a lot only a night or a couple nights ahead of time. Thanks for the semester! </a:t>
            </a:r>
          </a:p>
        </p:txBody>
      </p:sp>
    </p:spTree>
    <p:extLst>
      <p:ext uri="{BB962C8B-B14F-4D97-AF65-F5344CB8AC3E}">
        <p14:creationId xmlns:p14="http://schemas.microsoft.com/office/powerpoint/2010/main" val="38605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Before we look at the tools and strategies, let’s define a few terms.</a:t>
            </a:r>
          </a:p>
        </p:txBody>
      </p:sp>
      <p:sp>
        <p:nvSpPr>
          <p:cNvPr id="4" name="Content Placeholder 3"/>
          <p:cNvSpPr>
            <a:spLocks noGrp="1"/>
          </p:cNvSpPr>
          <p:nvPr>
            <p:ph idx="1"/>
          </p:nvPr>
        </p:nvSpPr>
        <p:spPr/>
        <p:txBody>
          <a:bodyPr/>
          <a:lstStyle/>
          <a:p>
            <a:r>
              <a:rPr lang="en-US" dirty="0"/>
              <a:t>Engage</a:t>
            </a:r>
          </a:p>
          <a:p>
            <a:r>
              <a:rPr lang="en-US" dirty="0"/>
              <a:t>Engagement </a:t>
            </a:r>
          </a:p>
          <a:p>
            <a:r>
              <a:rPr lang="en-US" dirty="0"/>
              <a:t>Student Engagement</a:t>
            </a:r>
          </a:p>
          <a:p>
            <a:r>
              <a:rPr lang="en-US" dirty="0"/>
              <a:t>Online Student Engagement</a:t>
            </a:r>
          </a:p>
        </p:txBody>
      </p:sp>
    </p:spTree>
    <p:extLst>
      <p:ext uri="{BB962C8B-B14F-4D97-AF65-F5344CB8AC3E}">
        <p14:creationId xmlns:p14="http://schemas.microsoft.com/office/powerpoint/2010/main" val="119091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journal</a:t>
            </a:r>
          </a:p>
        </p:txBody>
      </p:sp>
      <p:sp>
        <p:nvSpPr>
          <p:cNvPr id="3" name="Content Placeholder 2"/>
          <p:cNvSpPr>
            <a:spLocks noGrp="1"/>
          </p:cNvSpPr>
          <p:nvPr>
            <p:ph idx="1"/>
          </p:nvPr>
        </p:nvSpPr>
        <p:spPr/>
        <p:txBody>
          <a:bodyPr>
            <a:normAutofit fontScale="77500" lnSpcReduction="20000"/>
          </a:bodyPr>
          <a:lstStyle/>
          <a:p>
            <a:r>
              <a:rPr lang="en-US" dirty="0"/>
              <a:t>I am very satisfied with my score. This is the best score I have ever gotten on a test and I am proud of myself. </a:t>
            </a:r>
          </a:p>
          <a:p>
            <a:r>
              <a:rPr lang="en-US" dirty="0"/>
              <a:t>To study for this test, I started studying early, I read through each chapter and took notes on them, and I reviewed the Power Point slides and homework. </a:t>
            </a:r>
          </a:p>
          <a:p>
            <a:r>
              <a:rPr lang="en-US" dirty="0"/>
              <a:t>The concepts that I learned in this class will definitely apply to other science classes I may take in the future. I will use my knowledge to excel in the subjects that we learned about and hopefully learn even more. I will also take away study strategies that I used in this class. With such dense information (usually a lot of information in science courses) studying can be hard, </a:t>
            </a:r>
            <a:r>
              <a:rPr lang="en-US" b="1" dirty="0"/>
              <a:t>but over the weeks I learned how to study successfully. </a:t>
            </a:r>
            <a:r>
              <a:rPr lang="en-US" dirty="0"/>
              <a:t>Thanks for guiding us through this course over the semester!  (my emphasis)</a:t>
            </a:r>
          </a:p>
          <a:p>
            <a:endParaRPr lang="en-US" dirty="0"/>
          </a:p>
        </p:txBody>
      </p:sp>
    </p:spTree>
    <p:extLst>
      <p:ext uri="{BB962C8B-B14F-4D97-AF65-F5344CB8AC3E}">
        <p14:creationId xmlns:p14="http://schemas.microsoft.com/office/powerpoint/2010/main" val="207476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Rubrics</a:t>
            </a:r>
          </a:p>
        </p:txBody>
      </p:sp>
      <p:sp>
        <p:nvSpPr>
          <p:cNvPr id="3" name="Content Placeholder 2"/>
          <p:cNvSpPr>
            <a:spLocks noGrp="1"/>
          </p:cNvSpPr>
          <p:nvPr>
            <p:ph idx="1"/>
          </p:nvPr>
        </p:nvSpPr>
        <p:spPr/>
        <p:txBody>
          <a:bodyPr>
            <a:normAutofit fontScale="92500" lnSpcReduction="10000"/>
          </a:bodyPr>
          <a:lstStyle/>
          <a:p>
            <a:r>
              <a:rPr lang="en-US" dirty="0"/>
              <a:t>Scoring tool</a:t>
            </a:r>
          </a:p>
          <a:p>
            <a:r>
              <a:rPr lang="en-US" dirty="0"/>
              <a:t>Reflects instructor’s expectations</a:t>
            </a:r>
          </a:p>
          <a:p>
            <a:r>
              <a:rPr lang="en-US" dirty="0"/>
              <a:t>Guidelines for students – promotes self-directed learning</a:t>
            </a:r>
          </a:p>
          <a:p>
            <a:r>
              <a:rPr lang="en-US" dirty="0"/>
              <a:t>Promotes consistency in grading</a:t>
            </a:r>
          </a:p>
          <a:p>
            <a:r>
              <a:rPr lang="en-US" dirty="0"/>
              <a:t>Reduces grading time</a:t>
            </a:r>
          </a:p>
          <a:p>
            <a:r>
              <a:rPr lang="en-US" dirty="0"/>
              <a:t>Reduces “why this grade?” questions</a:t>
            </a:r>
          </a:p>
          <a:p>
            <a:r>
              <a:rPr lang="en-US" dirty="0"/>
              <a:t>KISS</a:t>
            </a:r>
          </a:p>
          <a:p>
            <a:r>
              <a:rPr lang="en-US" dirty="0"/>
              <a:t>Does take time to build but worth it</a:t>
            </a:r>
          </a:p>
        </p:txBody>
      </p:sp>
    </p:spTree>
    <p:extLst>
      <p:ext uri="{BB962C8B-B14F-4D97-AF65-F5344CB8AC3E}">
        <p14:creationId xmlns:p14="http://schemas.microsoft.com/office/powerpoint/2010/main" val="2175864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Analytics for Metacognition</a:t>
            </a:r>
          </a:p>
        </p:txBody>
      </p:sp>
      <p:sp>
        <p:nvSpPr>
          <p:cNvPr id="3" name="Content Placeholder 2"/>
          <p:cNvSpPr>
            <a:spLocks noGrp="1"/>
          </p:cNvSpPr>
          <p:nvPr>
            <p:ph idx="1"/>
          </p:nvPr>
        </p:nvSpPr>
        <p:spPr/>
        <p:txBody>
          <a:bodyPr/>
          <a:lstStyle/>
          <a:p>
            <a:r>
              <a:rPr lang="en-US" dirty="0"/>
              <a:t>How am I doing?</a:t>
            </a:r>
          </a:p>
          <a:p>
            <a:r>
              <a:rPr lang="en-US" dirty="0"/>
              <a:t>Shows student how their performance stacks up against other students</a:t>
            </a:r>
          </a:p>
          <a:p>
            <a:r>
              <a:rPr lang="en-US" dirty="0"/>
              <a:t>Self-regulated learning</a:t>
            </a:r>
          </a:p>
          <a:p>
            <a:r>
              <a:rPr lang="en-US" dirty="0"/>
              <a:t>Metacognition</a:t>
            </a:r>
          </a:p>
        </p:txBody>
      </p:sp>
    </p:spTree>
    <p:extLst>
      <p:ext uri="{BB962C8B-B14F-4D97-AF65-F5344CB8AC3E}">
        <p14:creationId xmlns:p14="http://schemas.microsoft.com/office/powerpoint/2010/main" val="817472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am I doing?</a:t>
            </a:r>
          </a:p>
        </p:txBody>
      </p:sp>
      <p:pic>
        <p:nvPicPr>
          <p:cNvPr id="4" name="Content Placeholder 3" descr="How am I doing.png"/>
          <p:cNvPicPr>
            <a:picLocks noGrp="1" noChangeAspect="1"/>
          </p:cNvPicPr>
          <p:nvPr>
            <p:ph idx="1"/>
          </p:nvPr>
        </p:nvPicPr>
        <p:blipFill>
          <a:blip r:embed="rId2">
            <a:extLst>
              <a:ext uri="{28A0092B-C50C-407E-A947-70E740481C1C}">
                <a14:useLocalDpi xmlns:a14="http://schemas.microsoft.com/office/drawing/2010/main" val="0"/>
              </a:ext>
            </a:extLst>
          </a:blip>
          <a:srcRect t="5033" b="5033"/>
          <a:stretch>
            <a:fillRect/>
          </a:stretch>
        </p:blipFill>
        <p:spPr/>
      </p:pic>
    </p:spTree>
    <p:extLst>
      <p:ext uri="{BB962C8B-B14F-4D97-AF65-F5344CB8AC3E}">
        <p14:creationId xmlns:p14="http://schemas.microsoft.com/office/powerpoint/2010/main" val="758484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Tools to Promote Engagement </a:t>
            </a:r>
          </a:p>
        </p:txBody>
      </p:sp>
      <p:sp>
        <p:nvSpPr>
          <p:cNvPr id="3" name="Content Placeholder 2"/>
          <p:cNvSpPr>
            <a:spLocks noGrp="1"/>
          </p:cNvSpPr>
          <p:nvPr>
            <p:ph idx="1"/>
          </p:nvPr>
        </p:nvSpPr>
        <p:spPr/>
        <p:txBody>
          <a:bodyPr>
            <a:normAutofit/>
          </a:bodyPr>
          <a:lstStyle/>
          <a:p>
            <a:r>
              <a:rPr lang="en-US" dirty="0"/>
              <a:t>Start Here Page</a:t>
            </a:r>
          </a:p>
          <a:p>
            <a:r>
              <a:rPr lang="en-US" dirty="0"/>
              <a:t>Folders for Chunking</a:t>
            </a:r>
          </a:p>
          <a:p>
            <a:r>
              <a:rPr lang="en-US" dirty="0"/>
              <a:t>Clear navigation</a:t>
            </a:r>
          </a:p>
          <a:p>
            <a:r>
              <a:rPr lang="en-US" dirty="0"/>
              <a:t>DUE DATE List and Link (self-directed learners want to know what is due and when)</a:t>
            </a:r>
          </a:p>
          <a:p>
            <a:r>
              <a:rPr lang="en-US" dirty="0"/>
              <a:t>Scavenger Hunt Quiz</a:t>
            </a:r>
          </a:p>
          <a:p>
            <a:r>
              <a:rPr lang="en-US" dirty="0"/>
              <a:t>Mini-tutorials – annotated screen shots (SKITCH)</a:t>
            </a:r>
          </a:p>
          <a:p>
            <a:pPr marL="457200" lvl="1" indent="0">
              <a:buNone/>
            </a:pPr>
            <a:endParaRPr lang="en-US" dirty="0"/>
          </a:p>
          <a:p>
            <a:pPr marL="457200" lvl="1"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750444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START HERE page– every course should have one</a:t>
            </a:r>
          </a:p>
        </p:txBody>
      </p:sp>
      <p:pic>
        <p:nvPicPr>
          <p:cNvPr id="4" name="Content Placeholder 3" descr="START_HERE_–_BIOL-0141-08_Human_Anatomy___Lab__2016SP__-___.png"/>
          <p:cNvPicPr>
            <a:picLocks noGrp="1" noChangeAspect="1"/>
          </p:cNvPicPr>
          <p:nvPr>
            <p:ph idx="1"/>
          </p:nvPr>
        </p:nvPicPr>
        <p:blipFill>
          <a:blip r:embed="rId2">
            <a:extLst>
              <a:ext uri="{28A0092B-C50C-407E-A947-70E740481C1C}">
                <a14:useLocalDpi xmlns:a14="http://schemas.microsoft.com/office/drawing/2010/main" val="0"/>
              </a:ext>
            </a:extLst>
          </a:blip>
          <a:srcRect t="-4470" b="-4470"/>
          <a:stretch>
            <a:fillRect/>
          </a:stretch>
        </p:blipFill>
        <p:spPr/>
      </p:pic>
    </p:spTree>
    <p:extLst>
      <p:ext uri="{BB962C8B-B14F-4D97-AF65-F5344CB8AC3E}">
        <p14:creationId xmlns:p14="http://schemas.microsoft.com/office/powerpoint/2010/main" val="502717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Folders for Chunking and Easy Navigation</a:t>
            </a:r>
          </a:p>
        </p:txBody>
      </p:sp>
      <p:pic>
        <p:nvPicPr>
          <p:cNvPr id="4" name="Content Placeholder 3" descr="ABOUT_THIS_CLASS_–_BIOL-0141-08_Human_Anatomy___Lab_____ 2.png"/>
          <p:cNvPicPr>
            <a:picLocks noGrp="1" noChangeAspect="1"/>
          </p:cNvPicPr>
          <p:nvPr>
            <p:ph idx="1"/>
          </p:nvPr>
        </p:nvPicPr>
        <p:blipFill>
          <a:blip r:embed="rId2">
            <a:extLst>
              <a:ext uri="{28A0092B-C50C-407E-A947-70E740481C1C}">
                <a14:useLocalDpi xmlns:a14="http://schemas.microsoft.com/office/drawing/2010/main" val="0"/>
              </a:ext>
            </a:extLst>
          </a:blip>
          <a:srcRect t="4021" b="4021"/>
          <a:stretch>
            <a:fillRect/>
          </a:stretch>
        </p:blipFill>
        <p:spPr/>
      </p:pic>
    </p:spTree>
    <p:extLst>
      <p:ext uri="{BB962C8B-B14F-4D97-AF65-F5344CB8AC3E}">
        <p14:creationId xmlns:p14="http://schemas.microsoft.com/office/powerpoint/2010/main" val="1619215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Chunking</a:t>
            </a:r>
          </a:p>
        </p:txBody>
      </p:sp>
      <p:sp>
        <p:nvSpPr>
          <p:cNvPr id="3" name="Content Placeholder 2"/>
          <p:cNvSpPr>
            <a:spLocks noGrp="1"/>
          </p:cNvSpPr>
          <p:nvPr>
            <p:ph idx="1"/>
          </p:nvPr>
        </p:nvSpPr>
        <p:spPr/>
        <p:txBody>
          <a:bodyPr>
            <a:normAutofit fontScale="92500" lnSpcReduction="20000"/>
          </a:bodyPr>
          <a:lstStyle/>
          <a:p>
            <a:r>
              <a:rPr lang="en-US" i="1" dirty="0"/>
              <a:t>Chunking</a:t>
            </a:r>
            <a:r>
              <a:rPr lang="en-US" dirty="0"/>
              <a:t> refers to the strategy of breaking down information into bite-sized pieces so the brain can more easily digest new information. </a:t>
            </a:r>
          </a:p>
          <a:p>
            <a:r>
              <a:rPr lang="en-US" dirty="0"/>
              <a:t>Working memory can accept only 5-7 pieces of new information at a time.  Information must go through working memory to be assimilated into long-term memory.  </a:t>
            </a:r>
          </a:p>
          <a:p>
            <a:r>
              <a:rPr lang="en-US" dirty="0"/>
              <a:t>Think of this as a series of neurons (nerve cells) activating one another – neurons that fire together wire together.</a:t>
            </a:r>
          </a:p>
          <a:p>
            <a:r>
              <a:rPr lang="en-US" sz="1800" dirty="0"/>
              <a:t>http://</a:t>
            </a:r>
            <a:r>
              <a:rPr lang="en-US" sz="1800" dirty="0" err="1"/>
              <a:t>theelearningcoach.com</a:t>
            </a:r>
            <a:r>
              <a:rPr lang="en-US" sz="1800" dirty="0"/>
              <a:t>/</a:t>
            </a:r>
            <a:r>
              <a:rPr lang="en-US" sz="1800" dirty="0" err="1"/>
              <a:t>elearning_design</a:t>
            </a:r>
            <a:r>
              <a:rPr lang="en-US" sz="1800" dirty="0"/>
              <a:t>/chunking-information/</a:t>
            </a:r>
          </a:p>
        </p:txBody>
      </p:sp>
    </p:spTree>
    <p:extLst>
      <p:ext uri="{BB962C8B-B14F-4D97-AF65-F5344CB8AC3E}">
        <p14:creationId xmlns:p14="http://schemas.microsoft.com/office/powerpoint/2010/main" val="3274822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E_DATES_–_BIOL-0271-01_Physiology__2015SU__-_Online_and_Tools_and_Tricks_ppt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74" y="0"/>
            <a:ext cx="8255000" cy="6858000"/>
          </a:xfrm>
          <a:prstGeom prst="rect">
            <a:avLst/>
          </a:prstGeom>
        </p:spPr>
      </p:pic>
    </p:spTree>
    <p:extLst>
      <p:ext uri="{BB962C8B-B14F-4D97-AF65-F5344CB8AC3E}">
        <p14:creationId xmlns:p14="http://schemas.microsoft.com/office/powerpoint/2010/main" val="2709510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Scavenger Hunt Quiz</a:t>
            </a:r>
          </a:p>
        </p:txBody>
      </p:sp>
      <p:sp>
        <p:nvSpPr>
          <p:cNvPr id="3" name="Content Placeholder 2"/>
          <p:cNvSpPr>
            <a:spLocks noGrp="1"/>
          </p:cNvSpPr>
          <p:nvPr>
            <p:ph idx="1"/>
          </p:nvPr>
        </p:nvSpPr>
        <p:spPr/>
        <p:txBody>
          <a:bodyPr>
            <a:normAutofit lnSpcReduction="10000"/>
          </a:bodyPr>
          <a:lstStyle/>
          <a:p>
            <a:r>
              <a:rPr lang="en-US" dirty="0"/>
              <a:t>Points count towards grade – may take multiple times until full points awarded</a:t>
            </a:r>
          </a:p>
          <a:p>
            <a:r>
              <a:rPr lang="en-US" dirty="0"/>
              <a:t>Important course information</a:t>
            </a:r>
          </a:p>
          <a:p>
            <a:r>
              <a:rPr lang="en-US" dirty="0"/>
              <a:t>Not just syllabus information, but some “how to” things as well</a:t>
            </a:r>
          </a:p>
          <a:p>
            <a:r>
              <a:rPr lang="en-US" dirty="0"/>
              <a:t>Forces finding specific details about course</a:t>
            </a:r>
          </a:p>
          <a:p>
            <a:r>
              <a:rPr lang="en-US" dirty="0"/>
              <a:t>Example: Are you allowed to use your notes on test? Yes or no and then have feedback with correct answer.</a:t>
            </a:r>
          </a:p>
        </p:txBody>
      </p:sp>
    </p:spTree>
    <p:extLst>
      <p:ext uri="{BB962C8B-B14F-4D97-AF65-F5344CB8AC3E}">
        <p14:creationId xmlns:p14="http://schemas.microsoft.com/office/powerpoint/2010/main" val="157030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a:t>
            </a:r>
          </a:p>
        </p:txBody>
      </p:sp>
      <p:sp>
        <p:nvSpPr>
          <p:cNvPr id="3" name="Content Placeholder 2"/>
          <p:cNvSpPr>
            <a:spLocks noGrp="1"/>
          </p:cNvSpPr>
          <p:nvPr>
            <p:ph idx="1"/>
          </p:nvPr>
        </p:nvSpPr>
        <p:spPr/>
        <p:txBody>
          <a:bodyPr/>
          <a:lstStyle/>
          <a:p>
            <a:pPr lvl="0"/>
            <a:r>
              <a:rPr lang="en-US" dirty="0"/>
              <a:t>Occupy, attract, or involve (someone’s interest or attention)</a:t>
            </a:r>
          </a:p>
          <a:p>
            <a:pPr lvl="0"/>
            <a:endParaRPr lang="en-US" dirty="0"/>
          </a:p>
          <a:p>
            <a:pPr lvl="0"/>
            <a:r>
              <a:rPr lang="en-US" dirty="0"/>
              <a:t>http://</a:t>
            </a:r>
            <a:r>
              <a:rPr lang="en-US" dirty="0" err="1"/>
              <a:t>www.oxforddictionaries.com</a:t>
            </a:r>
            <a:r>
              <a:rPr lang="en-US" dirty="0"/>
              <a:t>/us/definition/</a:t>
            </a:r>
            <a:r>
              <a:rPr lang="en-US" dirty="0" err="1"/>
              <a:t>american_english</a:t>
            </a:r>
            <a:r>
              <a:rPr lang="en-US" dirty="0"/>
              <a:t>/</a:t>
            </a:r>
            <a:r>
              <a:rPr lang="en-US" dirty="0" err="1"/>
              <a:t>engage#engage</a:t>
            </a:r>
            <a:endParaRPr lang="en-US" dirty="0"/>
          </a:p>
          <a:p>
            <a:endParaRPr lang="en-US" dirty="0"/>
          </a:p>
        </p:txBody>
      </p:sp>
    </p:spTree>
    <p:extLst>
      <p:ext uri="{BB962C8B-B14F-4D97-AF65-F5344CB8AC3E}">
        <p14:creationId xmlns:p14="http://schemas.microsoft.com/office/powerpoint/2010/main" val="1348865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450"/>
            <a:ext cx="8229600" cy="849496"/>
          </a:xfrm>
        </p:spPr>
        <p:txBody>
          <a:bodyPr>
            <a:normAutofit fontScale="90000"/>
          </a:bodyPr>
          <a:lstStyle/>
          <a:p>
            <a:r>
              <a:rPr lang="en-US" dirty="0"/>
              <a:t>Scavenger Hunt Quiz </a:t>
            </a:r>
            <a:br>
              <a:rPr lang="en-US" dirty="0"/>
            </a:br>
            <a:r>
              <a:rPr lang="en-US" sz="2000" dirty="0"/>
              <a:t>(can take multiple times in order to earn full credit)</a:t>
            </a:r>
          </a:p>
        </p:txBody>
      </p:sp>
      <p:pic>
        <p:nvPicPr>
          <p:cNvPr id="5" name="Content Placeholder 4" descr="Preview_Test__Scavenger_Hunt_Quiz_-_Due_Jan__21_–_BIOL-___.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772" r="17030"/>
          <a:stretch/>
        </p:blipFill>
        <p:spPr>
          <a:xfrm>
            <a:off x="457200" y="1042988"/>
            <a:ext cx="8229600" cy="5083175"/>
          </a:xfrm>
        </p:spPr>
      </p:pic>
    </p:spTree>
    <p:extLst>
      <p:ext uri="{BB962C8B-B14F-4D97-AF65-F5344CB8AC3E}">
        <p14:creationId xmlns:p14="http://schemas.microsoft.com/office/powerpoint/2010/main" val="4056414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 </a:t>
            </a:r>
            <a:r>
              <a:rPr lang="en-US" dirty="0" err="1"/>
              <a:t>Skitch.com</a:t>
            </a:r>
            <a:endParaRPr lang="en-US" dirty="0"/>
          </a:p>
        </p:txBody>
      </p:sp>
      <p:sp>
        <p:nvSpPr>
          <p:cNvPr id="3" name="Content Placeholder 2"/>
          <p:cNvSpPr>
            <a:spLocks noGrp="1"/>
          </p:cNvSpPr>
          <p:nvPr>
            <p:ph idx="1"/>
          </p:nvPr>
        </p:nvSpPr>
        <p:spPr>
          <a:xfrm>
            <a:off x="457200" y="1287082"/>
            <a:ext cx="8229600" cy="5302776"/>
          </a:xfrm>
        </p:spPr>
        <p:txBody>
          <a:bodyPr>
            <a:normAutofit fontScale="85000" lnSpcReduction="20000"/>
          </a:bodyPr>
          <a:lstStyle/>
          <a:p>
            <a:r>
              <a:rPr lang="en-US" sz="3800" dirty="0"/>
              <a:t>Can be used to develop tutorials</a:t>
            </a:r>
          </a:p>
          <a:p>
            <a:r>
              <a:rPr lang="en-US" sz="3800" dirty="0"/>
              <a:t>Screen capture and annotate</a:t>
            </a:r>
          </a:p>
          <a:p>
            <a:r>
              <a:rPr lang="en-US" sz="3800" dirty="0"/>
              <a:t>Because it requires </a:t>
            </a:r>
            <a:r>
              <a:rPr lang="en-US" sz="3800" dirty="0" err="1"/>
              <a:t>Evernote</a:t>
            </a:r>
            <a:r>
              <a:rPr lang="en-US" sz="3800" dirty="0"/>
              <a:t>, files are easily accessed</a:t>
            </a:r>
          </a:p>
          <a:p>
            <a:r>
              <a:rPr lang="en-US" sz="3800" dirty="0"/>
              <a:t>Mobile friendly</a:t>
            </a:r>
          </a:p>
          <a:p>
            <a:r>
              <a:rPr lang="en-US" sz="3800" dirty="0"/>
              <a:t>Needs to be installed – take screenshot, annotate, pull to desktop, insert </a:t>
            </a:r>
          </a:p>
          <a:p>
            <a:r>
              <a:rPr lang="en-US" sz="3800" dirty="0" err="1"/>
              <a:t>Skitch.com</a:t>
            </a:r>
            <a:r>
              <a:rPr lang="en-US" sz="3800" dirty="0"/>
              <a:t>  screen capture with annotations (need </a:t>
            </a:r>
            <a:r>
              <a:rPr lang="en-US" sz="3800" dirty="0" err="1"/>
              <a:t>Evernote</a:t>
            </a:r>
            <a:r>
              <a:rPr lang="en-US" sz="3800" dirty="0"/>
              <a:t> account) I used for this presentation and also use for step-by-step instructions for students</a:t>
            </a:r>
          </a:p>
          <a:p>
            <a:endParaRPr lang="en-US" dirty="0"/>
          </a:p>
        </p:txBody>
      </p:sp>
    </p:spTree>
    <p:extLst>
      <p:ext uri="{BB962C8B-B14F-4D97-AF65-F5344CB8AC3E}">
        <p14:creationId xmlns:p14="http://schemas.microsoft.com/office/powerpoint/2010/main" val="3898317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Example with SKITCH</a:t>
            </a:r>
          </a:p>
        </p:txBody>
      </p:sp>
      <p:pic>
        <p:nvPicPr>
          <p:cNvPr id="4" name="Content Placeholder 3" descr="print_your_lab_report_png.png"/>
          <p:cNvPicPr>
            <a:picLocks noGrp="1" noChangeAspect="1"/>
          </p:cNvPicPr>
          <p:nvPr>
            <p:ph idx="1"/>
          </p:nvPr>
        </p:nvPicPr>
        <p:blipFill>
          <a:blip r:embed="rId2">
            <a:extLst>
              <a:ext uri="{28A0092B-C50C-407E-A947-70E740481C1C}">
                <a14:useLocalDpi xmlns:a14="http://schemas.microsoft.com/office/drawing/2010/main" val="0"/>
              </a:ext>
            </a:extLst>
          </a:blip>
          <a:srcRect t="10737" b="10737"/>
          <a:stretch>
            <a:fillRect/>
          </a:stretch>
        </p:blipFill>
        <p:spPr/>
      </p:pic>
    </p:spTree>
    <p:extLst>
      <p:ext uri="{BB962C8B-B14F-4D97-AF65-F5344CB8AC3E}">
        <p14:creationId xmlns:p14="http://schemas.microsoft.com/office/powerpoint/2010/main" val="289204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a:t>
            </a:r>
          </a:p>
        </p:txBody>
      </p:sp>
      <p:sp>
        <p:nvSpPr>
          <p:cNvPr id="3" name="Content Placeholder 2"/>
          <p:cNvSpPr>
            <a:spLocks noGrp="1"/>
          </p:cNvSpPr>
          <p:nvPr>
            <p:ph idx="1"/>
          </p:nvPr>
        </p:nvSpPr>
        <p:spPr/>
        <p:txBody>
          <a:bodyPr/>
          <a:lstStyle/>
          <a:p>
            <a:r>
              <a:rPr lang="en-US" dirty="0"/>
              <a:t>Don’t let technology get in the way of learning</a:t>
            </a:r>
          </a:p>
          <a:p>
            <a:r>
              <a:rPr lang="en-US" dirty="0"/>
              <a:t>If the learning curve to use the technology is too steep then cognitive overload will occur and the student won’t learn what you need them to learn for your class.</a:t>
            </a:r>
          </a:p>
        </p:txBody>
      </p:sp>
    </p:spTree>
    <p:extLst>
      <p:ext uri="{BB962C8B-B14F-4D97-AF65-F5344CB8AC3E}">
        <p14:creationId xmlns:p14="http://schemas.microsoft.com/office/powerpoint/2010/main" val="1361455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Makes Perfect?</a:t>
            </a:r>
          </a:p>
        </p:txBody>
      </p:sp>
      <p:sp>
        <p:nvSpPr>
          <p:cNvPr id="3" name="Content Placeholder 2"/>
          <p:cNvSpPr>
            <a:spLocks noGrp="1"/>
          </p:cNvSpPr>
          <p:nvPr>
            <p:ph idx="1"/>
          </p:nvPr>
        </p:nvSpPr>
        <p:spPr/>
        <p:txBody>
          <a:bodyPr>
            <a:normAutofit lnSpcReduction="10000"/>
          </a:bodyPr>
          <a:lstStyle/>
          <a:p>
            <a:r>
              <a:rPr lang="en-US" dirty="0"/>
              <a:t>As a neuroscientist, practice fascinates me because it is all about establishing pathways in the brain. The ability of the brain to form and re-form routes for specific thought patterns, and for those routes to become more deeply ingrained the more we exercise those thought patterns, makes it possible for us to learn and refine a multitude of wonderful skills throughout our lives.  Bill Jenkins, Ph.D.</a:t>
            </a:r>
          </a:p>
          <a:p>
            <a:r>
              <a:rPr lang="en-US" sz="1400" dirty="0"/>
              <a:t>http://</a:t>
            </a:r>
            <a:r>
              <a:rPr lang="en-US" sz="1400" dirty="0" err="1"/>
              <a:t>www.scilearn.com</a:t>
            </a:r>
            <a:r>
              <a:rPr lang="en-US" sz="1400" dirty="0"/>
              <a:t>/blog/deliberate-practice-develops-expertise</a:t>
            </a:r>
          </a:p>
        </p:txBody>
      </p:sp>
    </p:spTree>
    <p:extLst>
      <p:ext uri="{BB962C8B-B14F-4D97-AF65-F5344CB8AC3E}">
        <p14:creationId xmlns:p14="http://schemas.microsoft.com/office/powerpoint/2010/main" val="1590394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Tools</a:t>
            </a:r>
          </a:p>
        </p:txBody>
      </p:sp>
      <p:sp>
        <p:nvSpPr>
          <p:cNvPr id="3" name="Content Placeholder 2"/>
          <p:cNvSpPr>
            <a:spLocks noGrp="1"/>
          </p:cNvSpPr>
          <p:nvPr>
            <p:ph idx="1"/>
          </p:nvPr>
        </p:nvSpPr>
        <p:spPr/>
        <p:txBody>
          <a:bodyPr>
            <a:normAutofit lnSpcReduction="10000"/>
          </a:bodyPr>
          <a:lstStyle/>
          <a:p>
            <a:r>
              <a:rPr lang="en-US" dirty="0"/>
              <a:t>Publisher provided – some are good, but all are expensive.  Helpful until instructor can develop own?</a:t>
            </a:r>
          </a:p>
          <a:p>
            <a:r>
              <a:rPr lang="en-US" dirty="0" err="1"/>
              <a:t>Quizlet.com</a:t>
            </a:r>
            <a:endParaRPr lang="en-US" dirty="0"/>
          </a:p>
          <a:p>
            <a:r>
              <a:rPr lang="en-US" dirty="0"/>
              <a:t>I’ve always suggested that students create their own – keeping a key so that they can check their work quickly.</a:t>
            </a:r>
          </a:p>
          <a:p>
            <a:r>
              <a:rPr lang="en-US" dirty="0" err="1"/>
              <a:t>Gimp.com</a:t>
            </a:r>
            <a:r>
              <a:rPr lang="en-US" dirty="0"/>
              <a:t> like Adobe Photoshop, but free to make your own images</a:t>
            </a:r>
          </a:p>
        </p:txBody>
      </p:sp>
    </p:spTree>
    <p:extLst>
      <p:ext uri="{BB962C8B-B14F-4D97-AF65-F5344CB8AC3E}">
        <p14:creationId xmlns:p14="http://schemas.microsoft.com/office/powerpoint/2010/main" val="315066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Interactive Tools Promote Engagement</a:t>
            </a:r>
          </a:p>
        </p:txBody>
      </p:sp>
      <p:sp>
        <p:nvSpPr>
          <p:cNvPr id="3" name="Content Placeholder 2"/>
          <p:cNvSpPr>
            <a:spLocks noGrp="1"/>
          </p:cNvSpPr>
          <p:nvPr>
            <p:ph idx="1"/>
          </p:nvPr>
        </p:nvSpPr>
        <p:spPr/>
        <p:txBody>
          <a:bodyPr>
            <a:noAutofit/>
          </a:bodyPr>
          <a:lstStyle/>
          <a:p>
            <a:pPr marL="342900" lvl="1" indent="-342900">
              <a:buFont typeface="Arial"/>
              <a:buChar char="•"/>
            </a:pPr>
            <a:r>
              <a:rPr lang="en-US" dirty="0"/>
              <a:t>Questions inserted into PowerPoint lectures -</a:t>
            </a:r>
          </a:p>
          <a:p>
            <a:r>
              <a:rPr lang="en-US" sz="2800" dirty="0" err="1"/>
              <a:t>Thinglink.com</a:t>
            </a:r>
            <a:r>
              <a:rPr lang="en-US" sz="2800" dirty="0"/>
              <a:t> lets you build your own interactions</a:t>
            </a:r>
          </a:p>
          <a:p>
            <a:r>
              <a:rPr lang="en-US" sz="2800" dirty="0"/>
              <a:t>YouTube videos: search for content or build your own</a:t>
            </a:r>
          </a:p>
          <a:p>
            <a:r>
              <a:rPr lang="en-US" sz="2800" dirty="0"/>
              <a:t>Practice Quizzes: formative tools - in </a:t>
            </a:r>
            <a:r>
              <a:rPr lang="en-US" sz="2800" dirty="0" err="1"/>
              <a:t>Quizlet.com</a:t>
            </a:r>
            <a:r>
              <a:rPr lang="en-US" sz="2800" dirty="0"/>
              <a:t> students can build their own quizzes and find others</a:t>
            </a:r>
          </a:p>
          <a:p>
            <a:r>
              <a:rPr lang="en-US" sz="2800" dirty="0"/>
              <a:t>Interactive Homework – mostly publisher provided</a:t>
            </a:r>
          </a:p>
          <a:p>
            <a:r>
              <a:rPr lang="en-US" sz="2800" dirty="0"/>
              <a:t>Scenario Based Learning and Simulations</a:t>
            </a:r>
          </a:p>
          <a:p>
            <a:pPr lvl="1"/>
            <a:r>
              <a:rPr lang="en-US" dirty="0"/>
              <a:t>Some are already out there</a:t>
            </a:r>
          </a:p>
          <a:p>
            <a:pPr lvl="1"/>
            <a:r>
              <a:rPr lang="en-US" dirty="0"/>
              <a:t>Build your own?</a:t>
            </a:r>
          </a:p>
        </p:txBody>
      </p:sp>
    </p:spTree>
    <p:extLst>
      <p:ext uri="{BB962C8B-B14F-4D97-AF65-F5344CB8AC3E}">
        <p14:creationId xmlns:p14="http://schemas.microsoft.com/office/powerpoint/2010/main" val="3743225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nglin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300"/>
            <a:ext cx="9144000" cy="6104752"/>
          </a:xfrm>
          <a:prstGeom prst="rect">
            <a:avLst/>
          </a:prstGeom>
        </p:spPr>
      </p:pic>
    </p:spTree>
    <p:extLst>
      <p:ext uri="{BB962C8B-B14F-4D97-AF65-F5344CB8AC3E}">
        <p14:creationId xmlns:p14="http://schemas.microsoft.com/office/powerpoint/2010/main" val="4002120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29" y="426835"/>
            <a:ext cx="8229600" cy="1093116"/>
          </a:xfrm>
        </p:spPr>
        <p:txBody>
          <a:bodyPr>
            <a:normAutofit/>
          </a:bodyPr>
          <a:lstStyle/>
          <a:p>
            <a:r>
              <a:rPr lang="en-US" sz="3200" dirty="0"/>
              <a:t>Learning and performance are best fostered when students engage in practice that</a:t>
            </a:r>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lphaLcParenR"/>
            </a:pPr>
            <a:r>
              <a:rPr lang="en-US" dirty="0"/>
              <a:t>focuses on a specific goal or criterion for performance (again, learning objectives/outcomes),   </a:t>
            </a:r>
          </a:p>
          <a:p>
            <a:pPr marL="514350" indent="-514350">
              <a:buFont typeface="+mj-lt"/>
              <a:buAutoNum type="alphaLcParenR"/>
            </a:pPr>
            <a:r>
              <a:rPr lang="en-US" dirty="0"/>
              <a:t>targets an appropriate level of challenge relative to students’ current performance, and </a:t>
            </a:r>
          </a:p>
          <a:p>
            <a:pPr marL="514350" indent="-514350">
              <a:buFont typeface="+mj-lt"/>
              <a:buAutoNum type="alphaLcParenR"/>
            </a:pPr>
            <a:r>
              <a:rPr lang="en-US" dirty="0"/>
              <a:t>is of sufficient quantity and frequency to meet the performance criteria. </a:t>
            </a:r>
          </a:p>
          <a:p>
            <a:pPr marL="0" indent="0">
              <a:buNone/>
            </a:pPr>
            <a:r>
              <a:rPr lang="en-US" dirty="0"/>
              <a:t>Specifically, research shows that the amount of time someone spends in deliberate practice is what predicts continued learning in a given field, rather than time spent in more generic practice.</a:t>
            </a:r>
          </a:p>
          <a:p>
            <a:pPr marL="0" indent="0">
              <a:buNone/>
            </a:pPr>
            <a:r>
              <a:rPr lang="en-US" dirty="0"/>
              <a:t>(Ericsson, </a:t>
            </a:r>
            <a:r>
              <a:rPr lang="en-US" dirty="0" err="1"/>
              <a:t>Krampe</a:t>
            </a:r>
            <a:r>
              <a:rPr lang="en-US" dirty="0"/>
              <a:t>, &amp; </a:t>
            </a:r>
            <a:r>
              <a:rPr lang="en-US" dirty="0" err="1"/>
              <a:t>Tesch-Romer</a:t>
            </a:r>
            <a:r>
              <a:rPr lang="en-US" dirty="0"/>
              <a:t>, 1993) </a:t>
            </a:r>
          </a:p>
          <a:p>
            <a:pPr marL="0" indent="0">
              <a:buNone/>
            </a:pPr>
            <a:endParaRPr lang="en-US" dirty="0"/>
          </a:p>
          <a:p>
            <a:pPr marL="0" indent="0">
              <a:buNone/>
            </a:pPr>
            <a:endParaRPr lang="en-US" dirty="0"/>
          </a:p>
          <a:p>
            <a:pPr marL="0" indent="0">
              <a:buNone/>
            </a:pPr>
            <a:endParaRPr lang="en-US" dirty="0"/>
          </a:p>
          <a:p>
            <a:pPr marL="514350" indent="-514350">
              <a:buFont typeface="+mj-lt"/>
              <a:buAutoNum type="alphaLcParenR"/>
            </a:pPr>
            <a:endParaRPr lang="en-US" dirty="0"/>
          </a:p>
          <a:p>
            <a:pPr marL="514350" indent="-514350">
              <a:buFont typeface="+mj-lt"/>
              <a:buAutoNum type="alphaLcParenR"/>
            </a:pPr>
            <a:endParaRPr lang="en-US" dirty="0"/>
          </a:p>
        </p:txBody>
      </p:sp>
    </p:spTree>
    <p:extLst>
      <p:ext uri="{BB962C8B-B14F-4D97-AF65-F5344CB8AC3E}">
        <p14:creationId xmlns:p14="http://schemas.microsoft.com/office/powerpoint/2010/main" val="2412528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Practice, Practice</a:t>
            </a:r>
          </a:p>
        </p:txBody>
      </p:sp>
      <p:sp>
        <p:nvSpPr>
          <p:cNvPr id="3" name="Content Placeholder 2"/>
          <p:cNvSpPr>
            <a:spLocks noGrp="1"/>
          </p:cNvSpPr>
          <p:nvPr>
            <p:ph idx="1"/>
          </p:nvPr>
        </p:nvSpPr>
        <p:spPr/>
        <p:txBody>
          <a:bodyPr>
            <a:normAutofit/>
          </a:bodyPr>
          <a:lstStyle/>
          <a:p>
            <a:r>
              <a:rPr lang="en-US" dirty="0"/>
              <a:t>Formative assessments (not graded, but points given for doing)</a:t>
            </a:r>
          </a:p>
          <a:p>
            <a:r>
              <a:rPr lang="en-US" dirty="0"/>
              <a:t>Homework over time (graded)</a:t>
            </a:r>
          </a:p>
          <a:p>
            <a:r>
              <a:rPr lang="en-US" dirty="0"/>
              <a:t>If multiple choice questions on test then practice should be multiple choice, but if essay tests then essay practices.</a:t>
            </a:r>
          </a:p>
        </p:txBody>
      </p:sp>
    </p:spTree>
    <p:extLst>
      <p:ext uri="{BB962C8B-B14F-4D97-AF65-F5344CB8AC3E}">
        <p14:creationId xmlns:p14="http://schemas.microsoft.com/office/powerpoint/2010/main" val="374305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a:t>
            </a:r>
          </a:p>
        </p:txBody>
      </p:sp>
      <p:sp>
        <p:nvSpPr>
          <p:cNvPr id="3" name="Content Placeholder 2"/>
          <p:cNvSpPr>
            <a:spLocks noGrp="1"/>
          </p:cNvSpPr>
          <p:nvPr>
            <p:ph idx="1"/>
          </p:nvPr>
        </p:nvSpPr>
        <p:spPr/>
        <p:txBody>
          <a:bodyPr>
            <a:normAutofit/>
          </a:bodyPr>
          <a:lstStyle/>
          <a:p>
            <a:r>
              <a:rPr lang="en-US" dirty="0"/>
              <a:t>Difficult to define  - best I found was in the Oxford English Dictionary</a:t>
            </a:r>
          </a:p>
          <a:p>
            <a:r>
              <a:rPr lang="en-US" b="1" dirty="0"/>
              <a:t>“That which </a:t>
            </a:r>
            <a:r>
              <a:rPr lang="en-US" b="1" strike="sngStrike" dirty="0"/>
              <a:t>engages or </a:t>
            </a:r>
            <a:r>
              <a:rPr lang="en-US" b="1" dirty="0"/>
              <a:t>induces to a course of action; an inducement, motive. Cf. (</a:t>
            </a:r>
            <a:r>
              <a:rPr lang="en-US" b="1" dirty="0" err="1"/>
              <a:t>obs</a:t>
            </a:r>
            <a:r>
              <a:rPr lang="en-US" b="1" dirty="0"/>
              <a:t>)”</a:t>
            </a:r>
          </a:p>
          <a:p>
            <a:r>
              <a:rPr lang="en-US" dirty="0"/>
              <a:t>Linda </a:t>
            </a:r>
            <a:r>
              <a:rPr lang="en-US" dirty="0" err="1"/>
              <a:t>Deneen</a:t>
            </a:r>
            <a:r>
              <a:rPr lang="en-US" dirty="0"/>
              <a:t> liked, “the fact of being entangled; involved or entangled conditions. </a:t>
            </a:r>
            <a:r>
              <a:rPr lang="en-US" i="1" dirty="0"/>
              <a:t>Obs</a:t>
            </a:r>
            <a:r>
              <a:rPr lang="en-US" dirty="0"/>
              <a:t>.” </a:t>
            </a:r>
          </a:p>
          <a:p>
            <a:r>
              <a:rPr lang="en-US" b="1" dirty="0"/>
              <a:t>Note both are obsolete</a:t>
            </a:r>
          </a:p>
        </p:txBody>
      </p:sp>
    </p:spTree>
    <p:extLst>
      <p:ext uri="{BB962C8B-B14F-4D97-AF65-F5344CB8AC3E}">
        <p14:creationId xmlns:p14="http://schemas.microsoft.com/office/powerpoint/2010/main" val="2472312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Publisher Provided (costly)</a:t>
            </a:r>
          </a:p>
        </p:txBody>
      </p:sp>
      <p:sp>
        <p:nvSpPr>
          <p:cNvPr id="3" name="Content Placeholder 2"/>
          <p:cNvSpPr>
            <a:spLocks noGrp="1"/>
          </p:cNvSpPr>
          <p:nvPr>
            <p:ph idx="1"/>
          </p:nvPr>
        </p:nvSpPr>
        <p:spPr/>
        <p:txBody>
          <a:bodyPr/>
          <a:lstStyle/>
          <a:p>
            <a:r>
              <a:rPr lang="en-US" dirty="0"/>
              <a:t>McGraw-Hill</a:t>
            </a:r>
          </a:p>
          <a:p>
            <a:r>
              <a:rPr lang="en-US" dirty="0"/>
              <a:t>Pearson</a:t>
            </a:r>
          </a:p>
          <a:p>
            <a:r>
              <a:rPr lang="en-US" dirty="0"/>
              <a:t>Wiley</a:t>
            </a:r>
          </a:p>
          <a:p>
            <a:r>
              <a:rPr lang="en-US" dirty="0"/>
              <a:t>Sapling Learning (still evolving)</a:t>
            </a:r>
          </a:p>
          <a:p>
            <a:r>
              <a:rPr lang="en-US" dirty="0"/>
              <a:t>Others?</a:t>
            </a:r>
          </a:p>
          <a:p>
            <a:endParaRPr lang="en-US" dirty="0"/>
          </a:p>
        </p:txBody>
      </p:sp>
    </p:spTree>
    <p:extLst>
      <p:ext uri="{BB962C8B-B14F-4D97-AF65-F5344CB8AC3E}">
        <p14:creationId xmlns:p14="http://schemas.microsoft.com/office/powerpoint/2010/main" val="2654110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teringAandP__HW_1_and_MasteringAandP__Assignment_H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106"/>
            <a:ext cx="9144000" cy="5720006"/>
          </a:xfrm>
          <a:prstGeom prst="rect">
            <a:avLst/>
          </a:prstGeom>
        </p:spPr>
      </p:pic>
    </p:spTree>
    <p:extLst>
      <p:ext uri="{BB962C8B-B14F-4D97-AF65-F5344CB8AC3E}">
        <p14:creationId xmlns:p14="http://schemas.microsoft.com/office/powerpoint/2010/main" val="3790716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your own?</a:t>
            </a:r>
          </a:p>
        </p:txBody>
      </p:sp>
      <p:sp>
        <p:nvSpPr>
          <p:cNvPr id="3" name="Content Placeholder 2"/>
          <p:cNvSpPr>
            <a:spLocks noGrp="1"/>
          </p:cNvSpPr>
          <p:nvPr>
            <p:ph idx="1"/>
          </p:nvPr>
        </p:nvSpPr>
        <p:spPr/>
        <p:txBody>
          <a:bodyPr/>
          <a:lstStyle/>
          <a:p>
            <a:r>
              <a:rPr lang="en-US" dirty="0"/>
              <a:t>Time consuming</a:t>
            </a:r>
          </a:p>
          <a:p>
            <a:r>
              <a:rPr lang="en-US" dirty="0" err="1"/>
              <a:t>SoftChalk</a:t>
            </a:r>
            <a:endParaRPr lang="en-US" dirty="0"/>
          </a:p>
          <a:p>
            <a:r>
              <a:rPr lang="en-US" dirty="0"/>
              <a:t>LMS?</a:t>
            </a:r>
          </a:p>
          <a:p>
            <a:r>
              <a:rPr lang="en-US" dirty="0"/>
              <a:t>Test banks </a:t>
            </a:r>
          </a:p>
          <a:p>
            <a:endParaRPr lang="en-US" dirty="0"/>
          </a:p>
        </p:txBody>
      </p:sp>
    </p:spTree>
    <p:extLst>
      <p:ext uri="{BB962C8B-B14F-4D97-AF65-F5344CB8AC3E}">
        <p14:creationId xmlns:p14="http://schemas.microsoft.com/office/powerpoint/2010/main" val="2950783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SoftChalk</a:t>
            </a:r>
            <a:endParaRPr lang="en-US" dirty="0"/>
          </a:p>
        </p:txBody>
      </p:sp>
      <p:pic>
        <p:nvPicPr>
          <p:cNvPr id="4" name="Content Placeholder 3" descr="softchalk heart image.png"/>
          <p:cNvPicPr>
            <a:picLocks noGrp="1" noChangeAspect="1"/>
          </p:cNvPicPr>
          <p:nvPr>
            <p:ph idx="1"/>
          </p:nvPr>
        </p:nvPicPr>
        <p:blipFill>
          <a:blip r:embed="rId2">
            <a:extLst>
              <a:ext uri="{28A0092B-C50C-407E-A947-70E740481C1C}">
                <a14:useLocalDpi xmlns:a14="http://schemas.microsoft.com/office/drawing/2010/main" val="0"/>
              </a:ext>
            </a:extLst>
          </a:blip>
          <a:srcRect t="18654" b="18654"/>
          <a:stretch>
            <a:fillRect/>
          </a:stretch>
        </p:blipFill>
        <p:spPr>
          <a:prstGeom prst="rect">
            <a:avLst/>
          </a:prstGeom>
        </p:spPr>
      </p:pic>
    </p:spTree>
    <p:extLst>
      <p:ext uri="{BB962C8B-B14F-4D97-AF65-F5344CB8AC3E}">
        <p14:creationId xmlns:p14="http://schemas.microsoft.com/office/powerpoint/2010/main" val="2261138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 – Your Own</a:t>
            </a:r>
          </a:p>
        </p:txBody>
      </p:sp>
      <p:pic>
        <p:nvPicPr>
          <p:cNvPr id="4" name="Content Placeholder 3" descr="YouTube channel.png"/>
          <p:cNvPicPr>
            <a:picLocks noGrp="1" noChangeAspect="1"/>
          </p:cNvPicPr>
          <p:nvPr>
            <p:ph idx="1"/>
          </p:nvPr>
        </p:nvPicPr>
        <p:blipFill>
          <a:blip r:embed="rId2">
            <a:extLst>
              <a:ext uri="{28A0092B-C50C-407E-A947-70E740481C1C}">
                <a14:useLocalDpi xmlns:a14="http://schemas.microsoft.com/office/drawing/2010/main" val="0"/>
              </a:ext>
            </a:extLst>
          </a:blip>
          <a:srcRect t="5282" b="5282"/>
          <a:stretch>
            <a:fillRect/>
          </a:stretch>
        </p:blipFill>
        <p:spPr>
          <a:prstGeom prst="rect">
            <a:avLst/>
          </a:prstGeom>
        </p:spPr>
      </p:pic>
    </p:spTree>
    <p:extLst>
      <p:ext uri="{BB962C8B-B14F-4D97-AF65-F5344CB8AC3E}">
        <p14:creationId xmlns:p14="http://schemas.microsoft.com/office/powerpoint/2010/main" val="1178094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use others’ videos</a:t>
            </a:r>
          </a:p>
        </p:txBody>
      </p:sp>
      <p:pic>
        <p:nvPicPr>
          <p:cNvPr id="4" name="Content Placeholder 3" descr="other YouTube.png"/>
          <p:cNvPicPr>
            <a:picLocks noGrp="1" noChangeAspect="1"/>
          </p:cNvPicPr>
          <p:nvPr>
            <p:ph idx="1"/>
          </p:nvPr>
        </p:nvPicPr>
        <p:blipFill>
          <a:blip r:embed="rId2">
            <a:extLst>
              <a:ext uri="{28A0092B-C50C-407E-A947-70E740481C1C}">
                <a14:useLocalDpi xmlns:a14="http://schemas.microsoft.com/office/drawing/2010/main" val="0"/>
              </a:ext>
            </a:extLst>
          </a:blip>
          <a:srcRect t="4089" b="4089"/>
          <a:stretch>
            <a:fillRect/>
          </a:stretch>
        </p:blipFill>
        <p:spPr>
          <a:prstGeom prst="rect">
            <a:avLst/>
          </a:prstGeom>
        </p:spPr>
      </p:pic>
    </p:spTree>
    <p:extLst>
      <p:ext uri="{BB962C8B-B14F-4D97-AF65-F5344CB8AC3E}">
        <p14:creationId xmlns:p14="http://schemas.microsoft.com/office/powerpoint/2010/main" val="2438899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4964"/>
          </a:xfrm>
        </p:spPr>
        <p:txBody>
          <a:bodyPr>
            <a:noAutofit/>
          </a:bodyPr>
          <a:lstStyle/>
          <a:p>
            <a:r>
              <a:rPr lang="en-US" sz="5400" dirty="0"/>
              <a:t>Scenario Based Learning, Simulations,</a:t>
            </a:r>
            <a:br>
              <a:rPr lang="en-US" sz="5400" dirty="0"/>
            </a:br>
            <a:r>
              <a:rPr lang="en-US" sz="5400" dirty="0"/>
              <a:t> and Case Studies</a:t>
            </a:r>
          </a:p>
        </p:txBody>
      </p:sp>
    </p:spTree>
    <p:extLst>
      <p:ext uri="{BB962C8B-B14F-4D97-AF65-F5344CB8AC3E}">
        <p14:creationId xmlns:p14="http://schemas.microsoft.com/office/powerpoint/2010/main" val="1791815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utbrea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28545" cy="6858000"/>
          </a:xfrm>
          <a:prstGeom prst="rect">
            <a:avLst/>
          </a:prstGeom>
        </p:spPr>
      </p:pic>
    </p:spTree>
    <p:extLst>
      <p:ext uri="{BB962C8B-B14F-4D97-AF65-F5344CB8AC3E}">
        <p14:creationId xmlns:p14="http://schemas.microsoft.com/office/powerpoint/2010/main" val="5363558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rtual cario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96" y="723069"/>
            <a:ext cx="8737600" cy="4800600"/>
          </a:xfrm>
          <a:prstGeom prst="rect">
            <a:avLst/>
          </a:prstGeom>
        </p:spPr>
      </p:pic>
    </p:spTree>
    <p:extLst>
      <p:ext uri="{BB962C8B-B14F-4D97-AF65-F5344CB8AC3E}">
        <p14:creationId xmlns:p14="http://schemas.microsoft.com/office/powerpoint/2010/main" val="3980020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rtual lab 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500"/>
            <a:ext cx="9144000" cy="5184742"/>
          </a:xfrm>
          <a:prstGeom prst="rect">
            <a:avLst/>
          </a:prstGeom>
        </p:spPr>
      </p:pic>
    </p:spTree>
    <p:extLst>
      <p:ext uri="{BB962C8B-B14F-4D97-AF65-F5344CB8AC3E}">
        <p14:creationId xmlns:p14="http://schemas.microsoft.com/office/powerpoint/2010/main" val="336768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does student engagement mean?</a:t>
            </a:r>
          </a:p>
        </p:txBody>
      </p:sp>
      <p:sp>
        <p:nvSpPr>
          <p:cNvPr id="3" name="Content Placeholder 2"/>
          <p:cNvSpPr>
            <a:spLocks noGrp="1"/>
          </p:cNvSpPr>
          <p:nvPr>
            <p:ph idx="1"/>
          </p:nvPr>
        </p:nvSpPr>
        <p:spPr/>
        <p:txBody>
          <a:bodyPr>
            <a:normAutofit lnSpcReduction="10000"/>
          </a:bodyPr>
          <a:lstStyle/>
          <a:p>
            <a:r>
              <a:rPr lang="en-US" dirty="0"/>
              <a:t>In education, </a:t>
            </a:r>
            <a:r>
              <a:rPr lang="en-US" b="1" dirty="0"/>
              <a:t>student engagement</a:t>
            </a:r>
            <a:r>
              <a:rPr lang="en-US" dirty="0"/>
              <a:t> refers to the degree of attention, curiosity, interest, optimism, and passion that </a:t>
            </a:r>
            <a:r>
              <a:rPr lang="en-US" b="1" dirty="0"/>
              <a:t>students</a:t>
            </a:r>
            <a:r>
              <a:rPr lang="en-US" dirty="0"/>
              <a:t> show when they are learning or being taught, which extends to the level of motivation they have to learn and progress in their education.</a:t>
            </a:r>
          </a:p>
          <a:p>
            <a:endParaRPr lang="en-US" dirty="0"/>
          </a:p>
          <a:p>
            <a:r>
              <a:rPr lang="en-US" sz="2200" dirty="0"/>
              <a:t>Student Engagement (2016, February 18). In S. Abbott (Ed.), The glossary of education reform. Retrieved from </a:t>
            </a:r>
            <a:r>
              <a:rPr lang="en-US" sz="2200" u="sng" dirty="0">
                <a:hlinkClick r:id="rId2"/>
              </a:rPr>
              <a:t>http://edglossary.org/student-engagement/</a:t>
            </a:r>
            <a:endParaRPr lang="en-US" sz="2200" dirty="0"/>
          </a:p>
          <a:p>
            <a:endParaRPr lang="en-US" dirty="0"/>
          </a:p>
        </p:txBody>
      </p:sp>
    </p:spTree>
    <p:extLst>
      <p:ext uri="{BB962C8B-B14F-4D97-AF65-F5344CB8AC3E}">
        <p14:creationId xmlns:p14="http://schemas.microsoft.com/office/powerpoint/2010/main" val="347342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ll_Micros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94101" cy="6858000"/>
          </a:xfrm>
          <a:prstGeom prst="rect">
            <a:avLst/>
          </a:prstGeom>
        </p:spPr>
      </p:pic>
    </p:spTree>
    <p:extLst>
      <p:ext uri="{BB962C8B-B14F-4D97-AF65-F5344CB8AC3E}">
        <p14:creationId xmlns:p14="http://schemas.microsoft.com/office/powerpoint/2010/main" val="1590868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diac tutor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786"/>
            <a:ext cx="9144000" cy="5267125"/>
          </a:xfrm>
          <a:prstGeom prst="rect">
            <a:avLst/>
          </a:prstGeom>
        </p:spPr>
      </p:pic>
    </p:spTree>
    <p:extLst>
      <p:ext uri="{BB962C8B-B14F-4D97-AF65-F5344CB8AC3E}">
        <p14:creationId xmlns:p14="http://schemas.microsoft.com/office/powerpoint/2010/main" val="6177079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I.L.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390"/>
            <a:ext cx="9144000" cy="5575610"/>
          </a:xfrm>
          <a:prstGeom prst="rect">
            <a:avLst/>
          </a:prstGeom>
        </p:spPr>
      </p:pic>
    </p:spTree>
    <p:extLst>
      <p:ext uri="{BB962C8B-B14F-4D97-AF65-F5344CB8AC3E}">
        <p14:creationId xmlns:p14="http://schemas.microsoft.com/office/powerpoint/2010/main" val="32981881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arantin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7832"/>
            <a:ext cx="9144000" cy="6160168"/>
          </a:xfrm>
          <a:prstGeom prst="rect">
            <a:avLst/>
          </a:prstGeom>
        </p:spPr>
      </p:pic>
    </p:spTree>
    <p:extLst>
      <p:ext uri="{BB962C8B-B14F-4D97-AF65-F5344CB8AC3E}">
        <p14:creationId xmlns:p14="http://schemas.microsoft.com/office/powerpoint/2010/main" val="14360299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or Build?</a:t>
            </a:r>
          </a:p>
        </p:txBody>
      </p:sp>
      <p:sp>
        <p:nvSpPr>
          <p:cNvPr id="3" name="Content Placeholder 2"/>
          <p:cNvSpPr>
            <a:spLocks noGrp="1"/>
          </p:cNvSpPr>
          <p:nvPr>
            <p:ph idx="1"/>
          </p:nvPr>
        </p:nvSpPr>
        <p:spPr/>
        <p:txBody>
          <a:bodyPr/>
          <a:lstStyle/>
          <a:p>
            <a:r>
              <a:rPr lang="en-US" dirty="0"/>
              <a:t>Finding – sometimes they are good, sometimes not.</a:t>
            </a:r>
          </a:p>
          <a:p>
            <a:r>
              <a:rPr lang="en-US" dirty="0"/>
              <a:t>Building –</a:t>
            </a:r>
          </a:p>
          <a:p>
            <a:pPr lvl="1"/>
            <a:r>
              <a:rPr lang="en-US" dirty="0"/>
              <a:t>Articulate Storyline - $$$ (Windows only)</a:t>
            </a:r>
          </a:p>
          <a:p>
            <a:pPr lvl="1"/>
            <a:r>
              <a:rPr lang="en-US" dirty="0"/>
              <a:t>SBL Interactive   </a:t>
            </a:r>
            <a:r>
              <a:rPr lang="en-US" dirty="0">
                <a:hlinkClick r:id="rId2"/>
              </a:rPr>
              <a:t>http://www.sblinteractive.org</a:t>
            </a:r>
            <a:endParaRPr lang="en-US" dirty="0"/>
          </a:p>
          <a:p>
            <a:pPr lvl="1"/>
            <a:r>
              <a:rPr lang="en-US" dirty="0"/>
              <a:t>  free- somewhat steep learning curve (Windows only)</a:t>
            </a:r>
          </a:p>
        </p:txBody>
      </p:sp>
    </p:spTree>
    <p:extLst>
      <p:ext uri="{BB962C8B-B14F-4D97-AF65-F5344CB8AC3E}">
        <p14:creationId xmlns:p14="http://schemas.microsoft.com/office/powerpoint/2010/main" val="9114806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a:t>
            </a:r>
          </a:p>
        </p:txBody>
      </p:sp>
      <p:sp>
        <p:nvSpPr>
          <p:cNvPr id="3" name="Content Placeholder 2"/>
          <p:cNvSpPr>
            <a:spLocks noGrp="1"/>
          </p:cNvSpPr>
          <p:nvPr>
            <p:ph idx="1"/>
          </p:nvPr>
        </p:nvSpPr>
        <p:spPr/>
        <p:txBody>
          <a:bodyPr/>
          <a:lstStyle/>
          <a:p>
            <a:r>
              <a:rPr lang="en-US" dirty="0"/>
              <a:t>It is possible to build an engaging course.</a:t>
            </a:r>
          </a:p>
          <a:p>
            <a:r>
              <a:rPr lang="en-US" dirty="0"/>
              <a:t>Yes, it takes work and it takes time as well as a great deal of planning, however it is worth it when you see your students succeed.  </a:t>
            </a:r>
          </a:p>
          <a:p>
            <a:r>
              <a:rPr lang="en-US" dirty="0"/>
              <a:t>Any Questions?</a:t>
            </a:r>
          </a:p>
        </p:txBody>
      </p:sp>
    </p:spTree>
    <p:extLst>
      <p:ext uri="{BB962C8B-B14F-4D97-AF65-F5344CB8AC3E}">
        <p14:creationId xmlns:p14="http://schemas.microsoft.com/office/powerpoint/2010/main" val="3294311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Thank you!</a:t>
            </a:r>
          </a:p>
        </p:txBody>
      </p:sp>
    </p:spTree>
    <p:extLst>
      <p:ext uri="{BB962C8B-B14F-4D97-AF65-F5344CB8AC3E}">
        <p14:creationId xmlns:p14="http://schemas.microsoft.com/office/powerpoint/2010/main" val="42109910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References</a:t>
            </a:r>
          </a:p>
        </p:txBody>
      </p:sp>
      <p:sp>
        <p:nvSpPr>
          <p:cNvPr id="3" name="Content Placeholder 2"/>
          <p:cNvSpPr>
            <a:spLocks noGrp="1"/>
          </p:cNvSpPr>
          <p:nvPr>
            <p:ph idx="1"/>
          </p:nvPr>
        </p:nvSpPr>
        <p:spPr/>
        <p:txBody>
          <a:bodyPr>
            <a:normAutofit fontScale="70000" lnSpcReduction="20000"/>
          </a:bodyPr>
          <a:lstStyle/>
          <a:p>
            <a:r>
              <a:rPr lang="en-US" u="sng" dirty="0">
                <a:hlinkClick r:id="rId2"/>
              </a:rPr>
              <a:t>http://elearninginfographics.com/engaging-students-in-elearning-infographic/</a:t>
            </a:r>
            <a:endParaRPr lang="en-US" u="sng" dirty="0"/>
          </a:p>
          <a:p>
            <a:r>
              <a:rPr lang="en-US" dirty="0">
                <a:hlinkClick r:id="rId3"/>
              </a:rPr>
              <a:t>http://www.cmu.edu/teaching/principles/learning.html</a:t>
            </a:r>
            <a:endParaRPr lang="en-US" dirty="0"/>
          </a:p>
          <a:p>
            <a:r>
              <a:rPr lang="en-US" dirty="0">
                <a:hlinkClick r:id="rId4"/>
              </a:rPr>
              <a:t>http://www.hhmi.org/biointeractive/cardiology-virtual-lab</a:t>
            </a:r>
            <a:endParaRPr lang="en-US" dirty="0"/>
          </a:p>
          <a:p>
            <a:r>
              <a:rPr lang="en-US" dirty="0">
                <a:hlinkClick r:id="rId5"/>
              </a:rPr>
              <a:t>http://www.Saplinglearning.com</a:t>
            </a:r>
            <a:r>
              <a:rPr lang="en-US" dirty="0"/>
              <a:t>  </a:t>
            </a:r>
          </a:p>
          <a:p>
            <a:r>
              <a:rPr lang="en-US" dirty="0">
                <a:hlinkClick r:id="rId6"/>
              </a:rPr>
              <a:t>http://shop.mheducation.com/search.html?searchQuery=Ph.I.L.S</a:t>
            </a:r>
            <a:endParaRPr lang="en-US" dirty="0"/>
          </a:p>
          <a:p>
            <a:r>
              <a:rPr lang="en-US" dirty="0">
                <a:hlinkClick r:id="rId7"/>
              </a:rPr>
              <a:t>http://www.mclph.umn.edu/watersedge/game.html</a:t>
            </a:r>
            <a:r>
              <a:rPr lang="en-US" dirty="0"/>
              <a:t> </a:t>
            </a:r>
          </a:p>
          <a:p>
            <a:r>
              <a:rPr lang="en-US" dirty="0">
                <a:hlinkClick r:id="rId8"/>
              </a:rPr>
              <a:t>http://www.Skitch.com</a:t>
            </a:r>
            <a:endParaRPr lang="en-US" dirty="0"/>
          </a:p>
          <a:p>
            <a:r>
              <a:rPr lang="en-US" dirty="0">
                <a:hlinkClick r:id="rId9"/>
              </a:rPr>
              <a:t>http://www.Thinglink.com</a:t>
            </a:r>
            <a:endParaRPr lang="en-US" dirty="0"/>
          </a:p>
          <a:p>
            <a:r>
              <a:rPr lang="en-US" i="1" dirty="0"/>
              <a:t>How Learning Works : seven research-based principles for smart teaching </a:t>
            </a:r>
            <a:r>
              <a:rPr lang="en-US" dirty="0"/>
              <a:t>/ Susan A. Ambrose [and others] ; foreword by Richard E. Mayer.</a:t>
            </a:r>
          </a:p>
          <a:p>
            <a:r>
              <a:rPr lang="en-US" dirty="0">
                <a:hlinkClick r:id="rId10"/>
              </a:rPr>
              <a:t>https://coi.athabascau.ca/</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843777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a:hlinkClick r:id="rId3"/>
              </a:rPr>
              <a:t>http://www.scilearn.com/blog/teaching-metacognition-thinking-about-thinking</a:t>
            </a:r>
            <a:endParaRPr lang="en-US" sz="2000" dirty="0"/>
          </a:p>
          <a:p>
            <a:r>
              <a:rPr lang="en-US" sz="2000" dirty="0">
                <a:hlinkClick r:id="rId4"/>
              </a:rPr>
              <a:t>http://www.scilearn.com/blog/deliberate-practice-develops-expertise</a:t>
            </a:r>
            <a:endParaRPr lang="en-US" sz="2000" dirty="0"/>
          </a:p>
          <a:p>
            <a:r>
              <a:rPr lang="en-US" sz="2000" dirty="0">
                <a:hlinkClick r:id="rId5"/>
              </a:rPr>
              <a:t>http://mvdspuy.blogspot.com</a:t>
            </a:r>
            <a:endParaRPr lang="en-US" sz="2000" dirty="0"/>
          </a:p>
          <a:p>
            <a:r>
              <a:rPr lang="en-US" sz="2000" dirty="0">
                <a:hlinkClick r:id="rId6"/>
              </a:rPr>
              <a:t>https://coi.athabascau.ca/coi-model/an-interactive-coi-model/</a:t>
            </a:r>
            <a:endParaRPr lang="en-US" sz="2000" dirty="0"/>
          </a:p>
          <a:p>
            <a:r>
              <a:rPr lang="en-US" sz="2000" dirty="0">
                <a:hlinkClick r:id="rId7"/>
              </a:rPr>
              <a:t>http://www.sblinteractive.org/</a:t>
            </a:r>
            <a:endParaRPr lang="en-US" sz="2000" dirty="0"/>
          </a:p>
          <a:p>
            <a:r>
              <a:rPr lang="en-US" sz="2000" dirty="0" err="1"/>
              <a:t>Dennen</a:t>
            </a:r>
            <a:r>
              <a:rPr lang="en-US" sz="2000" dirty="0"/>
              <a:t>, L.,(2009)</a:t>
            </a:r>
            <a:r>
              <a:rPr lang="en-US" sz="2000" dirty="0">
                <a:hlinkClick r:id="rId8"/>
              </a:rPr>
              <a:t>http://er.educause.edu/articles/2010/3/what--is-student-engagement-anyway</a:t>
            </a:r>
            <a:endParaRPr lang="en-US" sz="2000" dirty="0"/>
          </a:p>
          <a:p>
            <a:r>
              <a:rPr lang="en-US" sz="2000" dirty="0"/>
              <a:t>Keller’s ARCS model for deign  </a:t>
            </a:r>
            <a:r>
              <a:rPr lang="en-US" sz="2000" dirty="0">
                <a:hlinkClick r:id="rId9"/>
              </a:rPr>
              <a:t>https://www.arcsmodel.com</a:t>
            </a:r>
            <a:endParaRPr lang="en-US" sz="2000" dirty="0"/>
          </a:p>
          <a:p>
            <a:endParaRPr lang="en-US" sz="2000" dirty="0"/>
          </a:p>
          <a:p>
            <a:endParaRPr lang="en-US" sz="2000" dirty="0"/>
          </a:p>
          <a:p>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1472874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100" dirty="0"/>
              <a:t>Taylor, Deborah L., (2014).</a:t>
            </a:r>
            <a:r>
              <a:rPr lang="en-US" sz="2100" b="1" dirty="0">
                <a:hlinkClick r:id="rId2" tooltip="Interactions in Online Courses and Student Academic Success"/>
              </a:rPr>
              <a:t>Interactions in Online Courses and Student Academic Success</a:t>
            </a:r>
            <a:r>
              <a:rPr lang="en-US" sz="2100" b="1" dirty="0"/>
              <a:t> . </a:t>
            </a:r>
            <a:r>
              <a:rPr lang="en-US" sz="2100" dirty="0"/>
              <a:t>University of Kansas, </a:t>
            </a:r>
            <a:r>
              <a:rPr lang="en-US" sz="2100" dirty="0" err="1"/>
              <a:t>ProQuest</a:t>
            </a:r>
            <a:r>
              <a:rPr lang="en-US" sz="2100" dirty="0"/>
              <a:t> Dissertations Publishing, 2014. 3671767. </a:t>
            </a:r>
          </a:p>
          <a:p>
            <a:pPr lvl="0"/>
            <a:r>
              <a:rPr lang="en-US" sz="2100" dirty="0"/>
              <a:t>Ericsson, K. A., </a:t>
            </a:r>
            <a:r>
              <a:rPr lang="en-US" sz="2100" dirty="0" err="1"/>
              <a:t>Krampe</a:t>
            </a:r>
            <a:r>
              <a:rPr lang="en-US" sz="2100" dirty="0"/>
              <a:t>, R. T., &amp; </a:t>
            </a:r>
            <a:r>
              <a:rPr lang="en-US" sz="2100" dirty="0" err="1"/>
              <a:t>Tesch-Römer</a:t>
            </a:r>
            <a:r>
              <a:rPr lang="en-US" sz="2100" dirty="0"/>
              <a:t>, C. (1993). The role of deliberate practice in the acquisition of expert performance. </a:t>
            </a:r>
            <a:r>
              <a:rPr lang="en-US" sz="2100" i="1" dirty="0"/>
              <a:t>Psychological review</a:t>
            </a:r>
            <a:r>
              <a:rPr lang="en-US" sz="2100" dirty="0"/>
              <a:t>, </a:t>
            </a:r>
            <a:r>
              <a:rPr lang="en-US" sz="2100" i="1" dirty="0"/>
              <a:t>100</a:t>
            </a:r>
            <a:r>
              <a:rPr lang="en-US" sz="2100" dirty="0"/>
              <a:t>(3), 363.</a:t>
            </a:r>
          </a:p>
          <a:p>
            <a:r>
              <a:rPr lang="en-US" sz="2100" dirty="0">
                <a:hlinkClick r:id="rId3"/>
              </a:rPr>
              <a:t>http://www.cmu.edu/teaching/principles/learning.html</a:t>
            </a:r>
            <a:endParaRPr lang="en-US" sz="2100" dirty="0"/>
          </a:p>
          <a:p>
            <a:r>
              <a:rPr lang="en-US" sz="2100" dirty="0"/>
              <a:t>http://</a:t>
            </a:r>
            <a:r>
              <a:rPr lang="en-US" sz="2100" dirty="0" err="1"/>
              <a:t>theelearningcoach.com</a:t>
            </a:r>
            <a:r>
              <a:rPr lang="en-US" sz="2100" dirty="0"/>
              <a:t>/</a:t>
            </a:r>
            <a:r>
              <a:rPr lang="en-US" sz="2100" dirty="0" err="1"/>
              <a:t>elearning_design</a:t>
            </a:r>
            <a:r>
              <a:rPr lang="en-US" sz="2100" dirty="0"/>
              <a:t>/chunking-information/</a:t>
            </a:r>
          </a:p>
          <a:p>
            <a:endParaRPr lang="en-US" dirty="0"/>
          </a:p>
          <a:p>
            <a:endParaRPr lang="en-US" dirty="0"/>
          </a:p>
        </p:txBody>
      </p:sp>
    </p:spTree>
    <p:extLst>
      <p:ext uri="{BB962C8B-B14F-4D97-AF65-F5344CB8AC3E}">
        <p14:creationId xmlns:p14="http://schemas.microsoft.com/office/powerpoint/2010/main" val="159002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Student Engagement in Online Classes</a:t>
            </a:r>
          </a:p>
        </p:txBody>
      </p:sp>
      <p:sp>
        <p:nvSpPr>
          <p:cNvPr id="3" name="Content Placeholder 2"/>
          <p:cNvSpPr>
            <a:spLocks noGrp="1"/>
          </p:cNvSpPr>
          <p:nvPr>
            <p:ph idx="1"/>
          </p:nvPr>
        </p:nvSpPr>
        <p:spPr/>
        <p:txBody>
          <a:bodyPr>
            <a:normAutofit fontScale="92500" lnSpcReduction="10000"/>
          </a:bodyPr>
          <a:lstStyle/>
          <a:p>
            <a:r>
              <a:rPr lang="en-US" sz="4600" dirty="0"/>
              <a:t> Student engagement is a rendezvous between learning and the digital tools and techniques that excite students.</a:t>
            </a:r>
          </a:p>
          <a:p>
            <a:pPr marL="0" indent="0">
              <a:buNone/>
            </a:pPr>
            <a:endParaRPr lang="en-US" dirty="0"/>
          </a:p>
          <a:p>
            <a:endParaRPr lang="en-US" dirty="0"/>
          </a:p>
          <a:p>
            <a:r>
              <a:rPr lang="en-US" dirty="0"/>
              <a:t>Linda </a:t>
            </a:r>
            <a:r>
              <a:rPr lang="en-US" dirty="0" err="1"/>
              <a:t>Dennen</a:t>
            </a:r>
            <a:r>
              <a:rPr lang="en-US" dirty="0"/>
              <a:t>, </a:t>
            </a:r>
            <a:r>
              <a:rPr lang="en-US" dirty="0" err="1"/>
              <a:t>Educause</a:t>
            </a:r>
            <a:r>
              <a:rPr lang="en-US" dirty="0"/>
              <a:t> Quarterly Review, vol. 32, no. 4, 2009</a:t>
            </a:r>
          </a:p>
          <a:p>
            <a:endParaRPr lang="en-US" dirty="0"/>
          </a:p>
          <a:p>
            <a:endParaRPr lang="en-US" dirty="0"/>
          </a:p>
        </p:txBody>
      </p:sp>
    </p:spTree>
    <p:extLst>
      <p:ext uri="{BB962C8B-B14F-4D97-AF65-F5344CB8AC3E}">
        <p14:creationId xmlns:p14="http://schemas.microsoft.com/office/powerpoint/2010/main" val="396414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1463"/>
            <a:ext cx="8229600" cy="1022350"/>
          </a:xfrm>
        </p:spPr>
        <p:txBody>
          <a:bodyPr>
            <a:normAutofit fontScale="90000"/>
          </a:bodyPr>
          <a:lstStyle/>
          <a:p>
            <a:r>
              <a:rPr lang="en-US" dirty="0"/>
              <a:t>George </a:t>
            </a:r>
            <a:r>
              <a:rPr lang="en-US" dirty="0" err="1"/>
              <a:t>Kuh</a:t>
            </a:r>
            <a:r>
              <a:rPr lang="en-US" dirty="0"/>
              <a:t> on the engagement premise </a:t>
            </a:r>
          </a:p>
        </p:txBody>
      </p:sp>
      <p:sp>
        <p:nvSpPr>
          <p:cNvPr id="3" name="Content Placeholder 2"/>
          <p:cNvSpPr>
            <a:spLocks noGrp="1"/>
          </p:cNvSpPr>
          <p:nvPr>
            <p:ph idx="4294967295"/>
          </p:nvPr>
        </p:nvSpPr>
        <p:spPr>
          <a:xfrm>
            <a:off x="0" y="1600200"/>
            <a:ext cx="8229600" cy="4525963"/>
          </a:xfrm>
        </p:spPr>
        <p:txBody>
          <a:bodyPr>
            <a:normAutofit/>
          </a:bodyPr>
          <a:lstStyle/>
          <a:p>
            <a:r>
              <a:rPr lang="en-US" dirty="0"/>
              <a:t>the more students study a subject, the more they know about it, </a:t>
            </a:r>
          </a:p>
          <a:p>
            <a:r>
              <a:rPr lang="en-US" dirty="0"/>
              <a:t>and the more students practice and get feedback from faculty and staff members on their writing and collaborative problem solving, </a:t>
            </a:r>
          </a:p>
          <a:p>
            <a:r>
              <a:rPr lang="en-US" dirty="0"/>
              <a:t>the deeper they come to understand what they are learning…</a:t>
            </a:r>
          </a:p>
        </p:txBody>
      </p:sp>
    </p:spTree>
    <p:extLst>
      <p:ext uri="{BB962C8B-B14F-4D97-AF65-F5344CB8AC3E}">
        <p14:creationId xmlns:p14="http://schemas.microsoft.com/office/powerpoint/2010/main" val="320253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29288</TotalTime>
  <Words>3346</Words>
  <Application>Microsoft Office PowerPoint</Application>
  <PresentationFormat>On-screen Show (4:3)</PresentationFormat>
  <Paragraphs>379</Paragraphs>
  <Slides>79</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79</vt:i4>
      </vt:variant>
    </vt:vector>
  </HeadingPairs>
  <TitlesOfParts>
    <vt:vector size="83" baseType="lpstr">
      <vt:lpstr>Arial</vt:lpstr>
      <vt:lpstr>Calibri</vt:lpstr>
      <vt:lpstr>Office Theme</vt:lpstr>
      <vt:lpstr>Black</vt:lpstr>
      <vt:lpstr>Tools of Engagement for Online Learning</vt:lpstr>
      <vt:lpstr>PowerPoint Presentation</vt:lpstr>
      <vt:lpstr>Welcome</vt:lpstr>
      <vt:lpstr>Before we look at the tools and strategies, let’s define a few terms.</vt:lpstr>
      <vt:lpstr>Engage</vt:lpstr>
      <vt:lpstr>Engagement</vt:lpstr>
      <vt:lpstr>What does student engagement mean?</vt:lpstr>
      <vt:lpstr>Student Engagement in Online Classes</vt:lpstr>
      <vt:lpstr>George Kuh on the engagement premise </vt:lpstr>
      <vt:lpstr>Learning Environment Design</vt:lpstr>
      <vt:lpstr>Keller’s ARCS Model for Design</vt:lpstr>
      <vt:lpstr>The ARCS Process Includes:</vt:lpstr>
      <vt:lpstr>PowerPoint Presentation</vt:lpstr>
      <vt:lpstr>Interest theory</vt:lpstr>
      <vt:lpstr>Self-directed learners want to know:</vt:lpstr>
      <vt:lpstr>Some of the more important design elements for a successful online course include</vt:lpstr>
      <vt:lpstr>Instructor Presence</vt:lpstr>
      <vt:lpstr>Early Communication Builds Teaching Pressence </vt:lpstr>
      <vt:lpstr>Mini-lectures</vt:lpstr>
      <vt:lpstr>Podcasts</vt:lpstr>
      <vt:lpstr>Voice over PowerPoint/Lecture Capture</vt:lpstr>
      <vt:lpstr>Tutorials</vt:lpstr>
      <vt:lpstr>Immediate Feedback Promotes Self-regulated Learning</vt:lpstr>
      <vt:lpstr>Course Management Suggestions to Encourage Self-regulated Learning</vt:lpstr>
      <vt:lpstr>Please note:</vt:lpstr>
      <vt:lpstr>Learning</vt:lpstr>
      <vt:lpstr>Student centered learning</vt:lpstr>
      <vt:lpstr>Building a community</vt:lpstr>
      <vt:lpstr>Discussions will be different</vt:lpstr>
      <vt:lpstr>Grading Rubric for Posting (KISS)</vt:lpstr>
      <vt:lpstr>Accepted posts must fit the following criteria: </vt:lpstr>
      <vt:lpstr>A Different Type of Post</vt:lpstr>
      <vt:lpstr>PowerPoint Presentation</vt:lpstr>
      <vt:lpstr>Other student-to-student interaction possibilities</vt:lpstr>
      <vt:lpstr>7th principle of Learning</vt:lpstr>
      <vt:lpstr>Metacognition</vt:lpstr>
      <vt:lpstr>Metacognition Tool –Journal</vt:lpstr>
      <vt:lpstr>Journal Rubric</vt:lpstr>
      <vt:lpstr>Exam 4 Journal Post q 2 &amp; 3 only</vt:lpstr>
      <vt:lpstr>Another journal</vt:lpstr>
      <vt:lpstr>Rubrics</vt:lpstr>
      <vt:lpstr>Analytics for Metacognition</vt:lpstr>
      <vt:lpstr>How am I doing?</vt:lpstr>
      <vt:lpstr>Design Tools to Promote Engagement </vt:lpstr>
      <vt:lpstr>START HERE page– every course should have one</vt:lpstr>
      <vt:lpstr> Folders for Chunking and Easy Navigation</vt:lpstr>
      <vt:lpstr>Chunking</vt:lpstr>
      <vt:lpstr>PowerPoint Presentation</vt:lpstr>
      <vt:lpstr>Scavenger Hunt Quiz</vt:lpstr>
      <vt:lpstr>Scavenger Hunt Quiz  (can take multiple times in order to earn full credit)</vt:lpstr>
      <vt:lpstr>TOOL - Skitch.com</vt:lpstr>
      <vt:lpstr>Tutorial Example with SKITCH</vt:lpstr>
      <vt:lpstr>Warning!</vt:lpstr>
      <vt:lpstr>Practice Makes Perfect?</vt:lpstr>
      <vt:lpstr>Quiz Tools</vt:lpstr>
      <vt:lpstr>Interactive Tools Promote Engagement</vt:lpstr>
      <vt:lpstr>PowerPoint Presentation</vt:lpstr>
      <vt:lpstr>Learning and performance are best fostered when students engage in practice that</vt:lpstr>
      <vt:lpstr>Practice, Practice, Practice</vt:lpstr>
      <vt:lpstr>Publisher Provided (costly)</vt:lpstr>
      <vt:lpstr>PowerPoint Presentation</vt:lpstr>
      <vt:lpstr>Build your own?</vt:lpstr>
      <vt:lpstr>SoftChalk</vt:lpstr>
      <vt:lpstr>YouTube – Your Own</vt:lpstr>
      <vt:lpstr>Or use others’ videos</vt:lpstr>
      <vt:lpstr>Scenario Based Learning, Simulations,  and 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or Build?</vt:lpstr>
      <vt:lpstr>In conclusion</vt:lpstr>
      <vt:lpstr>PowerPoint Presentation</vt:lpstr>
      <vt:lpstr>Resources and References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and Tricks for Engaging Online Students</dc:title>
  <dc:creator>Deborah Taylor</dc:creator>
  <cp:lastModifiedBy>Hays, Malcolm Edgar</cp:lastModifiedBy>
  <cp:revision>126</cp:revision>
  <dcterms:created xsi:type="dcterms:W3CDTF">2015-07-29T20:13:48Z</dcterms:created>
  <dcterms:modified xsi:type="dcterms:W3CDTF">2016-03-29T18:40:52Z</dcterms:modified>
</cp:coreProperties>
</file>