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92" r:id="rId2"/>
    <p:sldId id="361" r:id="rId3"/>
    <p:sldId id="339" r:id="rId4"/>
    <p:sldId id="340" r:id="rId5"/>
    <p:sldId id="341" r:id="rId6"/>
    <p:sldId id="342" r:id="rId7"/>
    <p:sldId id="345" r:id="rId8"/>
    <p:sldId id="346" r:id="rId9"/>
    <p:sldId id="347" r:id="rId10"/>
    <p:sldId id="362" r:id="rId11"/>
    <p:sldId id="363" r:id="rId12"/>
    <p:sldId id="364" r:id="rId13"/>
    <p:sldId id="365" r:id="rId14"/>
    <p:sldId id="366" r:id="rId15"/>
    <p:sldId id="367" r:id="rId16"/>
    <p:sldId id="369" r:id="rId17"/>
    <p:sldId id="370" r:id="rId18"/>
    <p:sldId id="368" r:id="rId19"/>
    <p:sldId id="357" r:id="rId20"/>
    <p:sldId id="354" r:id="rId21"/>
    <p:sldId id="356" r:id="rId22"/>
    <p:sldId id="355" r:id="rId23"/>
    <p:sldId id="371" r:id="rId24"/>
    <p:sldId id="358" r:id="rId25"/>
    <p:sldId id="351" r:id="rId26"/>
    <p:sldId id="352" r:id="rId27"/>
  </p:sldIdLst>
  <p:sldSz cx="9144000" cy="6858000" type="screen4x3"/>
  <p:notesSz cx="6881813" cy="9296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17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FA0047-A059-4E78-BE22-010B38180489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F42F86-1725-4157-B3E9-EA4C10AFF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5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C79C44-6EFF-4DF5-B1A9-55BB22C286C9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0A8849-10CC-4467-A856-AB1C0041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2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A8849-10CC-4467-A856-AB1C004189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A8849-10CC-4467-A856-AB1C004189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lla Building Wi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t="5" r="11234" b="1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5000"/>
            <a:ext cx="9144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57833"/>
            <a:ext cx="731520" cy="5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8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24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77240"/>
            <a:ext cx="5111750" cy="53489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39290"/>
            <a:ext cx="3008313" cy="41868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1C2B8-C7B1-4D2C-B551-E54B62622A23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550050-0335-47CE-8BE4-C4375645B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2277"/>
            <a:ext cx="5486400" cy="39852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1C2B8-C7B1-4D2C-B551-E54B62622A23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550050-0335-47CE-8BE4-C4375645B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urningPoi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240"/>
            <a:ext cx="8229600" cy="10058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233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1C2B8-C7B1-4D2C-B551-E54B62622A23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550050-0335-47CE-8BE4-C4375645B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0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lla Building Summ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r="1560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5000"/>
            <a:ext cx="9144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8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1C2B8-C7B1-4D2C-B551-E54B62622A23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550050-0335-47CE-8BE4-C4375645B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1C2B8-C7B1-4D2C-B551-E54B62622A23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550050-0335-47CE-8BE4-C4375645B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1C2B8-C7B1-4D2C-B551-E54B62622A23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550050-0335-47CE-8BE4-C4375645B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1C2B8-C7B1-4D2C-B551-E54B62622A23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550050-0335-47CE-8BE4-C4375645B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1C2B8-C7B1-4D2C-B551-E54B62622A23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550050-0335-47CE-8BE4-C4375645B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1C2B8-C7B1-4D2C-B551-E54B62622A23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550050-0335-47CE-8BE4-C4375645B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1C2B8-C7B1-4D2C-B551-E54B62622A23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550050-0335-47CE-8BE4-C4375645B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77240"/>
            <a:ext cx="8229600" cy="718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1C2B8-C7B1-4D2C-B551-E54B62622A23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550050-0335-47CE-8BE4-C4375645B1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5638800"/>
            <a:ext cx="9144000" cy="1219200"/>
          </a:xfrm>
        </p:spPr>
        <p:txBody>
          <a:bodyPr>
            <a:noAutofit/>
          </a:bodyPr>
          <a:lstStyle/>
          <a:p>
            <a:r>
              <a:rPr lang="en-US" sz="3300" dirty="0" smtClean="0"/>
              <a:t>Sometimes a Step Forward Requires a Step Sideways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Barbara Wilkins, Paul N. Runnion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Goal-Setting (collaboration with the Student Success Center)</a:t>
            </a:r>
          </a:p>
          <a:p>
            <a:r>
              <a:rPr lang="en-US" dirty="0" smtClean="0"/>
              <a:t>Diet and Exercise Activity</a:t>
            </a:r>
          </a:p>
          <a:p>
            <a:r>
              <a:rPr lang="en-US" dirty="0" smtClean="0"/>
              <a:t>Test Anxiety (collaboration with Counseling, Disability Support, and Student Wellness)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Goal-Setting Activity:</a:t>
            </a:r>
          </a:p>
          <a:p>
            <a:pPr marL="0" indent="0">
              <a:buNone/>
            </a:pPr>
            <a:r>
              <a:rPr lang="en-US" dirty="0" smtClean="0"/>
              <a:t>“During </a:t>
            </a:r>
            <a:r>
              <a:rPr lang="en-US" dirty="0"/>
              <a:t>my Student Success Center session, my mentor suggested that I write a very specific goal for an upcoming test. He particularly wanted me to set a realistic letter grade to aim for and how to achieve it. This made me nervous because I’m afraid of setting expectations for myself; I’m afraid of disappointing myself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1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Test Anxiety Workshop:</a:t>
            </a:r>
          </a:p>
          <a:p>
            <a:pPr marL="0" indent="0">
              <a:buNone/>
            </a:pPr>
            <a:r>
              <a:rPr lang="en-US" dirty="0" smtClean="0"/>
              <a:t>“I </a:t>
            </a:r>
            <a:r>
              <a:rPr lang="en-US" dirty="0"/>
              <a:t>learned to face my anxiety and to address the problem rather than </a:t>
            </a:r>
            <a:r>
              <a:rPr lang="en-US" dirty="0" smtClean="0"/>
              <a:t>worry </a:t>
            </a:r>
            <a:r>
              <a:rPr lang="en-US" dirty="0"/>
              <a:t>about it approaching and bringing me down each time. This presentation helped </a:t>
            </a:r>
            <a:r>
              <a:rPr lang="en-US" dirty="0" smtClean="0"/>
              <a:t>me </a:t>
            </a:r>
            <a:r>
              <a:rPr lang="en-US" dirty="0"/>
              <a:t>and I am grateful.  This semester, I realized what this school is all about</a:t>
            </a:r>
            <a:r>
              <a:rPr lang="en-US" dirty="0" smtClean="0"/>
              <a:t>.”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48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Test Anxiety Workshop:</a:t>
            </a:r>
          </a:p>
          <a:p>
            <a:pPr marL="0" indent="0">
              <a:buNone/>
            </a:pPr>
            <a:r>
              <a:rPr lang="en-US" dirty="0"/>
              <a:t>“I learned three things that contribute to my test anxiety: expectations, negativity, and lack of preparation. These three variables all relate to reasons to why I get so nervous about taking tests. By taking the time to reflect on them, I can find reasons as to why I feel that way and how I can eliminate them and better prepare myself for tests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Test Anxiety Workshop:</a:t>
            </a:r>
          </a:p>
          <a:p>
            <a:pPr marL="0" indent="0">
              <a:buNone/>
            </a:pPr>
            <a:r>
              <a:rPr lang="en-US" dirty="0"/>
              <a:t>“Our visit with Stephanie </a:t>
            </a:r>
            <a:r>
              <a:rPr lang="en-US" dirty="0" err="1"/>
              <a:t>Martensen</a:t>
            </a:r>
            <a:r>
              <a:rPr lang="en-US" dirty="0"/>
              <a:t> gave me a much better idea of what it means to really let stress and anxiety get the best of you. It opened my eyes and made me realize how often I balance on the edge of letting anxiety get the best of me. I now also have ideas for how to remain on the right side of stress and still be able to do well in my classes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Test Anxiety Workshop:</a:t>
            </a:r>
          </a:p>
          <a:p>
            <a:pPr marL="0" indent="0">
              <a:buNone/>
            </a:pPr>
            <a:r>
              <a:rPr lang="en-US" dirty="0"/>
              <a:t>“I think that the presentation was very beneficial because it not only allowed me to get a better understanding of what test anxiety is and how it affects you, but also because it helped me realize some of my own negative attitudes and how I can help deal with them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Diet and Exercise Activity: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One of the main things I want to focus on is being able to manage my time well enough to work out more.  When I am able to get a quick run or even walk in, I am able to reduce stress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Diet and Exercise Activity:</a:t>
            </a:r>
          </a:p>
          <a:p>
            <a:pPr marL="0" indent="0">
              <a:buNone/>
            </a:pPr>
            <a:r>
              <a:rPr lang="en-US" dirty="0"/>
              <a:t>“Downloading the app to track my calories, and the pedometer together made me make decisions </a:t>
            </a:r>
            <a:r>
              <a:rPr lang="en-US" dirty="0" smtClean="0"/>
              <a:t>‘just because.’ </a:t>
            </a:r>
            <a:r>
              <a:rPr lang="en-US" dirty="0"/>
              <a:t>I got out of class early and instead of waiting for the </a:t>
            </a:r>
            <a:r>
              <a:rPr lang="en-US" dirty="0" smtClean="0"/>
              <a:t>E-Bus </a:t>
            </a:r>
            <a:r>
              <a:rPr lang="en-US" dirty="0"/>
              <a:t>to take me to </a:t>
            </a:r>
            <a:r>
              <a:rPr lang="en-US" dirty="0" smtClean="0"/>
              <a:t>Miner Village, </a:t>
            </a:r>
            <a:r>
              <a:rPr lang="en-US" dirty="0"/>
              <a:t>I walked. I would have never </a:t>
            </a:r>
            <a:r>
              <a:rPr lang="en-US" dirty="0" smtClean="0"/>
              <a:t>have </a:t>
            </a:r>
            <a:r>
              <a:rPr lang="en-US" dirty="0"/>
              <a:t>done that before. Maybe I would have thought it (because I have before) but I’ve always pushed it out of my mind. I actually did it. I chose NOT to grab seconds. Thank you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7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Diet and Exercise Activity:</a:t>
            </a:r>
          </a:p>
          <a:p>
            <a:pPr marL="0" indent="0">
              <a:buNone/>
            </a:pPr>
            <a:r>
              <a:rPr lang="en-US" dirty="0"/>
              <a:t>“I'm trying to work on basically EVERYTHING. I need to </a:t>
            </a:r>
            <a:r>
              <a:rPr lang="en-US" dirty="0" err="1"/>
              <a:t>excersize</a:t>
            </a:r>
            <a:r>
              <a:rPr lang="en-US" dirty="0"/>
              <a:t> more, eat </a:t>
            </a:r>
            <a:r>
              <a:rPr lang="en-US" dirty="0" smtClean="0"/>
              <a:t>better, and </a:t>
            </a:r>
            <a:r>
              <a:rPr lang="en-US" dirty="0"/>
              <a:t>get out more. I have been working on it already, but I am still lacking. </a:t>
            </a:r>
            <a:r>
              <a:rPr lang="en-US" dirty="0" smtClean="0"/>
              <a:t>The progress </a:t>
            </a:r>
            <a:r>
              <a:rPr lang="en-US" dirty="0"/>
              <a:t>I have made however has managed to help rid myself of my </a:t>
            </a:r>
            <a:r>
              <a:rPr lang="en-US" dirty="0" smtClean="0"/>
              <a:t>near constant </a:t>
            </a:r>
            <a:r>
              <a:rPr lang="en-US" dirty="0"/>
              <a:t>stomach pains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more than one day per week of</a:t>
            </a:r>
            <a:br>
              <a:rPr lang="en-US" dirty="0" smtClean="0"/>
            </a:br>
            <a:r>
              <a:rPr lang="en-US" dirty="0" smtClean="0"/>
              <a:t>face-to-face contact with these students</a:t>
            </a:r>
          </a:p>
          <a:p>
            <a:pPr lvl="1"/>
            <a:r>
              <a:rPr lang="en-US" dirty="0" smtClean="0"/>
              <a:t>Will change beginning Fall 2016</a:t>
            </a:r>
          </a:p>
          <a:p>
            <a:r>
              <a:rPr lang="en-US" dirty="0" smtClean="0"/>
              <a:t>High-stakes exams were counterproductive</a:t>
            </a:r>
          </a:p>
          <a:p>
            <a:pPr lvl="1"/>
            <a:r>
              <a:rPr lang="en-US" dirty="0" smtClean="0"/>
              <a:t>Will incorporate more frequent, shorter assessments in addition to exams</a:t>
            </a:r>
          </a:p>
          <a:p>
            <a:r>
              <a:rPr lang="en-US" dirty="0" smtClean="0"/>
              <a:t>Need to structure the course around the calculus topics, not the algebra/trig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6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Began – Summer 2013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Campus Strategic Plan</a:t>
            </a:r>
          </a:p>
          <a:p>
            <a:r>
              <a:rPr lang="en-US" sz="3000" dirty="0" smtClean="0"/>
              <a:t>Redesign </a:t>
            </a:r>
            <a:r>
              <a:rPr lang="en-US" sz="3000" dirty="0"/>
              <a:t>high-volume courses </a:t>
            </a:r>
            <a:r>
              <a:rPr lang="en-US" sz="3000" dirty="0" smtClean="0"/>
              <a:t>through </a:t>
            </a:r>
            <a:r>
              <a:rPr lang="en-US" sz="3000" dirty="0"/>
              <a:t>integration of new technology </a:t>
            </a:r>
            <a:r>
              <a:rPr lang="en-US" sz="3000" dirty="0" smtClean="0"/>
              <a:t>and </a:t>
            </a:r>
            <a:r>
              <a:rPr lang="en-US" sz="3000" dirty="0"/>
              <a:t>modified teaching methods to </a:t>
            </a:r>
            <a:r>
              <a:rPr lang="en-US" sz="3000" dirty="0" smtClean="0"/>
              <a:t>enhance </a:t>
            </a:r>
            <a:r>
              <a:rPr lang="en-US" sz="3000" dirty="0"/>
              <a:t>student </a:t>
            </a:r>
            <a:r>
              <a:rPr lang="en-US" sz="3000" dirty="0" smtClean="0"/>
              <a:t>learning</a:t>
            </a:r>
          </a:p>
          <a:p>
            <a:r>
              <a:rPr lang="en-US" sz="3000" dirty="0" smtClean="0"/>
              <a:t>Four-year target:  Increase calculus success by 7%</a:t>
            </a:r>
          </a:p>
          <a:p>
            <a:r>
              <a:rPr lang="en-US" sz="3000" dirty="0" smtClean="0"/>
              <a:t>One of three funded strategic plan initiatives on campus</a:t>
            </a:r>
          </a:p>
        </p:txBody>
      </p:sp>
    </p:spTree>
    <p:extLst>
      <p:ext uri="{BB962C8B-B14F-4D97-AF65-F5344CB8AC3E}">
        <p14:creationId xmlns:p14="http://schemas.microsoft.com/office/powerpoint/2010/main" val="8952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for Calculus – Fall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/>
              <a:t>Calc</a:t>
            </a:r>
            <a:r>
              <a:rPr lang="en-US" sz="2800" dirty="0" smtClean="0"/>
              <a:t> I Before Midterm:	563 students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Includes students from Math 1208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800" dirty="0"/>
              <a:t>Stayed in </a:t>
            </a:r>
            <a:r>
              <a:rPr lang="en-US" sz="2800" dirty="0" err="1"/>
              <a:t>Calc</a:t>
            </a:r>
            <a:r>
              <a:rPr lang="en-US" sz="2800" dirty="0"/>
              <a:t> I:			</a:t>
            </a:r>
            <a:r>
              <a:rPr lang="en-US" sz="2800" dirty="0" smtClean="0"/>
              <a:t>	423 </a:t>
            </a:r>
            <a:r>
              <a:rPr lang="en-US" sz="2800" dirty="0"/>
              <a:t>students (75.1%)</a:t>
            </a:r>
          </a:p>
          <a:p>
            <a:pPr marL="0" indent="0">
              <a:buNone/>
            </a:pPr>
            <a:r>
              <a:rPr lang="en-US" sz="2800" dirty="0"/>
              <a:t>	80.4% of students staying in </a:t>
            </a:r>
            <a:r>
              <a:rPr lang="en-US" sz="2800" dirty="0" err="1"/>
              <a:t>Calc</a:t>
            </a:r>
            <a:r>
              <a:rPr lang="en-US" sz="2800" dirty="0"/>
              <a:t> I passed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800" dirty="0" smtClean="0"/>
              <a:t>Switched to Success:		140 students (24.9%)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S:	</a:t>
            </a:r>
            <a:r>
              <a:rPr lang="en-US" sz="2800" dirty="0"/>
              <a:t>	81	(57.9%)</a:t>
            </a:r>
          </a:p>
          <a:p>
            <a:pPr marL="0" indent="0">
              <a:buNone/>
            </a:pPr>
            <a:r>
              <a:rPr lang="en-US" sz="2800" dirty="0"/>
              <a:t>	U:		55	(39.3%)</a:t>
            </a:r>
          </a:p>
          <a:p>
            <a:pPr marL="0" indent="0">
              <a:buNone/>
            </a:pPr>
            <a:r>
              <a:rPr lang="en-US" sz="2800" dirty="0"/>
              <a:t>	WD:	4	(2.8%)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05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/>
              <a:t>Fall 2015 Success Cohort:	140 students (81 S, 55 U, 4 WD)</a:t>
            </a:r>
          </a:p>
          <a:p>
            <a:pPr marL="0" indent="0">
              <a:buNone/>
            </a:pPr>
            <a:r>
              <a:rPr lang="en-US" sz="2500" dirty="0" smtClean="0"/>
              <a:t>Spring 2016 Status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In Math 1214:				91	(62 S, 29 U)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In Math 1208:				4	(3 S, 1 U)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In Math 1212:				6	(3 S, 3 U)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In Math 1140/1160:		1	(1 S)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In Stat 1115:				1	(1 U)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Enrolled, no math:		22	(9 S, 12 U, 1 WD)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On Co-Op:					1	(1 U)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Study Abroad:			1	(1 U)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Not Enrolled:				13	(3 S, 7 U, 3 WD)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543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Preliminary Results – Exam 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256683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621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 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Exam 1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Whole Class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524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65.84%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458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72.26%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Success (S)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82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55.96%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Success (S)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62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56.32%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62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76.61%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s (U)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55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51.09%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Success (U) Retaking in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51.75%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67.86%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(D)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62.94%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74.63%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(F)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59.36%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69.45%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618575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621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 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Exam 1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65.84%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72.26%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Success (S)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82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55.96%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Success (S)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62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56.32%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62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76.61%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s (U)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55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51.09%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Success (U) Retaking in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51.75%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67.86%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(D)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62.94%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74.63%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(F)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59.36%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69.45%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27512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621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 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Exam 1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65.84%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72.26%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Success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55.96%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Success (S)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62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56.32%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62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76.61%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s (U)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55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51.09%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Success (U) Retaking in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51.75%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67.86%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(D)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62.94%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74.63%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(F)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59.36%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69.45%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427725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621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 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Exam 1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65.84%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72.26%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Success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55.96%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 Success (S) Retaking in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56.32%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76.61%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s (U)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55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51.09%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Success (U) Retaking in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51.75%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67.86%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(D)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62.94%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74.63%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(F)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59.36%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69.45%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828817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621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 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Exam 1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65.84%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72.26%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Success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55.96%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 Success (S) Retaking in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56.32%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76.61%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Succes</a:t>
                      </a:r>
                      <a:r>
                        <a:rPr lang="en-US" baseline="0" smtClean="0"/>
                        <a:t>s (U)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51.09%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Success (U) Retaking in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51.75%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67.86%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(D)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62.94%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74.63%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(F)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59.36%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69.45%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04170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621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 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Exam 1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65.84%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72.26%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Success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55.96%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 Success (S) Retaking in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56.32%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76.61%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Succes</a:t>
                      </a:r>
                      <a:r>
                        <a:rPr lang="en-US" baseline="0" smtClean="0"/>
                        <a:t>s (U)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51.09%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Success (U) Retaking in</a:t>
                      </a:r>
                      <a:r>
                        <a:rPr lang="en-US" baseline="0" smtClean="0"/>
                        <a:t>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67.86%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(D)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62.94%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74.63%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(F)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59.36%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69.45%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939924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621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 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Exam 1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65.84%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72.26%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Success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55.96%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 Success (S) Retaking in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56.32%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76.61%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Succes</a:t>
                      </a:r>
                      <a:r>
                        <a:rPr lang="en-US" baseline="0" smtClean="0"/>
                        <a:t>s (U)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51.09%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Success (U) Retaking in</a:t>
                      </a:r>
                      <a:r>
                        <a:rPr lang="en-US" baseline="0" smtClean="0"/>
                        <a:t>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67.86%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1214 (D)</a:t>
                      </a:r>
                      <a:r>
                        <a:rPr lang="en-US" baseline="0" smtClean="0"/>
                        <a:t> Retaking in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62.94%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74.63%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(F)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59.36%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69.45%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757181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621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 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Exam 1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65.64%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72.26%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Success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55.74%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 Success (S) Retaking in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56.32%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76.61%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Succes</a:t>
                      </a:r>
                      <a:r>
                        <a:rPr lang="en-US" baseline="0" smtClean="0"/>
                        <a:t>s (U)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51.09%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Success (U) Retaking in</a:t>
                      </a:r>
                      <a:r>
                        <a:rPr lang="en-US" baseline="0" smtClean="0"/>
                        <a:t>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67.86%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1214 (D)</a:t>
                      </a:r>
                      <a:r>
                        <a:rPr lang="en-US" baseline="0" smtClean="0"/>
                        <a:t> Retaking in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62.94%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74.63%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1214 (F)</a:t>
                      </a:r>
                      <a:r>
                        <a:rPr lang="en-US" baseline="0" smtClean="0"/>
                        <a:t> Retaking in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59.36%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69.45%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0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Preliminary Results – Exam 2</a:t>
            </a:r>
            <a:endParaRPr lang="en-US" dirty="0"/>
          </a:p>
        </p:txBody>
      </p:sp>
      <p:graphicFrame>
        <p:nvGraphicFramePr>
          <p:cNvPr id="1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764065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621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 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Exam 2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Whole Class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518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65.69%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449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69.07%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Success (S)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80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48.90%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Success (S)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49.51%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77.21%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s (U)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53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42.25%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Success (U) Retaking in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44.46%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59.13%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(D)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63.31%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72.47%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(F)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52.90%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66.81%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590346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621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 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Exam 2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69.07%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Success (S)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80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48.90%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Success (S)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49.51%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77.21%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s (U)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53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42.25%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Success (U) Retaking in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44.46%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59.13%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(D)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63.31%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72.47%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(F)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52.90%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66.81%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888045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621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 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Exam 2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69.07%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Success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Success (S)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49.51%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77.21%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s (U)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53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42.25%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Success (U) Retaking in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44.46%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59.13%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(D)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63.31%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72.47%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(F)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52.90%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66.81%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880664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621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 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Exam 2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69.07%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Success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 Success (S) Retaking in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49.51%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77.21%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s (U)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53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42.25%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Success (U) Retaking in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44.46%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59.13%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(D)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63.31%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72.47%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(F)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52.90%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66.81%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355816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621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 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Exam 2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69.07%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Success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 Success (S) Retaking in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49.51%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77.21%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Succes</a:t>
                      </a:r>
                      <a:r>
                        <a:rPr lang="en-US" baseline="0" smtClean="0"/>
                        <a:t>s (U)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Success (U) Retaking in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28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44.46%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59.13%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(D)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63.31%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72.47%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(F)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52.90%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66.81%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316489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621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 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Exam 2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69.07%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Success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 Success (S) Retaking in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49.51%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77.21%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Succes</a:t>
                      </a:r>
                      <a:r>
                        <a:rPr lang="en-US" baseline="0" smtClean="0"/>
                        <a:t>s (U)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Success (U) Retaking in</a:t>
                      </a:r>
                      <a:r>
                        <a:rPr lang="en-US" baseline="0" smtClean="0"/>
                        <a:t>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44.46%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59.13%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(D)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63.31%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72.47%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(F)</a:t>
                      </a:r>
                      <a:r>
                        <a:rPr lang="en-US" baseline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52.90%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66.81%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24268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621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 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Exam 2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69.07%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Success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 Success (S) Retaking in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49.51%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77.21%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Succes</a:t>
                      </a:r>
                      <a:r>
                        <a:rPr lang="en-US" baseline="0" smtClean="0"/>
                        <a:t>s (U)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Success (U) Retaking in</a:t>
                      </a:r>
                      <a:r>
                        <a:rPr lang="en-US" baseline="0" smtClean="0"/>
                        <a:t>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44.46%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59.13%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1214 (D)</a:t>
                      </a:r>
                      <a:r>
                        <a:rPr lang="en-US" baseline="0" smtClean="0"/>
                        <a:t> Retaking in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63.31%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72.47%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FS15 1214 (F)</a:t>
                      </a:r>
                      <a:r>
                        <a:rPr lang="en-US" baseline="0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 Retaking in SP16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52.90%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>
                              <a:alpha val="0"/>
                            </a:schemeClr>
                          </a:solidFill>
                        </a:rPr>
                        <a:t>66.81%</a:t>
                      </a:r>
                      <a:endParaRPr lang="en-US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385794"/>
              </p:ext>
            </p:extLst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621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 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SP16</a:t>
                      </a:r>
                      <a:r>
                        <a:rPr lang="en-US" baseline="0" dirty="0" smtClean="0"/>
                        <a:t> Exam 2 Average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69.07%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</a:t>
                      </a:r>
                      <a:r>
                        <a:rPr lang="en-US" baseline="0" dirty="0" smtClean="0"/>
                        <a:t> Success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FS15 Success (S) Retaking in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49.51%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77.21%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Succes</a:t>
                      </a:r>
                      <a:r>
                        <a:rPr lang="en-US" baseline="0" smtClean="0"/>
                        <a:t>s (U)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Success (U) Retaking in</a:t>
                      </a:r>
                      <a:r>
                        <a:rPr lang="en-US" baseline="0" smtClean="0"/>
                        <a:t>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44.46%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59.13%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1214 (D)</a:t>
                      </a:r>
                      <a:r>
                        <a:rPr lang="en-US" baseline="0" smtClean="0"/>
                        <a:t> Retaking in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63.31%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72.47%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FS15 1214 (F)</a:t>
                      </a:r>
                      <a:r>
                        <a:rPr lang="en-US" baseline="0" smtClean="0"/>
                        <a:t> Retaking in SP16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66.81%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0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Often do Students Repeat Courses?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526485"/>
              </p:ext>
            </p:extLst>
          </p:nvPr>
        </p:nvGraphicFramePr>
        <p:xfrm>
          <a:off x="457200" y="1600200"/>
          <a:ext cx="8229600" cy="467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Attempts</a:t>
                      </a:r>
                      <a:b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including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HR/WD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1208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1215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2222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3304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6922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6464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6324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12+</a:t>
                      </a:r>
                      <a:endParaRPr lang="en-US" sz="1800" b="0" i="0" u="none" strike="noStrike" dirty="0">
                        <a:solidFill>
                          <a:srgbClr val="000000">
                            <a:alpha val="0"/>
                          </a:srgb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305740"/>
              </p:ext>
            </p:extLst>
          </p:nvPr>
        </p:nvGraphicFramePr>
        <p:xfrm>
          <a:off x="457200" y="1600200"/>
          <a:ext cx="8229600" cy="467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Attempts</a:t>
                      </a:r>
                      <a:b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including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HR/WD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1208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1215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2222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3304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12+</a:t>
                      </a:r>
                      <a:endParaRPr lang="en-US" sz="1800" b="0" i="0" u="none" strike="noStrike" dirty="0">
                        <a:solidFill>
                          <a:srgbClr val="000000">
                            <a:alpha val="0"/>
                          </a:srgb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728808"/>
              </p:ext>
            </p:extLst>
          </p:nvPr>
        </p:nvGraphicFramePr>
        <p:xfrm>
          <a:off x="457200" y="1600200"/>
          <a:ext cx="8229600" cy="467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Attempts</a:t>
                      </a:r>
                      <a:b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including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HR/WD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1208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1215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2222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3304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12+</a:t>
                      </a:r>
                      <a:endParaRPr lang="en-US" sz="1800" b="0" i="0" u="none" strike="noStrike" dirty="0">
                        <a:solidFill>
                          <a:srgbClr val="000000">
                            <a:alpha val="0"/>
                          </a:srgb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510774"/>
              </p:ext>
            </p:extLst>
          </p:nvPr>
        </p:nvGraphicFramePr>
        <p:xfrm>
          <a:off x="457200" y="1600200"/>
          <a:ext cx="8229600" cy="467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Attempts</a:t>
                      </a:r>
                      <a:b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including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HR/WD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1208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1215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2222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3304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12+</a:t>
                      </a:r>
                      <a:endParaRPr lang="en-US" sz="1800" b="0" i="0" u="none" strike="noStrike" dirty="0">
                        <a:solidFill>
                          <a:srgbClr val="000000">
                            <a:alpha val="0"/>
                          </a:srgb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472595"/>
              </p:ext>
            </p:extLst>
          </p:nvPr>
        </p:nvGraphicFramePr>
        <p:xfrm>
          <a:off x="457200" y="1600200"/>
          <a:ext cx="8229600" cy="467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Attempts</a:t>
                      </a:r>
                      <a:b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including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HR/WD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1208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1215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2222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3304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12+</a:t>
                      </a:r>
                      <a:endParaRPr lang="en-US" sz="1800" b="0" i="0" u="none" strike="noStrike" dirty="0">
                        <a:solidFill>
                          <a:srgbClr val="000000">
                            <a:alpha val="0"/>
                          </a:srgb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48094"/>
              </p:ext>
            </p:extLst>
          </p:nvPr>
        </p:nvGraphicFramePr>
        <p:xfrm>
          <a:off x="457200" y="1600200"/>
          <a:ext cx="8229600" cy="467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Attempts</a:t>
                      </a:r>
                      <a:b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including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HR/WD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1208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1215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2222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3304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12+</a:t>
                      </a:r>
                      <a:endParaRPr lang="en-US" sz="1800" b="0" i="0" u="none" strike="noStrike" dirty="0">
                        <a:solidFill>
                          <a:srgbClr val="000000">
                            <a:alpha val="0"/>
                          </a:srgb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778412"/>
              </p:ext>
            </p:extLst>
          </p:nvPr>
        </p:nvGraphicFramePr>
        <p:xfrm>
          <a:off x="457200" y="1600200"/>
          <a:ext cx="8229600" cy="467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Attempts</a:t>
                      </a:r>
                      <a:b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including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HR/WD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1208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1215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2222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3304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12+</a:t>
                      </a:r>
                      <a:endParaRPr lang="en-US" sz="1800" b="0" i="0" u="none" strike="noStrike" dirty="0">
                        <a:solidFill>
                          <a:srgbClr val="000000">
                            <a:alpha val="0"/>
                          </a:srgb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82384"/>
              </p:ext>
            </p:extLst>
          </p:nvPr>
        </p:nvGraphicFramePr>
        <p:xfrm>
          <a:off x="457200" y="1600200"/>
          <a:ext cx="8229600" cy="467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Attempts</a:t>
                      </a:r>
                      <a:b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including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HR/WD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1208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1215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2222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3304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endParaRPr lang="en-US" sz="1800" b="0" i="0" u="none" strike="noStrike" dirty="0">
                        <a:solidFill>
                          <a:srgbClr val="000000">
                            <a:alpha val="0"/>
                          </a:srgb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12+</a:t>
                      </a:r>
                      <a:endParaRPr lang="en-US" sz="1800" b="0" i="0" u="none" strike="noStrike" dirty="0">
                        <a:solidFill>
                          <a:srgbClr val="000000">
                            <a:alpha val="0"/>
                          </a:srgb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207727"/>
              </p:ext>
            </p:extLst>
          </p:nvPr>
        </p:nvGraphicFramePr>
        <p:xfrm>
          <a:off x="457200" y="1600200"/>
          <a:ext cx="8229600" cy="467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Attempts</a:t>
                      </a:r>
                      <a:b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including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HR/WD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1208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1215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2222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3304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12+</a:t>
                      </a:r>
                      <a:endParaRPr lang="en-US" sz="1800" b="0" i="0" u="none" strike="noStrike" dirty="0">
                        <a:solidFill>
                          <a:srgbClr val="000000">
                            <a:alpha val="0"/>
                          </a:srgb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124418"/>
              </p:ext>
            </p:extLst>
          </p:nvPr>
        </p:nvGraphicFramePr>
        <p:xfrm>
          <a:off x="457200" y="1600200"/>
          <a:ext cx="8229600" cy="467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Attempts</a:t>
                      </a:r>
                      <a:b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including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HR/WD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1208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1215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2222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3304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12+</a:t>
                      </a:r>
                      <a:endParaRPr lang="en-US" sz="1800" b="0" i="0" u="none" strike="noStrike" dirty="0">
                        <a:solidFill>
                          <a:srgbClr val="000000">
                            <a:alpha val="0"/>
                          </a:srgb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703527"/>
              </p:ext>
            </p:extLst>
          </p:nvPr>
        </p:nvGraphicFramePr>
        <p:xfrm>
          <a:off x="457200" y="1600200"/>
          <a:ext cx="8229600" cy="467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Attempts</a:t>
                      </a:r>
                      <a:b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including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HR/WD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1208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1215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2222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3304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12+</a:t>
                      </a:r>
                      <a:endParaRPr lang="en-US" sz="1800" b="0" i="0" u="none" strike="noStrike" dirty="0">
                        <a:solidFill>
                          <a:srgbClr val="000000">
                            <a:alpha val="0"/>
                          </a:srgb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835316"/>
              </p:ext>
            </p:extLst>
          </p:nvPr>
        </p:nvGraphicFramePr>
        <p:xfrm>
          <a:off x="457200" y="1600200"/>
          <a:ext cx="8229600" cy="467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Attempts</a:t>
                      </a:r>
                      <a:b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including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HR/WD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1208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1215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2222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3304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12+</a:t>
                      </a:r>
                      <a:endParaRPr lang="en-US" sz="1800" b="0" i="0" u="none" strike="noStrike" dirty="0">
                        <a:solidFill>
                          <a:srgbClr val="000000">
                            <a:alpha val="0"/>
                          </a:srgb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>
                              <a:alpha val="0"/>
                            </a:srgb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983460"/>
              </p:ext>
            </p:extLst>
          </p:nvPr>
        </p:nvGraphicFramePr>
        <p:xfrm>
          <a:off x="457200" y="1600200"/>
          <a:ext cx="8229600" cy="467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Attempts</a:t>
                      </a:r>
                      <a:b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including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HR/WD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1208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1215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2222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3304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73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Redesign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Paul Runnion</a:t>
            </a:r>
          </a:p>
          <a:p>
            <a:pPr marL="0" indent="0">
              <a:buNone/>
            </a:pPr>
            <a:r>
              <a:rPr lang="en-US" dirty="0" smtClean="0"/>
              <a:t>Stephanie Fitch</a:t>
            </a:r>
          </a:p>
          <a:p>
            <a:pPr marL="0" indent="0">
              <a:buNone/>
            </a:pPr>
            <a:r>
              <a:rPr lang="en-US" dirty="0" smtClean="0"/>
              <a:t>Robert Roe</a:t>
            </a:r>
          </a:p>
          <a:p>
            <a:pPr marL="0" indent="0">
              <a:buNone/>
            </a:pPr>
            <a:r>
              <a:rPr lang="en-US" dirty="0" smtClean="0"/>
              <a:t>Barbara Wilkins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400" dirty="0" smtClean="0">
                <a:solidFill>
                  <a:srgbClr val="292934"/>
                </a:solidFill>
              </a:rPr>
              <a:t>Barbara Wilkins</a:t>
            </a:r>
            <a:endParaRPr lang="en-US" dirty="0">
              <a:solidFill>
                <a:srgbClr val="292934"/>
              </a:solidFill>
            </a:endParaRPr>
          </a:p>
          <a:p>
            <a:pPr marL="0" lvl="0" indent="0" algn="ctr">
              <a:buNone/>
            </a:pPr>
            <a:r>
              <a:rPr lang="en-US" sz="2000" dirty="0" smtClean="0">
                <a:solidFill>
                  <a:srgbClr val="292934"/>
                </a:solidFill>
              </a:rPr>
              <a:t>Instructional Designer</a:t>
            </a:r>
            <a:br>
              <a:rPr lang="en-US" sz="2000" dirty="0" smtClean="0">
                <a:solidFill>
                  <a:srgbClr val="292934"/>
                </a:solidFill>
              </a:rPr>
            </a:br>
            <a:r>
              <a:rPr lang="en-US" sz="2000" dirty="0" smtClean="0">
                <a:solidFill>
                  <a:srgbClr val="292934"/>
                </a:solidFill>
              </a:rPr>
              <a:t>Educational Technology</a:t>
            </a:r>
            <a:r>
              <a:rPr lang="en-US" sz="2000" dirty="0">
                <a:solidFill>
                  <a:srgbClr val="292934"/>
                </a:solidFill>
              </a:rPr>
              <a:t/>
            </a:r>
            <a:br>
              <a:rPr lang="en-US" sz="2000" dirty="0">
                <a:solidFill>
                  <a:srgbClr val="292934"/>
                </a:solidFill>
              </a:rPr>
            </a:br>
            <a:r>
              <a:rPr lang="en-US" sz="2000" dirty="0">
                <a:solidFill>
                  <a:srgbClr val="292934"/>
                </a:solidFill>
              </a:rPr>
              <a:t>Missouri University of Science and Technology</a:t>
            </a:r>
          </a:p>
          <a:p>
            <a:pPr marL="0" lvl="0" indent="0" algn="ctr">
              <a:buNone/>
            </a:pPr>
            <a:r>
              <a:rPr lang="en-US" sz="2400" dirty="0" smtClean="0">
                <a:solidFill>
                  <a:srgbClr val="292934"/>
                </a:solidFill>
              </a:rPr>
              <a:t>bwilkins@mst.edu</a:t>
            </a:r>
          </a:p>
          <a:p>
            <a:pPr marL="0" lv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Paul N. Runnion</a:t>
            </a:r>
            <a:endParaRPr lang="en-US" dirty="0" smtClean="0"/>
          </a:p>
          <a:p>
            <a:pPr marL="0" indent="0" algn="ctr">
              <a:buNone/>
            </a:pPr>
            <a:r>
              <a:rPr lang="en-US" sz="2000" dirty="0" smtClean="0"/>
              <a:t>Assistant Teaching Professor</a:t>
            </a:r>
            <a:br>
              <a:rPr lang="en-US" sz="2000" dirty="0" smtClean="0"/>
            </a:br>
            <a:r>
              <a:rPr lang="en-US" sz="2000" dirty="0" smtClean="0"/>
              <a:t>Department of Mathematics and Statistics</a:t>
            </a:r>
            <a:br>
              <a:rPr lang="en-US" sz="2000" dirty="0" smtClean="0"/>
            </a:br>
            <a:r>
              <a:rPr lang="en-US" sz="2000" dirty="0" smtClean="0"/>
              <a:t>Missouri University of Science and Technology</a:t>
            </a:r>
          </a:p>
          <a:p>
            <a:pPr marL="0" indent="0" algn="ctr">
              <a:buNone/>
            </a:pPr>
            <a:r>
              <a:rPr lang="en-US" sz="2400" dirty="0" smtClean="0"/>
              <a:t>prunnion@mst.edu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748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Success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From Winter 2004 to Spring 2015: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Calculus I:		68.35% pass rate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Calculus II:		79.50% pass rate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Calculus III:	74.05% pass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0" y="4114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in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II Pass Rate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59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012371"/>
                <a:gridCol w="1012371"/>
                <a:gridCol w="1012371"/>
                <a:gridCol w="1012371"/>
                <a:gridCol w="1012371"/>
                <a:gridCol w="1012371"/>
                <a:gridCol w="10123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II Grade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in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 in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 in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7240"/>
            <a:ext cx="9144000" cy="718391"/>
          </a:xfrm>
        </p:spPr>
        <p:txBody>
          <a:bodyPr>
            <a:normAutofit/>
          </a:bodyPr>
          <a:lstStyle/>
          <a:p>
            <a:r>
              <a:rPr lang="en-US" dirty="0" smtClean="0"/>
              <a:t>Does </a:t>
            </a:r>
            <a:r>
              <a:rPr lang="en-US" dirty="0" err="1" smtClean="0"/>
              <a:t>Calc</a:t>
            </a:r>
            <a:r>
              <a:rPr lang="en-US" dirty="0" smtClean="0"/>
              <a:t> I Success Predict </a:t>
            </a:r>
            <a:r>
              <a:rPr lang="en-US" dirty="0" err="1" smtClean="0"/>
              <a:t>Calc</a:t>
            </a:r>
            <a:r>
              <a:rPr lang="en-US" dirty="0" smtClean="0"/>
              <a:t> II Success?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457200" y="1600200"/>
          <a:ext cx="822959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012371"/>
                <a:gridCol w="1012371"/>
                <a:gridCol w="1012371"/>
                <a:gridCol w="1012371"/>
                <a:gridCol w="1012371"/>
                <a:gridCol w="1012371"/>
                <a:gridCol w="10123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II Grade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in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17.61%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 in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 in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457200" y="1600200"/>
          <a:ext cx="822959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012371"/>
                <a:gridCol w="1012371"/>
                <a:gridCol w="1012371"/>
                <a:gridCol w="1012371"/>
                <a:gridCol w="1012371"/>
                <a:gridCol w="1012371"/>
                <a:gridCol w="10123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II Grade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in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75.25%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17.61%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4.81%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0.39%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0.78%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0.62%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 in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30.77%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38.28%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21.25%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2.10%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2.18%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2.13%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 in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57200" y="1600200"/>
          <a:ext cx="822959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012371"/>
                <a:gridCol w="1012371"/>
                <a:gridCol w="1012371"/>
                <a:gridCol w="1012371"/>
                <a:gridCol w="1012371"/>
                <a:gridCol w="1012371"/>
                <a:gridCol w="10123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II Grade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in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17.61%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 in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 in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22.52%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36.84%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527048" y="4114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in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II Pass Rate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97.67%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527048" y="4114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in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II Pass Rate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97.67%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90.31%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27048" y="4114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in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II Pass Rate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97.67%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90.31%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65.13%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5715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Since Spring 2004, students who pass </a:t>
            </a:r>
            <a:r>
              <a:rPr lang="en-US" sz="2400" dirty="0" err="1" smtClean="0"/>
              <a:t>Calc</a:t>
            </a:r>
            <a:r>
              <a:rPr lang="en-US" sz="2400" dirty="0" smtClean="0"/>
              <a:t> I have</a:t>
            </a:r>
            <a:br>
              <a:rPr lang="en-US" sz="2400" dirty="0" smtClean="0"/>
            </a:br>
            <a:r>
              <a:rPr lang="en-US" sz="2400" dirty="0" smtClean="0"/>
              <a:t>passed </a:t>
            </a:r>
            <a:r>
              <a:rPr lang="en-US" sz="2400" dirty="0" err="1" smtClean="0"/>
              <a:t>Calc</a:t>
            </a:r>
            <a:r>
              <a:rPr lang="en-US" sz="2400" dirty="0" smtClean="0"/>
              <a:t> II on the first try </a:t>
            </a:r>
            <a:r>
              <a:rPr lang="en-US" sz="2400" dirty="0" smtClean="0">
                <a:solidFill>
                  <a:schemeClr val="tx2"/>
                </a:solidFill>
              </a:rPr>
              <a:t>82.65%</a:t>
            </a:r>
            <a:r>
              <a:rPr lang="en-US" sz="2400" dirty="0" smtClean="0"/>
              <a:t> of the time.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66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114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Attempt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</a:t>
                      </a:r>
                      <a:r>
                        <a:rPr lang="en-US" baseline="0" dirty="0" smtClean="0"/>
                        <a:t> Rate on Second Attempt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5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03514"/>
                <a:gridCol w="903514"/>
                <a:gridCol w="903514"/>
                <a:gridCol w="903514"/>
                <a:gridCol w="903514"/>
                <a:gridCol w="903514"/>
                <a:gridCol w="9035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Secon</a:t>
                      </a:r>
                      <a:r>
                        <a:rPr lang="en-US" baseline="0" dirty="0" smtClean="0"/>
                        <a:t>d Attempt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WD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HR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7240"/>
            <a:ext cx="9144000" cy="718391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Unsuccessful </a:t>
            </a:r>
            <a:r>
              <a:rPr lang="en-US" dirty="0" err="1" smtClean="0"/>
              <a:t>Calc</a:t>
            </a:r>
            <a:r>
              <a:rPr lang="en-US" dirty="0" smtClean="0"/>
              <a:t> I Students?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457200" y="1600200"/>
          <a:ext cx="82295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03514"/>
                <a:gridCol w="903514"/>
                <a:gridCol w="903514"/>
                <a:gridCol w="903514"/>
                <a:gridCol w="903514"/>
                <a:gridCol w="903514"/>
                <a:gridCol w="9035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Secon</a:t>
                      </a:r>
                      <a:r>
                        <a:rPr lang="en-US" baseline="0" dirty="0" smtClean="0"/>
                        <a:t>d Attempt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WD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HR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457200" y="1600200"/>
          <a:ext cx="82295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03514"/>
                <a:gridCol w="903514"/>
                <a:gridCol w="903514"/>
                <a:gridCol w="903514"/>
                <a:gridCol w="903514"/>
                <a:gridCol w="903514"/>
                <a:gridCol w="9035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Secon</a:t>
                      </a:r>
                      <a:r>
                        <a:rPr lang="en-US" baseline="0" dirty="0" smtClean="0"/>
                        <a:t>d Attempt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WD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HR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457200" y="1600200"/>
          <a:ext cx="82295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03514"/>
                <a:gridCol w="903514"/>
                <a:gridCol w="903514"/>
                <a:gridCol w="903514"/>
                <a:gridCol w="903514"/>
                <a:gridCol w="903514"/>
                <a:gridCol w="9035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Secon</a:t>
                      </a:r>
                      <a:r>
                        <a:rPr lang="en-US" baseline="0" dirty="0" smtClean="0"/>
                        <a:t>d Attempt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WD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HR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57200" y="1600200"/>
          <a:ext cx="82295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903514"/>
                <a:gridCol w="903514"/>
                <a:gridCol w="903514"/>
                <a:gridCol w="903514"/>
                <a:gridCol w="903514"/>
                <a:gridCol w="903514"/>
                <a:gridCol w="9035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Secon</a:t>
                      </a:r>
                      <a:r>
                        <a:rPr lang="en-US" baseline="0" dirty="0" smtClean="0"/>
                        <a:t>d Attempt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WD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Attempt: HR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527048" y="4114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Attempt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</a:t>
                      </a:r>
                      <a:r>
                        <a:rPr lang="en-US" baseline="0" dirty="0" smtClean="0"/>
                        <a:t> Rate on Second Attempt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72.06%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527048" y="4114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Attempt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</a:t>
                      </a:r>
                      <a:r>
                        <a:rPr lang="en-US" baseline="0" dirty="0" smtClean="0"/>
                        <a:t> Rate on Second Attempt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72.06%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36.42%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527048" y="4114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Attempt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</a:t>
                      </a:r>
                      <a:r>
                        <a:rPr lang="en-US" baseline="0" dirty="0" smtClean="0"/>
                        <a:t> Rate on Second Attempt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72.06%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36.42%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38.98%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527048" y="4114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Attempt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</a:t>
                      </a:r>
                      <a:r>
                        <a:rPr lang="en-US" baseline="0" dirty="0" smtClean="0"/>
                        <a:t> Rate on Second Attempt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72.06%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36.42%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38.98%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44.17%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</a:t>
                      </a:r>
                      <a:r>
                        <a:rPr lang="en-US" baseline="0" dirty="0" smtClean="0"/>
                        <a:t> B, C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Passed (A,</a:t>
                      </a:r>
                      <a:r>
                        <a:rPr lang="en-US" baseline="0" dirty="0" smtClean="0"/>
                        <a:t> B, C)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Failed (D</a:t>
                      </a:r>
                      <a:r>
                        <a:rPr lang="en-US" baseline="0" dirty="0" smtClean="0"/>
                        <a:t>, F)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Withdrew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7240"/>
            <a:ext cx="9144000" cy="718391"/>
          </a:xfrm>
        </p:spPr>
        <p:txBody>
          <a:bodyPr>
            <a:noAutofit/>
          </a:bodyPr>
          <a:lstStyle/>
          <a:p>
            <a:r>
              <a:rPr lang="en-US" sz="3000" dirty="0" smtClean="0"/>
              <a:t>Can Underperforming </a:t>
            </a:r>
            <a:r>
              <a:rPr lang="en-US" sz="3000" dirty="0" err="1" smtClean="0"/>
              <a:t>Calc</a:t>
            </a:r>
            <a:r>
              <a:rPr lang="en-US" sz="3000" dirty="0" smtClean="0"/>
              <a:t> I Students Be Identified Early?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</a:t>
                      </a:r>
                      <a:r>
                        <a:rPr lang="en-US" baseline="0" dirty="0" smtClean="0"/>
                        <a:t> B, C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Passed (A,</a:t>
                      </a:r>
                      <a:r>
                        <a:rPr lang="en-US" baseline="0" dirty="0" smtClean="0"/>
                        <a:t> B, C)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Failed (D</a:t>
                      </a:r>
                      <a:r>
                        <a:rPr lang="en-US" baseline="0" dirty="0" smtClean="0"/>
                        <a:t>, F)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Withdrew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</a:t>
                      </a:r>
                      <a:r>
                        <a:rPr lang="en-US" baseline="0" dirty="0" smtClean="0"/>
                        <a:t> B, C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Passed (A,</a:t>
                      </a:r>
                      <a:r>
                        <a:rPr lang="en-US" baseline="0" dirty="0" smtClean="0"/>
                        <a:t> B, C)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Failed (D</a:t>
                      </a:r>
                      <a:r>
                        <a:rPr lang="en-US" baseline="0" dirty="0" smtClean="0"/>
                        <a:t>, F)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Withdrew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r>
                        <a:rPr lang="en-US" baseline="0" dirty="0" smtClean="0"/>
                        <a:t>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</a:t>
                      </a:r>
                      <a:r>
                        <a:rPr lang="en-US" baseline="0" dirty="0" smtClean="0"/>
                        <a:t> B, C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Passed (A,</a:t>
                      </a:r>
                      <a:r>
                        <a:rPr lang="en-US" baseline="0" dirty="0" smtClean="0"/>
                        <a:t> B, C)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Failed (D</a:t>
                      </a:r>
                      <a:r>
                        <a:rPr lang="en-US" baseline="0" dirty="0" smtClean="0"/>
                        <a:t>, F)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Withdrew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457200" y="4114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</a:t>
                      </a:r>
                      <a:r>
                        <a:rPr lang="en-US" baseline="0" dirty="0" smtClean="0"/>
                        <a:t> B, C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Passed (A,</a:t>
                      </a:r>
                      <a:r>
                        <a:rPr lang="en-US" baseline="0" dirty="0" smtClean="0"/>
                        <a:t> B, C)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Failed (D</a:t>
                      </a:r>
                      <a:r>
                        <a:rPr lang="en-US" baseline="0" dirty="0" smtClean="0"/>
                        <a:t>, F)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Withdrew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457200" y="4114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</a:t>
                      </a:r>
                      <a:r>
                        <a:rPr lang="en-US" baseline="0" dirty="0" smtClean="0"/>
                        <a:t> B, C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Passed (A,</a:t>
                      </a:r>
                      <a:r>
                        <a:rPr lang="en-US" baseline="0" dirty="0" smtClean="0"/>
                        <a:t> B, C)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Failed (D</a:t>
                      </a:r>
                      <a:r>
                        <a:rPr lang="en-US" baseline="0" dirty="0" smtClean="0"/>
                        <a:t>, F)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Withdrew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457200" y="4114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</a:t>
                      </a:r>
                      <a:r>
                        <a:rPr lang="en-US" baseline="0" dirty="0" smtClean="0"/>
                        <a:t> B, C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Passed (A,</a:t>
                      </a:r>
                      <a:r>
                        <a:rPr lang="en-US" baseline="0" dirty="0" smtClean="0"/>
                        <a:t> B, C)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Failed (D</a:t>
                      </a:r>
                      <a:r>
                        <a:rPr lang="en-US" baseline="0" dirty="0" smtClean="0"/>
                        <a:t>, F)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Withdrew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/>
          </p:nvPr>
        </p:nvGraphicFramePr>
        <p:xfrm>
          <a:off x="457200" y="4114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r>
                        <a:rPr lang="en-US" baseline="0" dirty="0" smtClean="0"/>
                        <a:t>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</a:t>
                      </a:r>
                      <a:r>
                        <a:rPr lang="en-US" baseline="0" dirty="0" smtClean="0"/>
                        <a:t> B, C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after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Passed (A,</a:t>
                      </a:r>
                      <a:r>
                        <a:rPr lang="en-US" baseline="0" dirty="0" smtClean="0"/>
                        <a:t> B, C)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Failed (D</a:t>
                      </a:r>
                      <a:r>
                        <a:rPr lang="en-US" baseline="0" dirty="0" smtClean="0"/>
                        <a:t>, F)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Withdrew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8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for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4 credit hour course (3 lecture, 1 lab)</a:t>
            </a:r>
          </a:p>
          <a:p>
            <a:pPr lvl="1"/>
            <a:r>
              <a:rPr lang="en-US" dirty="0" smtClean="0"/>
              <a:t>Same as Math 1214</a:t>
            </a:r>
          </a:p>
          <a:p>
            <a:r>
              <a:rPr lang="en-US" dirty="0" smtClean="0"/>
              <a:t>Course Description: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course focuses on the use of college algebra and trigonometry skills within the context of calculus, providing students with the opportunity to improve their preparedness for future calculus coursework.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650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for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offered pass/fail</a:t>
            </a:r>
          </a:p>
          <a:p>
            <a:r>
              <a:rPr lang="en-US" dirty="0" smtClean="0"/>
              <a:t>Begins at the end of Week 8</a:t>
            </a:r>
          </a:p>
          <a:p>
            <a:r>
              <a:rPr lang="en-US" dirty="0" smtClean="0"/>
              <a:t>Meets </a:t>
            </a:r>
            <a:r>
              <a:rPr lang="en-US" dirty="0"/>
              <a:t>at the same times as </a:t>
            </a:r>
            <a:r>
              <a:rPr lang="en-US" dirty="0" smtClean="0"/>
              <a:t>Calculus I lectures</a:t>
            </a:r>
            <a:endParaRPr lang="en-US" dirty="0"/>
          </a:p>
          <a:p>
            <a:pPr lvl="1"/>
            <a:r>
              <a:rPr lang="en-US" dirty="0" smtClean="0"/>
              <a:t>Fall 2015:		4 sections</a:t>
            </a:r>
          </a:p>
          <a:p>
            <a:pPr lvl="1"/>
            <a:r>
              <a:rPr lang="en-US" dirty="0" smtClean="0"/>
              <a:t>Spring 2016:	3 sections</a:t>
            </a:r>
          </a:p>
          <a:p>
            <a:r>
              <a:rPr lang="en-US" dirty="0" smtClean="0"/>
              <a:t>Blended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for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Calculus I students with a grade below 65% after Exam 2 who have participated in </a:t>
            </a:r>
            <a:r>
              <a:rPr lang="en-US" dirty="0" err="1" smtClean="0"/>
              <a:t>Calc</a:t>
            </a:r>
            <a:r>
              <a:rPr lang="en-US" dirty="0" smtClean="0"/>
              <a:t> I are strongly encouraged (but not required) to take the success course.</a:t>
            </a:r>
          </a:p>
          <a:p>
            <a:r>
              <a:rPr lang="en-US" dirty="0" smtClean="0"/>
              <a:t>Replaces Calculus I on schedule and transcript.</a:t>
            </a:r>
          </a:p>
          <a:p>
            <a:r>
              <a:rPr lang="en-US" dirty="0" smtClean="0"/>
              <a:t>Students are only allowed to take Success for Calculus one time, regardless of outcome.</a:t>
            </a:r>
          </a:p>
          <a:p>
            <a:r>
              <a:rPr lang="en-US" dirty="0" smtClean="0"/>
              <a:t>Successful completion is not prerequisite to retaking Calculus I</a:t>
            </a:r>
          </a:p>
        </p:txBody>
      </p:sp>
    </p:spTree>
    <p:extLst>
      <p:ext uri="{BB962C8B-B14F-4D97-AF65-F5344CB8AC3E}">
        <p14:creationId xmlns:p14="http://schemas.microsoft.com/office/powerpoint/2010/main" val="18520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Missouri S&amp;T with Rolla Building - 4-3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MST with Rolla - 4-3</Template>
  <TotalTime>4684</TotalTime>
  <Words>4996</Words>
  <Application>Microsoft Office PowerPoint</Application>
  <PresentationFormat>On-screen Show (4:3)</PresentationFormat>
  <Paragraphs>2808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Missouri S&amp;T with Rolla Building - 4-3</vt:lpstr>
      <vt:lpstr>Sometimes a Step Forward Requires a Step Sideways Barbara Wilkins, Paul N. Runnion</vt:lpstr>
      <vt:lpstr>Where We Began – Summer 2013</vt:lpstr>
      <vt:lpstr>Historic Success Rates</vt:lpstr>
      <vt:lpstr>Does Calc I Success Predict Calc II Success?</vt:lpstr>
      <vt:lpstr>What About Unsuccessful Calc I Students?</vt:lpstr>
      <vt:lpstr>Can Underperforming Calc I Students Be Identified Early?</vt:lpstr>
      <vt:lpstr>Success for Calculus</vt:lpstr>
      <vt:lpstr>Success for Calculus</vt:lpstr>
      <vt:lpstr>Success for Calculus</vt:lpstr>
      <vt:lpstr>Student Success Activities</vt:lpstr>
      <vt:lpstr>Feedback from Students</vt:lpstr>
      <vt:lpstr>Feedback from Students</vt:lpstr>
      <vt:lpstr>Feedback from Students</vt:lpstr>
      <vt:lpstr>Feedback from Students</vt:lpstr>
      <vt:lpstr>Feedback from Students</vt:lpstr>
      <vt:lpstr>Feedback from Students</vt:lpstr>
      <vt:lpstr>Feedback from Students</vt:lpstr>
      <vt:lpstr>Feedback from Students</vt:lpstr>
      <vt:lpstr>Lessons Learned</vt:lpstr>
      <vt:lpstr>Success for Calculus – Fall 2015</vt:lpstr>
      <vt:lpstr>Some Preliminary Results</vt:lpstr>
      <vt:lpstr>Some Preliminary Results – Exam 1</vt:lpstr>
      <vt:lpstr>Some Preliminary Results – Exam 2</vt:lpstr>
      <vt:lpstr>How Often do Students Repeat Courses?</vt:lpstr>
      <vt:lpstr>Redesign Team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Interactivity and Intervention</dc:title>
  <dc:creator>prunnion</dc:creator>
  <cp:lastModifiedBy>Runnion, Paul Nathaniel</cp:lastModifiedBy>
  <cp:revision>178</cp:revision>
  <cp:lastPrinted>2014-04-16T19:44:16Z</cp:lastPrinted>
  <dcterms:created xsi:type="dcterms:W3CDTF">2014-02-04T03:22:06Z</dcterms:created>
  <dcterms:modified xsi:type="dcterms:W3CDTF">2016-03-17T19:34:31Z</dcterms:modified>
</cp:coreProperties>
</file>