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56" r:id="rId3"/>
    <p:sldId id="257" r:id="rId4"/>
    <p:sldId id="258" r:id="rId5"/>
    <p:sldId id="264" r:id="rId6"/>
    <p:sldId id="279" r:id="rId7"/>
    <p:sldId id="277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3" r:id="rId17"/>
    <p:sldId id="276" r:id="rId18"/>
    <p:sldId id="278" r:id="rId19"/>
    <p:sldId id="281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A22"/>
    <a:srgbClr val="808080"/>
    <a:srgbClr val="4D4D4D"/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1" autoAdjust="0"/>
    <p:restoredTop sz="94969" autoAdjust="0"/>
  </p:normalViewPr>
  <p:slideViewPr>
    <p:cSldViewPr>
      <p:cViewPr varScale="1">
        <p:scale>
          <a:sx n="124" d="100"/>
          <a:sy n="124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2849589-6F19-4ECC-9466-D6D38E6F3A1E}" type="datetimeFigureOut">
              <a:rPr lang="en-US"/>
              <a:pPr>
                <a:defRPr/>
              </a:pPr>
              <a:t>3/15/2010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DB3559-7066-44E3-AE8A-A4D03496A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/>
          <a:lstStyle>
            <a:lvl1pPr>
              <a:defRPr sz="3200" b="0" cap="small" baseline="0">
                <a:solidFill>
                  <a:srgbClr val="095A22"/>
                </a:solidFill>
                <a:latin typeface="ITC Berkeley Oldstyle Std Bl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/>
          <a:lstStyle>
            <a:lvl1pPr>
              <a:defRPr sz="3200" b="0" cap="small" baseline="0">
                <a:solidFill>
                  <a:srgbClr val="095A22"/>
                </a:solidFill>
                <a:latin typeface="ITC Berkeley Oldstyle Std Bl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051" name="Picture 8" descr="EdTechPresentationHeader-dkgree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>
          <a:solidFill>
            <a:srgbClr val="095A22"/>
          </a:solidFill>
          <a:latin typeface="ITC Berkeley Oldstyle Std Blk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95A22"/>
          </a:solidFill>
          <a:latin typeface="ITC Berkeley Oldstyle Std Bl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95A22"/>
          </a:solidFill>
          <a:latin typeface="ITC Berkeley Oldstyle Std Bl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95A22"/>
          </a:solidFill>
          <a:latin typeface="ITC Berkeley Oldstyle Std Bl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95A22"/>
          </a:solidFill>
          <a:latin typeface="ITC Berkeley Oldstyle Std Bl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mst.ed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6005" y="4038600"/>
            <a:ext cx="65325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Berkeley Oldstyle Std Blk" pitchFamily="18" charset="0"/>
              </a:rPr>
              <a:t>Blackboard Grade Center:</a:t>
            </a:r>
          </a:p>
          <a:p>
            <a:pPr algn="ctr"/>
            <a:r>
              <a:rPr lang="en-US" sz="4000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C Berkeley Oldstyle Std Blk" pitchFamily="18" charset="0"/>
              </a:rPr>
              <a:t>Questions? &amp; Answers!</a:t>
            </a:r>
            <a:endParaRPr lang="en-US" sz="4000" cap="sm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C Berkeley Oldstyle Std Blk" pitchFamily="18" charset="0"/>
            </a:endParaRPr>
          </a:p>
        </p:txBody>
      </p:sp>
      <p:pic>
        <p:nvPicPr>
          <p:cNvPr id="5" name="Picture 4" descr="Blackboard-sm.png"/>
          <p:cNvPicPr>
            <a:picLocks noChangeAspect="1"/>
          </p:cNvPicPr>
          <p:nvPr/>
        </p:nvPicPr>
        <p:blipFill>
          <a:blip r:embed="rId4" cstate="print"/>
          <a:srcRect b="17281"/>
          <a:stretch>
            <a:fillRect/>
          </a:stretch>
        </p:blipFill>
        <p:spPr>
          <a:xfrm>
            <a:off x="152400" y="3810000"/>
            <a:ext cx="2566106" cy="2057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also opt for “frozen” columns and “hidden” columns</a:t>
            </a:r>
          </a:p>
          <a:p>
            <a:pPr lvl="1"/>
            <a:r>
              <a:rPr lang="en-US" dirty="0" smtClean="0"/>
              <a:t>Frozen columns will always be displayed in Grade Center, no matter how far to the right you scroll</a:t>
            </a:r>
          </a:p>
          <a:p>
            <a:pPr lvl="1"/>
            <a:r>
              <a:rPr lang="en-US" dirty="0" smtClean="0"/>
              <a:t>Hidden columns are not visible in the Grade Center but can be made visible again through Organize Grade Center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763000" cy="1752600"/>
          </a:xfrm>
        </p:spPr>
        <p:txBody>
          <a:bodyPr/>
          <a:lstStyle/>
          <a:p>
            <a:r>
              <a:rPr lang="en-US" sz="4000" dirty="0" smtClean="0"/>
              <a:t>I want to copy my Grade Center to a different section. </a:t>
            </a:r>
          </a:p>
          <a:p>
            <a:r>
              <a:rPr lang="en-US" sz="4000" dirty="0" smtClean="0"/>
              <a:t>What’s the best way to do this?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Control Panel, click Course Copy</a:t>
            </a:r>
          </a:p>
          <a:p>
            <a:r>
              <a:rPr lang="en-US" dirty="0" smtClean="0"/>
              <a:t>Click Copy Course Materials into an Existing Course</a:t>
            </a:r>
          </a:p>
          <a:p>
            <a:r>
              <a:rPr lang="en-US" dirty="0" smtClean="0"/>
              <a:t>Select Destination Course ID</a:t>
            </a:r>
          </a:p>
          <a:p>
            <a:r>
              <a:rPr lang="en-US" dirty="0" smtClean="0"/>
              <a:t>Select Grade Center Columns and Settings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IMPORTANT!</a:t>
            </a:r>
          </a:p>
          <a:p>
            <a:r>
              <a:rPr lang="en-US" dirty="0" smtClean="0"/>
              <a:t>If copying Grade Center columns tied to assignments or tests:</a:t>
            </a:r>
          </a:p>
          <a:p>
            <a:pPr lvl="1"/>
            <a:r>
              <a:rPr lang="en-US" dirty="0" smtClean="0"/>
              <a:t>Also select Assignments or</a:t>
            </a:r>
            <a:br>
              <a:rPr lang="en-US" dirty="0" smtClean="0"/>
            </a:br>
            <a:r>
              <a:rPr lang="en-US" dirty="0" smtClean="0"/>
              <a:t>Tests, Surveys, and Pools</a:t>
            </a:r>
          </a:p>
          <a:p>
            <a:pPr lvl="1"/>
            <a:r>
              <a:rPr lang="en-US" dirty="0" smtClean="0"/>
              <a:t>This keeps Grade Center properly synced with those objects in Blackboard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IMPORTANT!</a:t>
            </a:r>
          </a:p>
          <a:p>
            <a:r>
              <a:rPr lang="en-US" dirty="0" smtClean="0"/>
              <a:t>Grade Center columns are appended to already existing columns</a:t>
            </a:r>
          </a:p>
          <a:p>
            <a:pPr lvl="1"/>
            <a:r>
              <a:rPr lang="en-US" dirty="0" smtClean="0"/>
              <a:t>Existing columns will NOT be overwritten </a:t>
            </a:r>
          </a:p>
          <a:p>
            <a:pPr lvl="1"/>
            <a:r>
              <a:rPr lang="en-US" dirty="0" smtClean="0"/>
              <a:t>This may create duplicate columns</a:t>
            </a:r>
          </a:p>
          <a:p>
            <a:pPr lvl="1"/>
            <a:r>
              <a:rPr lang="en-US" dirty="0" smtClean="0"/>
              <a:t>This may also create duplicate categories (e.g. Quizzes)</a:t>
            </a:r>
          </a:p>
          <a:p>
            <a:r>
              <a:rPr lang="en-US" dirty="0" smtClean="0"/>
              <a:t>Student information will NOT be copied</a:t>
            </a:r>
          </a:p>
          <a:p>
            <a:pPr lvl="1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763000" cy="1752600"/>
          </a:xfrm>
        </p:spPr>
        <p:txBody>
          <a:bodyPr/>
          <a:lstStyle/>
          <a:p>
            <a:r>
              <a:rPr lang="en-US" sz="4000" dirty="0" smtClean="0"/>
              <a:t>I combined two sections into </a:t>
            </a:r>
            <a:br>
              <a:rPr lang="en-US" sz="4000" dirty="0" smtClean="0"/>
            </a:br>
            <a:r>
              <a:rPr lang="en-US" sz="4000" dirty="0" smtClean="0"/>
              <a:t>a single section. </a:t>
            </a:r>
          </a:p>
          <a:p>
            <a:r>
              <a:rPr lang="en-US" sz="4000" dirty="0" smtClean="0"/>
              <a:t>Is there a way to still distinguish between sections in Grade Center?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Yep. Here’s how!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Section A, create a non-graded column for the section.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out section for all students in Section 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Combine all students from Section B into course.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out section for all students in Section B.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In Grade Center, click </a:t>
            </a:r>
            <a:r>
              <a:rPr lang="en-US" b="1" dirty="0" smtClean="0"/>
              <a:t>Manage</a:t>
            </a:r>
            <a:r>
              <a:rPr lang="en-US" dirty="0" smtClean="0"/>
              <a:t>, then click </a:t>
            </a:r>
            <a:r>
              <a:rPr lang="en-US" b="1" dirty="0" smtClean="0"/>
              <a:t>Smart Views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Click </a:t>
            </a:r>
            <a:r>
              <a:rPr lang="en-US" b="1" dirty="0" smtClean="0"/>
              <a:t>Add Smart View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Type in a </a:t>
            </a:r>
            <a:r>
              <a:rPr lang="en-US" b="1" dirty="0" smtClean="0"/>
              <a:t>Name</a:t>
            </a:r>
            <a:r>
              <a:rPr lang="en-US" dirty="0" smtClean="0"/>
              <a:t> (e.g. Section A).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Select </a:t>
            </a:r>
            <a:r>
              <a:rPr lang="en-US" b="1" dirty="0" smtClean="0"/>
              <a:t>Investigate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Select </a:t>
            </a:r>
            <a:r>
              <a:rPr lang="en-US" b="1" dirty="0" smtClean="0"/>
              <a:t>Grade on Section </a:t>
            </a:r>
            <a:r>
              <a:rPr lang="en-US" dirty="0" smtClean="0"/>
              <a:t>from dropdown list.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Type in a </a:t>
            </a:r>
            <a:r>
              <a:rPr lang="en-US" b="1" dirty="0" smtClean="0"/>
              <a:t>Value</a:t>
            </a:r>
            <a:r>
              <a:rPr lang="en-US" dirty="0" smtClean="0"/>
              <a:t> (e.g. A).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Filter </a:t>
            </a:r>
            <a:r>
              <a:rPr lang="en-US" b="1" dirty="0" smtClean="0"/>
              <a:t>Results on All Columns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Click </a:t>
            </a:r>
            <a:r>
              <a:rPr lang="en-US" b="1" dirty="0" smtClean="0"/>
              <a:t>Submit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In the Grade Center, select Section A from Current View drop down list.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Create a Smart View for each section.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 Grades can now be viewed by section in a combined course.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/>
          <p:cNvSpPr txBox="1">
            <a:spLocks noChangeArrowheads="1"/>
          </p:cNvSpPr>
          <p:nvPr/>
        </p:nvSpPr>
        <p:spPr bwMode="auto">
          <a:xfrm>
            <a:off x="2133600" y="5334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133600"/>
          </a:xfrm>
        </p:spPr>
        <p:txBody>
          <a:bodyPr/>
          <a:lstStyle/>
          <a:p>
            <a:pPr algn="l">
              <a:defRPr/>
            </a:pPr>
            <a:r>
              <a:rPr lang="en-US" cap="none" dirty="0" smtClean="0"/>
              <a:t>“Well if you’re so sure what it ain’t, how about </a:t>
            </a:r>
            <a:r>
              <a:rPr lang="en-US" cap="none" dirty="0" err="1" smtClean="0"/>
              <a:t>tellin</a:t>
            </a:r>
            <a:r>
              <a:rPr lang="en-US" cap="none" dirty="0" smtClean="0"/>
              <a:t>’ us what it am.”</a:t>
            </a:r>
            <a:br>
              <a:rPr lang="en-US" cap="none" dirty="0" smtClean="0"/>
            </a:br>
            <a:r>
              <a:rPr lang="en-US" sz="2000" i="1" cap="none" dirty="0" smtClean="0">
                <a:latin typeface="+mn-lt"/>
              </a:rPr>
              <a:t>-- </a:t>
            </a:r>
            <a:r>
              <a:rPr lang="en-US" sz="2000" cap="none" dirty="0" smtClean="0">
                <a:latin typeface="+mn-lt"/>
              </a:rPr>
              <a:t>Moe </a:t>
            </a:r>
            <a:r>
              <a:rPr lang="en-US" sz="2000" cap="none" dirty="0" err="1" smtClean="0">
                <a:latin typeface="+mn-lt"/>
              </a:rPr>
              <a:t>Szyslak</a:t>
            </a:r>
            <a:r>
              <a:rPr lang="en-US" sz="2000" i="1" cap="none" dirty="0" smtClean="0">
                <a:latin typeface="+mn-lt"/>
              </a:rPr>
              <a:t>, The Simpsons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81400"/>
            <a:ext cx="270091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Grade Center: “What it ain’t”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Not a spreadsheet!</a:t>
            </a:r>
          </a:p>
          <a:p>
            <a:pPr lvl="1"/>
            <a:r>
              <a:rPr lang="en-US" dirty="0" smtClean="0"/>
              <a:t>No “on the fly” calculated columns</a:t>
            </a:r>
          </a:p>
          <a:p>
            <a:pPr lvl="1"/>
            <a:r>
              <a:rPr lang="en-US" dirty="0" smtClean="0"/>
              <a:t>No user-defined formula-driven cells</a:t>
            </a:r>
          </a:p>
          <a:p>
            <a:pPr lvl="1"/>
            <a:r>
              <a:rPr lang="en-US" dirty="0" smtClean="0"/>
              <a:t>No user-defined macro-driven cells</a:t>
            </a:r>
          </a:p>
          <a:p>
            <a:pPr lvl="1"/>
            <a:r>
              <a:rPr lang="en-US" dirty="0" smtClean="0"/>
              <a:t>Limited sorting and searching capacity</a:t>
            </a:r>
          </a:p>
          <a:p>
            <a:r>
              <a:rPr lang="en-US" dirty="0" smtClean="0"/>
              <a:t>Not directly tied to </a:t>
            </a:r>
            <a:r>
              <a:rPr lang="en-US" dirty="0" err="1" smtClean="0"/>
              <a:t>Joe’SS</a:t>
            </a:r>
            <a:endParaRPr lang="en-US" dirty="0" smtClean="0"/>
          </a:p>
          <a:p>
            <a:pPr lvl="1"/>
            <a:r>
              <a:rPr lang="en-US" dirty="0" smtClean="0"/>
              <a:t>Grades in Grade Center are NOT official student grades</a:t>
            </a:r>
          </a:p>
          <a:p>
            <a:pPr lvl="1"/>
            <a:r>
              <a:rPr lang="en-US" dirty="0" smtClean="0"/>
              <a:t>Grades must be entered in </a:t>
            </a:r>
            <a:r>
              <a:rPr lang="en-US" dirty="0" err="1" smtClean="0"/>
              <a:t>Joe’SS</a:t>
            </a:r>
            <a:r>
              <a:rPr lang="en-US" dirty="0" smtClean="0"/>
              <a:t> to be official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Grade Center: “What it am”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Tied to Assignments, Tests, Surveys, and other assessment tasks in Blackboard</a:t>
            </a:r>
          </a:p>
          <a:p>
            <a:r>
              <a:rPr lang="en-US" dirty="0" smtClean="0"/>
              <a:t>Organize student grades</a:t>
            </a:r>
          </a:p>
          <a:p>
            <a:pPr lvl="1"/>
            <a:r>
              <a:rPr lang="en-US" dirty="0" smtClean="0"/>
              <a:t>By name</a:t>
            </a:r>
          </a:p>
          <a:p>
            <a:pPr lvl="1"/>
            <a:r>
              <a:rPr lang="en-US" dirty="0" smtClean="0"/>
              <a:t>By group affiliation</a:t>
            </a:r>
          </a:p>
          <a:p>
            <a:pPr lvl="1"/>
            <a:r>
              <a:rPr lang="en-US" dirty="0" smtClean="0"/>
              <a:t>By assignment</a:t>
            </a:r>
          </a:p>
          <a:p>
            <a:pPr lvl="1"/>
            <a:r>
              <a:rPr lang="en-US" dirty="0" smtClean="0"/>
              <a:t>By other criteria</a:t>
            </a:r>
          </a:p>
          <a:p>
            <a:r>
              <a:rPr lang="en-US" dirty="0" smtClean="0"/>
              <a:t>Collect assignments for review and grading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Grade Center: “What it am”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 smtClean="0"/>
              <a:t>Create Grade Center columns for tasks such as Discussion Boards, Wimba Live Classroom, and other collaborative exercises</a:t>
            </a:r>
          </a:p>
          <a:p>
            <a:r>
              <a:rPr lang="en-US" sz="3100" dirty="0" smtClean="0"/>
              <a:t>Feedback options for graders and students</a:t>
            </a:r>
          </a:p>
          <a:p>
            <a:r>
              <a:rPr lang="en-US" sz="3100" dirty="0" smtClean="0"/>
              <a:t>Export GC to Excel for further statistical analysis</a:t>
            </a:r>
          </a:p>
          <a:p>
            <a:r>
              <a:rPr lang="en-US" sz="3100" dirty="0" smtClean="0"/>
              <a:t>Import Excel spreadsheets for quick columns</a:t>
            </a:r>
            <a:endParaRPr lang="en-US" sz="31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763000" cy="1752600"/>
          </a:xfrm>
        </p:spPr>
        <p:txBody>
          <a:bodyPr/>
          <a:lstStyle/>
          <a:p>
            <a:r>
              <a:rPr lang="en-US" sz="4000" dirty="0" smtClean="0"/>
              <a:t>Grade Center isn’t allowing me to enter grades. What is going on?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have been some technical glitches with Grade Center.</a:t>
            </a:r>
          </a:p>
          <a:p>
            <a:r>
              <a:rPr lang="en-US" dirty="0" smtClean="0"/>
              <a:t>Internet Explorer has a “caching” issue.</a:t>
            </a:r>
          </a:p>
          <a:p>
            <a:pPr lvl="1"/>
            <a:r>
              <a:rPr lang="en-US" dirty="0" smtClean="0"/>
              <a:t>IE needs to be set to refresh every time the page is visited</a:t>
            </a:r>
          </a:p>
          <a:p>
            <a:r>
              <a:rPr lang="en-US" dirty="0" smtClean="0"/>
              <a:t>Java Runtime Environment should be at least 1.6</a:t>
            </a:r>
          </a:p>
          <a:p>
            <a:r>
              <a:rPr lang="en-US" dirty="0" smtClean="0"/>
              <a:t>Other technical issues should be sent to Help Desk (</a:t>
            </a:r>
            <a:r>
              <a:rPr lang="en-US" dirty="0" smtClean="0">
                <a:hlinkClick r:id="rId3"/>
              </a:rPr>
              <a:t>help.mst.edu</a:t>
            </a:r>
            <a:r>
              <a:rPr lang="en-US" dirty="0" smtClean="0"/>
              <a:t>) for investigation and resolution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3886200"/>
            <a:ext cx="8763000" cy="1752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I sort columns?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GC, click Manage, then click Organize Grade Center</a:t>
            </a:r>
          </a:p>
          <a:p>
            <a:r>
              <a:rPr lang="en-US" dirty="0" smtClean="0"/>
              <a:t>Click and drag in the grayed out column on the left to move a column up/left or down/right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POWERPOINTVERSION" val="12.0"/>
  <p:tag name="ANSWERNOWSTYLE" val="-1"/>
  <p:tag name="COUNTDOWNSECONDS" val="10"/>
  <p:tag name="BACKUPMAINTENANCE" val="7"/>
  <p:tag name="AUTOUPDATEALIASES" val="True"/>
  <p:tag name="BUBBLESIZEVISIBLE" val="True"/>
  <p:tag name="CUSTOMCELLFORECOLOR" val="-16777216"/>
  <p:tag name="USESCHEMECOLORS" val="True"/>
  <p:tag name="AUTOSIZEGRID" val="True"/>
  <p:tag name="CHARTLABELS" val="0"/>
  <p:tag name="INCLUDEPPT" val="True"/>
  <p:tag name="ZEROBASED" val="False"/>
  <p:tag name="FIBNUMRESULTS" val="5"/>
  <p:tag name="PRRESPONSE3" val="8"/>
  <p:tag name="PRRESPONSE9" val="2"/>
  <p:tag name="USESECONDARYMONITOR" val="True"/>
  <p:tag name="RESPCOUNTERFORMAT" val="0"/>
  <p:tag name="CHARTVALUEFORMAT" val="0%"/>
  <p:tag name="TEAMSINLEADERBOARD" val="5"/>
  <p:tag name="CUSTOMGRIDBACKCOLOR" val="-2830136"/>
  <p:tag name="DISPLAYDEVICENUMBER" val="True"/>
  <p:tag name="GRIDPOSITION" val="1"/>
  <p:tag name="PARTLISTDEFAULT" val="0"/>
  <p:tag name="AUTOADJUSTPARTRANGE" val="True"/>
  <p:tag name="PRRESPONSE1" val="10"/>
  <p:tag name="PRRESPONSE7" val="4"/>
  <p:tag name="BULLETTYPE" val="3"/>
  <p:tag name="NUMRESPONSES" val="1"/>
  <p:tag name="PARTICIPANTSINLEADERBOARD" val="5"/>
  <p:tag name="CUSTOMCELLBACKCOLOR1" val="-657956"/>
  <p:tag name="GRIDOPACITY" val="90"/>
  <p:tag name="MULTIRESPDIVISOR" val="1"/>
  <p:tag name="CHARTSCALE" val="True"/>
  <p:tag name="PRRESPONSE5" val="6"/>
  <p:tag name="SHOWBARVISIBLE" val="True"/>
  <p:tag name="BACKUPSESSIONS" val="True"/>
  <p:tag name="BUBBLEVALUEFORMAT" val="0.0"/>
  <p:tag name="DISPLAYDEVICEID" val="True"/>
  <p:tag name="CORRECTPOINTVALUE" val="100"/>
  <p:tag name="FIBINCLUDEOTHER" val="True"/>
  <p:tag name="TPVERSION" val="2008"/>
  <p:tag name="REVIEWONLY" val="False"/>
  <p:tag name="CUSTOMCELLBACKCOLOR3" val="-268652"/>
  <p:tag name="RESETCHARTS" val="True"/>
  <p:tag name="PRRESPONSE2" val="9"/>
  <p:tag name="RESPCOUNTERSTYLE" val="-1"/>
  <p:tag name="BUBBLEGROUPING" val="3"/>
  <p:tag name="INCORRECTPOINTVALUE" val="0"/>
  <p:tag name="PRRESPONSE10" val="1"/>
  <p:tag name="MAXRESPONDERS" val="5"/>
  <p:tag name="REALTIMEBACKUP" val="False"/>
  <p:tag name="INPUTSOURCE" val="1"/>
  <p:tag name="CHARTCOLORS" val="0"/>
  <p:tag name="ROTATIONINTERVAL" val="2"/>
  <p:tag name="PRRESPONSE6" val="5"/>
  <p:tag name="FIBDISPLAYRESULTS" val="True"/>
  <p:tag name="COUNTDOWNSTYLE" val="-1"/>
  <p:tag name="GRIDSIZE" val="{Width=800, Height=600}"/>
  <p:tag name="CUSTOMCELLBACKCOLOR4" val="-8355712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IT_Presentation">
  <a:themeElements>
    <a:clrScheme name="IT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IT_Presentation</Template>
  <TotalTime>1617</TotalTime>
  <Words>603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IT_Presentation</vt:lpstr>
      <vt:lpstr>Slide 1</vt:lpstr>
      <vt:lpstr>“Well if you’re so sure what it ain’t, how about tellin’ us what it am.” -- Moe Szyslak, The Simpsons </vt:lpstr>
      <vt:lpstr>Grade Center: “What it ain’t”</vt:lpstr>
      <vt:lpstr>Grade Center: “What it am”</vt:lpstr>
      <vt:lpstr>Grade Center: “What it am”</vt:lpstr>
      <vt:lpstr>Question:</vt:lpstr>
      <vt:lpstr>ANSWER:</vt:lpstr>
      <vt:lpstr>QUESTION:</vt:lpstr>
      <vt:lpstr>ANSWER:</vt:lpstr>
      <vt:lpstr>ANSWER:</vt:lpstr>
      <vt:lpstr>Question:</vt:lpstr>
      <vt:lpstr>ANSWER:</vt:lpstr>
      <vt:lpstr>ANSWER:</vt:lpstr>
      <vt:lpstr>ANSWER:</vt:lpstr>
      <vt:lpstr>Question:</vt:lpstr>
      <vt:lpstr>ANSWER:</vt:lpstr>
      <vt:lpstr>ANSWER:</vt:lpstr>
      <vt:lpstr>ANSWER:</vt:lpstr>
      <vt:lpstr>Slide 19</vt:lpstr>
    </vt:vector>
  </TitlesOfParts>
  <Company>UMR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hammonsa</dc:creator>
  <cp:lastModifiedBy>mhays</cp:lastModifiedBy>
  <cp:revision>55</cp:revision>
  <dcterms:created xsi:type="dcterms:W3CDTF">2008-01-09T17:42:01Z</dcterms:created>
  <dcterms:modified xsi:type="dcterms:W3CDTF">2010-03-15T14:11:33Z</dcterms:modified>
</cp:coreProperties>
</file>