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tags/tag1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6" r:id="rId2"/>
    <p:sldId id="257" r:id="rId3"/>
    <p:sldId id="259" r:id="rId4"/>
    <p:sldId id="261" r:id="rId5"/>
    <p:sldId id="263" r:id="rId6"/>
    <p:sldId id="264" r:id="rId7"/>
    <p:sldId id="260" r:id="rId8"/>
    <p:sldId id="265" r:id="rId9"/>
    <p:sldId id="280" r:id="rId10"/>
    <p:sldId id="284" r:id="rId11"/>
    <p:sldId id="272" r:id="rId12"/>
    <p:sldId id="273" r:id="rId13"/>
    <p:sldId id="274" r:id="rId14"/>
    <p:sldId id="275" r:id="rId15"/>
    <p:sldId id="276" r:id="rId16"/>
    <p:sldId id="281" r:id="rId17"/>
    <p:sldId id="277" r:id="rId18"/>
    <p:sldId id="278" r:id="rId19"/>
    <p:sldId id="279" r:id="rId20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63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3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2AF01-9044-43FC-A5F4-A00EC430E3F2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0E2BEB-3B52-4F23-B37D-E3D1DE3A58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CAB4-D220-4E78-92FA-5CDE4DB4369F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42EBD-D73E-48CF-80C6-2429AFEDF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CAB4-D220-4E78-92FA-5CDE4DB4369F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42EBD-D73E-48CF-80C6-2429AFEDF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CAB4-D220-4E78-92FA-5CDE4DB4369F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42EBD-D73E-48CF-80C6-2429AFEDF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CAB4-D220-4E78-92FA-5CDE4DB4369F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42EBD-D73E-48CF-80C6-2429AFEDF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>
            <a:lvl1pPr>
              <a:defRPr>
                <a:solidFill>
                  <a:srgbClr val="00863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CAB4-D220-4E78-92FA-5CDE4DB4369F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42EBD-D73E-48CF-80C6-2429AFEDF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CAB4-D220-4E78-92FA-5CDE4DB4369F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42EBD-D73E-48CF-80C6-2429AFEDF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CAB4-D220-4E78-92FA-5CDE4DB4369F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42EBD-D73E-48CF-80C6-2429AFEDF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CAB4-D220-4E78-92FA-5CDE4DB4369F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42EBD-D73E-48CF-80C6-2429AFEDF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CAB4-D220-4E78-92FA-5CDE4DB4369F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42EBD-D73E-48CF-80C6-2429AFEDF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CAB4-D220-4E78-92FA-5CDE4DB4369F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42EBD-D73E-48CF-80C6-2429AFEDF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CAB4-D220-4E78-92FA-5CDE4DB4369F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42EBD-D73E-48CF-80C6-2429AFEDF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CAB4-D220-4E78-92FA-5CDE4DB4369F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42EBD-D73E-48CF-80C6-2429AFEDF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FCAB4-D220-4E78-92FA-5CDE4DB4369F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42EBD-D73E-48CF-80C6-2429AFEDFE3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Picture1 copy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2142" y="0"/>
            <a:ext cx="9139715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3.bin"/><Relationship Id="rId4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edtech@mst.edu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4.bin"/><Relationship Id="rId4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5.bin"/><Relationship Id="rId4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it.mst.edu/googleapps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Relationship Id="rId4" Type="http://schemas.openxmlformats.org/officeDocument/2006/relationships/hyperlink" Target="https://sites.google.com/a/mst.edu/cyberedmultimediaresources/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eLearning @ S&amp;T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Margaret Cline, CIO</a:t>
            </a:r>
          </a:p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Meg Brady, Director, Educational Technology</a:t>
            </a:r>
          </a:p>
          <a:p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March 12, 2010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Most of the courses I teach now are…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381000" y="2209800"/>
          <a:ext cx="9144000" cy="2587625"/>
        </p:xfrm>
        <a:graphic>
          <a:graphicData uri="http://schemas.openxmlformats.org/presentationml/2006/ole">
            <p:oleObj spid="_x0000_s1026" name="Chart" r:id="rId5" imgW="9144000" imgH="259080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295400" y="2332037"/>
            <a:ext cx="8229600" cy="45259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Traditional F2F (0% online)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Web-enabled (1-29% online)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Blended (30-79% online)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Fully online (80-100% online)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" y="5983069"/>
            <a:ext cx="861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Based on the definition of Online Learning from Allen, I. Elaine and Jeff Seaman. (2008) Staying the Course, Online Education in the United States, 2008. The Sloan Consortium.</a:t>
            </a:r>
            <a:endParaRPr lang="en-US" dirty="0">
              <a:solidFill>
                <a:schemeClr val="tx2"/>
              </a:solidFill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dirty="0" smtClean="0"/>
              <a:t>I believe…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301625" y="1582738"/>
          <a:ext cx="8837613" cy="4725987"/>
        </p:xfrm>
        <a:graphic>
          <a:graphicData uri="http://schemas.openxmlformats.org/presentationml/2006/ole">
            <p:oleObj spid="_x0000_s2050" name="Chart" r:id="rId5" imgW="9144000" imgH="4324502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990600" y="1722437"/>
            <a:ext cx="7924800" cy="452596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Traditional lecture, face-to-face, is the best design/delivery strategy for all my courses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Blended is the best design/delivery strategy for one or more of my courses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Fully online is a potential for one or more of my courses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My department should offer a fully online degree/certificate program</a:t>
            </a:r>
            <a:endParaRPr lang="en-US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#1 barrier for me to adopt new pedagogy/technology is…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309563" y="1984375"/>
          <a:ext cx="8524875" cy="4568825"/>
        </p:xfrm>
        <a:graphic>
          <a:graphicData uri="http://schemas.openxmlformats.org/presentationml/2006/ole">
            <p:oleObj spid="_x0000_s3074" name="Chart" r:id="rId5" imgW="9144000" imgH="5658002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219200" y="2332037"/>
            <a:ext cx="7772400" cy="452596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Time</a:t>
            </a:r>
            <a:r>
              <a:rPr lang="en-US" dirty="0" smtClean="0"/>
              <a:t> available to redesign and develop course materials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Lack of </a:t>
            </a:r>
            <a:r>
              <a:rPr lang="en-US" b="1" dirty="0" smtClean="0"/>
              <a:t>support</a:t>
            </a:r>
            <a:r>
              <a:rPr lang="en-US" dirty="0" smtClean="0"/>
              <a:t> resources (consultations, training, hot line, self-help materials)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Lack of appropriate </a:t>
            </a:r>
            <a:r>
              <a:rPr lang="en-US" b="1" dirty="0" smtClean="0"/>
              <a:t>tools</a:t>
            </a:r>
            <a:r>
              <a:rPr lang="en-US" dirty="0" smtClean="0"/>
              <a:t> (cameras, software, tablet PC, etc.)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Other</a:t>
            </a:r>
            <a:endParaRPr lang="en-US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dirty="0" smtClean="0"/>
              <a:t>eFellows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3820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 competitive program to provide year-long support for faculty to develop courses using best practices for online learning.  Program establishes faculty cohorts for peer support and development</a:t>
            </a:r>
          </a:p>
          <a:p>
            <a:r>
              <a:rPr lang="en-US" dirty="0" smtClean="0"/>
              <a:t>Pilot year begins Spring 2010 for 3 faculty to transform foundational engineering courses to blended design/delivery for Fall 2010 </a:t>
            </a:r>
          </a:p>
          <a:p>
            <a:r>
              <a:rPr lang="en-US" dirty="0" err="1" smtClean="0"/>
              <a:t>CyberEd</a:t>
            </a:r>
            <a:r>
              <a:rPr lang="en-US" dirty="0" smtClean="0"/>
              <a:t> course for faculty development</a:t>
            </a:r>
          </a:p>
          <a:p>
            <a:r>
              <a:rPr lang="en-US" dirty="0" smtClean="0"/>
              <a:t>Consultative support services</a:t>
            </a: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dirty="0" smtClean="0"/>
              <a:t>eLearning Community of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Open to faculty interested in learning more about blended/online practices</a:t>
            </a:r>
          </a:p>
          <a:p>
            <a:r>
              <a:rPr lang="en-US" dirty="0" smtClean="0"/>
              <a:t>Participating faculty are invited to join the eFellows in the </a:t>
            </a:r>
            <a:r>
              <a:rPr lang="en-US" dirty="0" err="1" smtClean="0"/>
              <a:t>CyberEd</a:t>
            </a:r>
            <a:r>
              <a:rPr lang="en-US" dirty="0" smtClean="0"/>
              <a:t> course, and to apply principles and tools to their courses </a:t>
            </a:r>
          </a:p>
          <a:p>
            <a:r>
              <a:rPr lang="en-US" dirty="0" err="1" smtClean="0"/>
              <a:t>EdTech</a:t>
            </a:r>
            <a:r>
              <a:rPr lang="en-US" dirty="0" smtClean="0"/>
              <a:t> consultation services are also available</a:t>
            </a:r>
          </a:p>
          <a:p>
            <a:endParaRPr lang="en-US" dirty="0" smtClean="0"/>
          </a:p>
          <a:p>
            <a:r>
              <a:rPr lang="en-US" dirty="0" smtClean="0"/>
              <a:t>Email Angie Hammons </a:t>
            </a:r>
            <a:r>
              <a:rPr lang="en-US" dirty="0" smtClean="0">
                <a:hlinkClick r:id="rId3"/>
              </a:rPr>
              <a:t>hammonsa@mst.edu</a:t>
            </a:r>
            <a:r>
              <a:rPr lang="en-US" dirty="0" smtClean="0"/>
              <a:t> if interested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685800" y="68580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Which of the following best describes your use of Blackboard?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76200" y="1905000"/>
          <a:ext cx="8915400" cy="2609612"/>
        </p:xfrm>
        <a:graphic>
          <a:graphicData uri="http://schemas.openxmlformats.org/presentationml/2006/ole">
            <p:oleObj spid="_x0000_s4098" name="Chart" r:id="rId5" imgW="9144000" imgH="2676449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838200" y="2286000"/>
            <a:ext cx="8229600" cy="452596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 don’t use Blackboard in my classes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 post course syllabus and grades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 use many Bb features like discussion boards, online assignments, quizzes/exams, etc.</a:t>
            </a:r>
            <a:endParaRPr lang="en-US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685800" y="838200"/>
            <a:ext cx="7848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Which describes your use of Web 2.0 and social networking tools? 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149225" y="2133600"/>
          <a:ext cx="7891463" cy="4648200"/>
        </p:xfrm>
        <a:graphic>
          <a:graphicData uri="http://schemas.openxmlformats.org/presentationml/2006/ole">
            <p:oleObj spid="_x0000_s5122" name="Chart" r:id="rId5" imgW="9144000" imgH="5648249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914400" y="2332037"/>
            <a:ext cx="8153400" cy="429736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 use wikis, blogs, </a:t>
            </a:r>
            <a:r>
              <a:rPr lang="en-US" dirty="0" err="1" smtClean="0"/>
              <a:t>Facebook</a:t>
            </a:r>
            <a:r>
              <a:rPr lang="en-US" dirty="0" smtClean="0"/>
              <a:t>, and/or other web 2.0 tools for my </a:t>
            </a:r>
            <a:r>
              <a:rPr lang="en-US" b="1" dirty="0" smtClean="0"/>
              <a:t>personal</a:t>
            </a:r>
            <a:r>
              <a:rPr lang="en-US" dirty="0" smtClean="0"/>
              <a:t> interests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 use wikis, blogs, </a:t>
            </a:r>
            <a:r>
              <a:rPr lang="en-US" dirty="0" err="1" smtClean="0"/>
              <a:t>Facebook</a:t>
            </a:r>
            <a:r>
              <a:rPr lang="en-US" dirty="0" smtClean="0"/>
              <a:t>, and/or other tools for my </a:t>
            </a:r>
            <a:r>
              <a:rPr lang="en-US" b="1" dirty="0" smtClean="0"/>
              <a:t>research</a:t>
            </a:r>
            <a:r>
              <a:rPr lang="en-US" dirty="0" smtClean="0"/>
              <a:t> interests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 use wikis, blogs, etc. as part of the </a:t>
            </a:r>
            <a:r>
              <a:rPr lang="en-US" b="1" dirty="0" smtClean="0"/>
              <a:t>instructional</a:t>
            </a:r>
            <a:r>
              <a:rPr lang="en-US" dirty="0" smtClean="0"/>
              <a:t> technology tools in my courses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What’s a wiki?</a:t>
            </a:r>
            <a:endParaRPr lang="en-US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dirty="0" smtClean="0"/>
              <a:t>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/>
          <a:lstStyle/>
          <a:p>
            <a:r>
              <a:rPr lang="en-US" dirty="0" smtClean="0"/>
              <a:t>Blackboard (</a:t>
            </a:r>
            <a:r>
              <a:rPr lang="en-US" dirty="0" err="1" smtClean="0"/>
              <a:t>CyberEd</a:t>
            </a:r>
            <a:r>
              <a:rPr lang="en-US" dirty="0" smtClean="0"/>
              <a:t> course)</a:t>
            </a:r>
          </a:p>
          <a:p>
            <a:pPr lvl="1"/>
            <a:r>
              <a:rPr lang="en-US" dirty="0" smtClean="0"/>
              <a:t>Discussion board</a:t>
            </a:r>
          </a:p>
          <a:p>
            <a:pPr lvl="1"/>
            <a:r>
              <a:rPr lang="en-US" dirty="0" smtClean="0"/>
              <a:t>Blogs, wikis, etc</a:t>
            </a:r>
          </a:p>
          <a:p>
            <a:pPr lvl="1"/>
            <a:r>
              <a:rPr lang="en-US" dirty="0" err="1" smtClean="0"/>
              <a:t>Wimba</a:t>
            </a:r>
            <a:endParaRPr lang="en-US" dirty="0" smtClean="0"/>
          </a:p>
          <a:p>
            <a:r>
              <a:rPr lang="en-US" dirty="0" smtClean="0"/>
              <a:t>Google Apps for collaboration</a:t>
            </a:r>
          </a:p>
          <a:p>
            <a:pPr lvl="1"/>
            <a:r>
              <a:rPr lang="en-US" dirty="0" smtClean="0">
                <a:hlinkClick r:id="rId3"/>
              </a:rPr>
              <a:t>http://it.mst.edu/googleapps.html</a:t>
            </a:r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https://sites.google.com/a/mst.edu/cyberedmultimediaresources/</a:t>
            </a:r>
            <a:r>
              <a:rPr lang="en-US" dirty="0" smtClean="0"/>
              <a:t> 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dirty="0" smtClean="0"/>
              <a:t>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/>
          <a:lstStyle/>
          <a:p>
            <a:r>
              <a:rPr lang="en-US" dirty="0" err="1" smtClean="0"/>
              <a:t>Respondus</a:t>
            </a:r>
            <a:r>
              <a:rPr lang="en-US" dirty="0" smtClean="0"/>
              <a:t> – test making software; both printed and online</a:t>
            </a:r>
          </a:p>
          <a:p>
            <a:r>
              <a:rPr lang="en-US" dirty="0" smtClean="0"/>
              <a:t>Video editing</a:t>
            </a:r>
          </a:p>
          <a:p>
            <a:pPr lvl="1"/>
            <a:r>
              <a:rPr lang="en-US" dirty="0" err="1" smtClean="0"/>
              <a:t>Camtasia</a:t>
            </a:r>
            <a:r>
              <a:rPr lang="en-US" dirty="0" smtClean="0"/>
              <a:t>, ping, etc.</a:t>
            </a:r>
          </a:p>
          <a:p>
            <a:r>
              <a:rPr lang="en-US" dirty="0" smtClean="0"/>
              <a:t>Publisher content and online tools</a:t>
            </a:r>
          </a:p>
          <a:p>
            <a:r>
              <a:rPr lang="en-US" dirty="0" smtClean="0"/>
              <a:t>YouTube.edu, </a:t>
            </a:r>
            <a:r>
              <a:rPr lang="en-US" dirty="0" err="1" smtClean="0"/>
              <a:t>OpenCourseWare</a:t>
            </a:r>
            <a:r>
              <a:rPr lang="en-US" dirty="0" smtClean="0"/>
              <a:t>, etc.</a:t>
            </a:r>
          </a:p>
          <a:p>
            <a:r>
              <a:rPr lang="en-US" dirty="0" smtClean="0"/>
              <a:t>Others</a:t>
            </a: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55638"/>
            <a:ext cx="8382000" cy="1935162"/>
          </a:xfrm>
        </p:spPr>
        <p:txBody>
          <a:bodyPr>
            <a:normAutofit/>
          </a:bodyPr>
          <a:lstStyle/>
          <a:p>
            <a:r>
              <a:rPr lang="en-US" dirty="0" smtClean="0"/>
              <a:t>Thank You for attending the </a:t>
            </a:r>
            <a:br>
              <a:rPr lang="en-US" dirty="0" smtClean="0"/>
            </a:b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Annual S&amp;T TLT 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6000" dirty="0" smtClean="0"/>
              <a:t>Questions?</a:t>
            </a:r>
          </a:p>
          <a:p>
            <a:pPr algn="ctr">
              <a:buNone/>
            </a:pPr>
            <a:r>
              <a:rPr lang="en-US" sz="6000" dirty="0" smtClean="0"/>
              <a:t>Discussion?</a:t>
            </a:r>
            <a:endParaRPr lang="en-US" sz="60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Missouri S&amp;T Opportunities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828800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Improve student learning experience and outcomes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Meet students’ technology expectations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 technology to facilitate “active-learning”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Provide students with options (either/or options in online courses and face-to-face)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Increase enrollments through new online  programs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Decrease the need for physical classrooms</a:t>
            </a:r>
          </a:p>
          <a:p>
            <a:pPr marL="1390650" marR="0" lvl="1" indent="-5334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90650" marR="0" lvl="1" indent="-5334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AutoNum type="arabicPeriod" startAt="5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 smtClean="0"/>
              <a:t>  Expanded Opportunities: Faculty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Institutional support and recognition for those already ‘blending’</a:t>
            </a:r>
          </a:p>
          <a:p>
            <a:r>
              <a:rPr lang="en-US" dirty="0" smtClean="0"/>
              <a:t>Collaborative improvement of curriculum while preserving individual value of expertise and creativity</a:t>
            </a:r>
          </a:p>
          <a:p>
            <a:r>
              <a:rPr lang="en-US" dirty="0" smtClean="0"/>
              <a:t>Quantitative and qualitative measures of learning outcomes (integrated into course design)</a:t>
            </a:r>
          </a:p>
          <a:p>
            <a:r>
              <a:rPr lang="en-US" dirty="0" smtClean="0"/>
              <a:t>Scholarship of teaching opportunities</a:t>
            </a:r>
          </a:p>
          <a:p>
            <a:r>
              <a:rPr lang="en-US" dirty="0" smtClean="0"/>
              <a:t>Rich resources and support services for both pedagogy and technology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78219"/>
            <a:ext cx="9144000" cy="5579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219200" y="685800"/>
            <a:ext cx="655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863D"/>
                </a:solidFill>
              </a:rPr>
              <a:t>Educational Technology Timeline</a:t>
            </a:r>
            <a:endParaRPr lang="en-US" sz="3600" dirty="0">
              <a:solidFill>
                <a:srgbClr val="00863D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dirty="0" smtClean="0"/>
              <a:t>S&amp;T Present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/>
          <a:lstStyle/>
          <a:p>
            <a:r>
              <a:rPr lang="en-US" dirty="0" smtClean="0"/>
              <a:t>Create inventory of current blended/online offerings (formal and informal)</a:t>
            </a:r>
          </a:p>
          <a:p>
            <a:r>
              <a:rPr lang="en-US" dirty="0" smtClean="0"/>
              <a:t>Propose campus eLearning strategy </a:t>
            </a:r>
          </a:p>
          <a:p>
            <a:pPr lvl="1"/>
            <a:r>
              <a:rPr lang="en-US" dirty="0" smtClean="0"/>
              <a:t>Courses/programs</a:t>
            </a:r>
          </a:p>
          <a:p>
            <a:pPr lvl="1"/>
            <a:r>
              <a:rPr lang="en-US" dirty="0" smtClean="0"/>
              <a:t>Institutional processes (admissions, registrations)</a:t>
            </a:r>
          </a:p>
          <a:p>
            <a:pPr lvl="1"/>
            <a:r>
              <a:rPr lang="en-US" dirty="0" smtClean="0"/>
              <a:t>Institutional policies</a:t>
            </a:r>
          </a:p>
          <a:p>
            <a:pPr lvl="2"/>
            <a:r>
              <a:rPr lang="en-US" dirty="0" smtClean="0"/>
              <a:t>Accreditation, P&amp;T, incentives/rewards, intellectual property, etc.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dirty="0" smtClean="0"/>
              <a:t>S&amp;T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03437"/>
            <a:ext cx="8229600" cy="4525963"/>
          </a:xfrm>
        </p:spPr>
        <p:txBody>
          <a:bodyPr/>
          <a:lstStyle/>
          <a:p>
            <a:r>
              <a:rPr lang="en-US" dirty="0" smtClean="0"/>
              <a:t>Balance/refine support models for eLearning activities (programs, staffing, partnerships)</a:t>
            </a:r>
          </a:p>
          <a:p>
            <a:r>
              <a:rPr lang="en-US" dirty="0" smtClean="0"/>
              <a:t>Identify target programs for fully online design/delivery</a:t>
            </a:r>
          </a:p>
          <a:p>
            <a:r>
              <a:rPr lang="en-US" dirty="0" smtClean="0"/>
              <a:t>Continue transformation to blended design/delivery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ullCOncept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685800"/>
            <a:ext cx="6096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dirty="0" smtClean="0"/>
              <a:t>Why Blended Learning?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03437"/>
            <a:ext cx="8229600" cy="4525963"/>
          </a:xfrm>
        </p:spPr>
        <p:txBody>
          <a:bodyPr/>
          <a:lstStyle/>
          <a:p>
            <a:r>
              <a:rPr lang="en-US" dirty="0"/>
              <a:t>New approaches to </a:t>
            </a:r>
            <a:r>
              <a:rPr lang="en-US" dirty="0" smtClean="0"/>
              <a:t>teaching</a:t>
            </a:r>
          </a:p>
          <a:p>
            <a:r>
              <a:rPr lang="en-US" dirty="0" smtClean="0"/>
              <a:t>Enhance </a:t>
            </a:r>
            <a:r>
              <a:rPr lang="en-US" dirty="0"/>
              <a:t>student learning</a:t>
            </a:r>
          </a:p>
          <a:p>
            <a:r>
              <a:rPr lang="en-US" dirty="0" smtClean="0"/>
              <a:t>Maximize </a:t>
            </a:r>
            <a:r>
              <a:rPr lang="en-US" dirty="0"/>
              <a:t>institutional resources</a:t>
            </a:r>
          </a:p>
          <a:p>
            <a:r>
              <a:rPr lang="en-US" dirty="0" smtClean="0"/>
              <a:t>Access</a:t>
            </a:r>
            <a:r>
              <a:rPr lang="en-US" dirty="0"/>
              <a:t>; convenience; </a:t>
            </a:r>
            <a:r>
              <a:rPr lang="en-US" dirty="0" smtClean="0"/>
              <a:t>retention</a:t>
            </a:r>
          </a:p>
          <a:p>
            <a:r>
              <a:rPr lang="en-US" dirty="0" smtClean="0"/>
              <a:t>Stepwise approach to fully online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4114800"/>
          </a:xfrm>
        </p:spPr>
        <p:txBody>
          <a:bodyPr>
            <a:normAutofit/>
          </a:bodyPr>
          <a:lstStyle/>
          <a:p>
            <a:r>
              <a:rPr lang="en-US" sz="6600" dirty="0" err="1" smtClean="0"/>
              <a:t>EdTech</a:t>
            </a:r>
            <a:r>
              <a:rPr lang="en-US" sz="6600" dirty="0" smtClean="0"/>
              <a:t/>
            </a:r>
            <a:br>
              <a:rPr lang="en-US" sz="6600" dirty="0" smtClean="0"/>
            </a:br>
            <a:r>
              <a:rPr lang="en-US" sz="6600" dirty="0" smtClean="0"/>
              <a:t>and </a:t>
            </a:r>
            <a:br>
              <a:rPr lang="en-US" sz="6600" dirty="0" smtClean="0"/>
            </a:br>
            <a:r>
              <a:rPr lang="en-US" sz="6600" dirty="0" smtClean="0"/>
              <a:t>You</a:t>
            </a:r>
            <a:endParaRPr lang="en-US" sz="66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SECONDARYMONITOR" val="True"/>
  <p:tag name="BULLETTYPE" val="3"/>
  <p:tag name="RESPCOUNTERSTYLE" val="-1"/>
  <p:tag name="INPUTSOURCE" val="1"/>
  <p:tag name="BACKUPSESSIONS" val="True"/>
  <p:tag name="REVIEWONLY" val="False"/>
  <p:tag name="PARTICIPANTSINLEADERBOARD" val="5"/>
  <p:tag name="BUBBLESIZEVISIBLE" val="True"/>
  <p:tag name="CUSTOMGRIDBACKCOLOR" val="-2830136"/>
  <p:tag name="CUSTOMCELLBACKCOLOR3" val="-268652"/>
  <p:tag name="DISPLAYDEVICENUMBER" val="True"/>
  <p:tag name="AUTOSIZEGRID" val="True"/>
  <p:tag name="CHARTCOLORS" val="0"/>
  <p:tag name="MULTIRESPDIVISOR" val="1"/>
  <p:tag name="CORRECTPOINTVALUE" val="100"/>
  <p:tag name="ADDINALWAYSLOADED" val="False"/>
  <p:tag name="DEFAULTPORT" val="1001"/>
  <p:tag name="COUNTDOWNSTYLE" val="-1"/>
  <p:tag name="USEENTERPRISEMANAGER" val="False"/>
  <p:tag name="CHARTVALUEFORMAT" val="0%"/>
  <p:tag name="STDCHART" val="1"/>
  <p:tag name="BUBBLEVALUEFORMAT" val="0.0"/>
  <p:tag name="CUSTOMCELLBACKCOLOR1" val="-657956"/>
  <p:tag name="DISPLAYNAME" val="True"/>
  <p:tag name="GRIDSIZE" val="{Width=800, Height=600}"/>
  <p:tag name="RESETCHARTS" val="True"/>
  <p:tag name="ALLOWUSERFEEDBACK" val="True"/>
  <p:tag name="ZEROBASED" val="False"/>
  <p:tag name="EXPANDSHOWBAR" val="True"/>
  <p:tag name="ANSWERNOWTEXT" val="Answer Now"/>
  <p:tag name="NUMRESPONSES" val="1"/>
  <p:tag name="ROTATIONINTERVAL" val="2"/>
  <p:tag name="BUBBLENAMEVISIBLE" val="True"/>
  <p:tag name="CUSTOMCELLBACKCOLOR2" val="-13395457"/>
  <p:tag name="GRIDOPACITY" val="90"/>
  <p:tag name="CHARTLABELS" val="0"/>
  <p:tag name="INCORRECTPOINTVALUE" val="0"/>
  <p:tag name="CHARTSCALE" val="True"/>
  <p:tag name="ANSWERNOWSTYLE" val="-1"/>
  <p:tag name="TEAMSINLEADERBOARD" val="5"/>
  <p:tag name="CUSTOMCELLFORECOLOR" val="-16777216"/>
  <p:tag name="GRIDROTATIONINTERVAL" val="2"/>
  <p:tag name="PARTLISTDEFAULT" val="0"/>
  <p:tag name="AUTOADJUSTPARTRANGE" val="True"/>
  <p:tag name="RESPCOUNTERFORMAT" val="0"/>
  <p:tag name="AUTOADVANCE" val="False"/>
  <p:tag name="DEFAULTNUMTEAMS" val="5"/>
  <p:tag name="GRIDPOSITION" val="1"/>
  <p:tag name="REALTIMEBACKUP" val="False"/>
  <p:tag name="REQUIREPASSWORD" val="False"/>
  <p:tag name="AUTOUPDATEALIASES" val="True"/>
  <p:tag name="USESCHEMECOLORS" val="True"/>
  <p:tag name="INCLUDEPPT" val="True"/>
  <p:tag name="RESPTABLESTYLE" val="-1"/>
  <p:tag name="BUBBLEGROUPING" val="3"/>
  <p:tag name="INCLUDENONRESPONDERS" val="False"/>
  <p:tag name="COUNTDOWNSECONDS" val="10"/>
  <p:tag name="DISPLAYDEVICEID" val="True"/>
  <p:tag name="ENABLEPRESENTERVPAD" val="False"/>
  <p:tag name="POLLINGCYCLE" val="2"/>
  <p:tag name="MAXRESPONDERS" val="5"/>
  <p:tag name="BACKUPMAINTENANCE" val="7"/>
  <p:tag name="CUSTOMCELLBACKCOLOR4" val="-8355712"/>
  <p:tag name="SHOWBARVISIBLE" val="True"/>
  <p:tag name="REALTIMEBACKUPPATH" val="(None)"/>
  <p:tag name="DELIMITERS" val="3.1"/>
  <p:tag name="TPVERSION" val="2008"/>
  <p:tag name="POWERPOINTVERSION" val="12.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81B55C0594AC426E908BDA828E6AF838"/>
  <p:tag name="SLIDEID" val="81B55C0594AC426E908BDA828E6AF838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QUESTIONALIAS" val="Most of the courses I teach now are…"/>
  <p:tag name="ANSWERSALIAS" val="Traditional F2F (0% online)|smicln|Web-enabled (1-29% online)|smicln|Blended (30-79% online)|smicln|Fully online (80-100% online)"/>
  <p:tag name="RESPONSESGATHERED" val="True"/>
  <p:tag name="TOTALRESPONSES" val="49"/>
  <p:tag name="RESPONSECOUNT" val="49"/>
  <p:tag name="SLICED" val="False"/>
  <p:tag name="RESPONSES" val="3;1;4;2;3;2;2;3;2;1;1;2;2;1;3;2;2;2;1;4;2;2;1;4;2;2;4;2;2;3;3;4;3;2;2;4;2;3;2;3;1;2;2;4;-;2;2;2;1;2;"/>
  <p:tag name="CHARTSTRINGSTD" val="8 25 9 7"/>
  <p:tag name="CHARTSTRINGREV" val="7 9 25 8"/>
  <p:tag name="CHARTSTRINGSTDPER" val="0.163265306122449 0.510204081632653 0.183673469387755 0.142857142857143"/>
  <p:tag name="CHARTSTRINGREVPER" val="0.142857142857143 0.183673469387755 0.510204081632653 0.16326530612244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108"/>
  <p:tag name="FONTSIZE" val="32"/>
  <p:tag name="BULLETTYPE" val="ppBulletArabicPeriod"/>
  <p:tag name="ANSWERTEXT" val="Traditional F2F (0% online)&#10;Web-enabled (1-29% online)&#10;Blended (30-79% online)&#10;Fully online (80-100% online)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  <p:tag name="SLIDEGUID" val="B1BD79BF13C548AABD57D6555989244E"/>
  <p:tag name="SLIDEID" val="B1BD79BF13C548AABD57D6555989244E"/>
  <p:tag name="SLIDEORDER" val="1"/>
  <p:tag name="SLIDETYPE" val="Q"/>
  <p:tag name="DEMOGRAPHIC" val="False"/>
  <p:tag name="SPEEDSCORING" val="False"/>
  <p:tag name="CORRECTPOINTVALUE" val="100"/>
  <p:tag name="INCORRECTPOINTVALUE" val="0"/>
  <p:tag name="VALUEFORMAT" val="0%"/>
  <p:tag name="QUESTIONALIAS" val="I believe…"/>
  <p:tag name="ANSWERSALIAS" val="Traditional lecture, face-to-face, is the best design/delivery strategy for all my courses|smicln|Blended is the best design/delivery strategy for one or more of my courses|smicln|Fully online is a potential for one or more of my courses|smicln|My department should offer a fully online degree/certificate program"/>
  <p:tag name="RESPONSESGATHERED" val="True"/>
  <p:tag name="TOTALRESPONSES" val="50"/>
  <p:tag name="RESPONSECOUNT" val="50"/>
  <p:tag name="SLICED" val="False"/>
  <p:tag name="RESPONSES" val="3;3;4;2;4;2;2;2;2;2;-;2;-;4;3;4;2;3;1;4;4;2;3;1;2;2;3;2;4;2;2;-;4;-;2;4;2;2;1;2;2;3;2;4;-;2;2;2;2;-;2;1;2;2;2;2;"/>
  <p:tag name="CHARTSTRINGSTD" val="4 29 7 10"/>
  <p:tag name="CHARTSTRINGREV" val="10 7 29 4"/>
  <p:tag name="CHARTSTRINGSTDPER" val="0.08 0.58 0.14 0.2"/>
  <p:tag name="CHARTSTRINGREVPER" val="0.2 0.14 0.58 0.08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292"/>
  <p:tag name="FONTSIZE" val="32"/>
  <p:tag name="BULLETTYPE" val="ppBulletArabicPeriod"/>
  <p:tag name="ANSWERTEXT" val="Traditional lecture, face-to-face, is the best design/delivery strategy for all my courses&#10;Blended is the best design/delivery strategy for one or more of my courses&#10;Fully online is a potential for one or more of my courses&#10;My department should offer a fully online degree/certificate program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  <p:tag name="SLIDEGUID" val="99F6CCBA68FA432B9FC9499A6395D352"/>
  <p:tag name="SLIDEID" val="99F6CCBA68FA432B9FC9499A6395D352"/>
  <p:tag name="SLIDEORDER" val="1"/>
  <p:tag name="SLIDETYPE" val="Q"/>
  <p:tag name="DEMOGRAPHIC" val="False"/>
  <p:tag name="SPEEDSCORING" val="False"/>
  <p:tag name="CORRECTPOINTVALUE" val="100"/>
  <p:tag name="INCORRECTPOINTVALUE" val="0"/>
  <p:tag name="VALUEFORMAT" val="0%"/>
  <p:tag name="QUESTIONALIAS" val="The #1 barrier for me to adopt new pedagogy/technology is…"/>
  <p:tag name="ANSWERSALIAS" val="Time available to redesign and develop course materials|smicln|Lack of support resources (consultations, training, hot line, self-help materials)|smicln|Lack of appropriate tools (cameras, software, tablet PC, etc.)|smicln|Other"/>
  <p:tag name="RESPONSESGATHERED" val="True"/>
  <p:tag name="TOTALRESPONSES" val="34"/>
  <p:tag name="RESPONSECOUNT" val="34"/>
  <p:tag name="SLICED" val="False"/>
  <p:tag name="RESPONSES" val="2;2;-;2;2;1;3;1;-;1;-;-;-;2;1;1;1;-;-;-;1;1;2;4;-;1;3;-;-;-;4;-;1;-;1;1;4;3;1;3;1;1;1;-;-;1;3;1;3;-;-;1;-;-;-;-;"/>
  <p:tag name="CHARTSTRINGSTD" val="19 6 6 3"/>
  <p:tag name="CHARTSTRINGREV" val="3 6 6 19"/>
  <p:tag name="CHARTSTRINGSTDPER" val="0.558823529411765 0.176470588235294 0.176470588235294 0.0882352941176471"/>
  <p:tag name="CHARTSTRINGREVPER" val="0.0882352941176471 0.176470588235294 0.176470588235294 0.55882352941176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207"/>
  <p:tag name="FONTSIZE" val="32"/>
  <p:tag name="BULLETTYPE" val="ppBulletArabicPeriod"/>
  <p:tag name="ANSWERTEXT" val="Time available to redesign and develop course materials&#10;Lack of support resources (consultations, training, hot line, self-help materials)&#10;Lack of appropriate tools (cameras, software, tablet PC, etc.)&#10;Other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  <p:tag name="SLIDEGUID" val="E43C821283E84CA69AE595EF16313AA3"/>
  <p:tag name="SLIDEID" val="E43C821283E84CA69AE595EF16313AA3"/>
  <p:tag name="SLIDEORDER" val="1"/>
  <p:tag name="SLIDETYPE" val="Q"/>
  <p:tag name="DEMOGRAPHIC" val="False"/>
  <p:tag name="SPEEDSCORING" val="False"/>
  <p:tag name="CORRECTPOINTVALUE" val="100"/>
  <p:tag name="INCORRECTPOINTVALUE" val="0"/>
  <p:tag name="VALUEFORMAT" val="0%"/>
  <p:tag name="QUESTIONALIAS" val="Which of the following best describes your use of Blackboard?"/>
  <p:tag name="ANSWERSALIAS" val="I don’t use Blackboard in my classes|smicln|I post course syllabus and grades|smicln|I use many Bb features like discussion boards, online assignments, quizzes/exams, etc."/>
  <p:tag name="RESPONSESGATHERED" val="True"/>
  <p:tag name="TOTALRESPONSES" val="39"/>
  <p:tag name="RESPONSECOUNT" val="39"/>
  <p:tag name="SLICED" val="False"/>
  <p:tag name="RESPONSES" val="1;2;3;3;3;3;3;3;3;-;-;-;-;1;3;2;2;3;3;1;3;3;1;1;-;2;3;3;1;3;-;3;3;-;3;-;2;2;-;3;1;3;2;3;-;2;-;-;-;3;-;1;-;-;-;3;"/>
  <p:tag name="CHARTSTRINGSTD" val="8 8 23"/>
  <p:tag name="CHARTSTRINGREV" val="23 8 8"/>
  <p:tag name="CHARTSTRINGSTDPER" val="0.205128205128205 0.205128205128205 0.58974358974359"/>
  <p:tag name="CHARTSTRINGREVPER" val="0.58974358974359 0.205128205128205 0.20512820512820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3"/>
  <p:tag name="TEXTLENGTH" val="157"/>
  <p:tag name="FONTSIZE" val="32"/>
  <p:tag name="BULLETTYPE" val="ppBulletArabicPeriod"/>
  <p:tag name="ANSWERTEXT" val="I don’t use Blackboard in my classes&#10;I post course syllabus and grades&#10;I use many Bb features like discussion boards, online assignments, quizzes/exams, etc.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  <p:tag name="SLIDEGUID" val="4BF906A531C348B58C30875DD6001CD1"/>
  <p:tag name="SLIDEID" val="4BF906A531C348B58C30875DD6001CD1"/>
  <p:tag name="SLIDEORDER" val="1"/>
  <p:tag name="SLIDETYPE" val="Q"/>
  <p:tag name="DEMOGRAPHIC" val="False"/>
  <p:tag name="SPEEDSCORING" val="False"/>
  <p:tag name="CORRECTPOINTVALUE" val="100"/>
  <p:tag name="INCORRECTPOINTVALUE" val="0"/>
  <p:tag name="VALUEFORMAT" val="0%"/>
  <p:tag name="QUESTIONALIAS" val="Which describes your use of Web 2.0 and social networking tools? "/>
  <p:tag name="ANSWERSALIAS" val="I use wikis, blogs, Facebook, and/or other web 2.0 tools for my personal interests|smicln|I use wikis, blogs, Facebook, and/or other tools for my research interests|smicln|I use wikis, blogs, etc. as part of the instructional technology tools in my courses|smicln|What’s a wiki?"/>
  <p:tag name="RESPONSESGATHERED" val="True"/>
  <p:tag name="TOTALRESPONSES" val="37"/>
  <p:tag name="RESPONSECOUNT" val="37"/>
  <p:tag name="SLICED" val="False"/>
  <p:tag name="RESPONSES" val="4;1;3;2;2;2;1;2;1;-;-;-;-;4;3;1;1;3;1;4;1;-;1;4;-;-;3;1;2;1;-;3;3;-;4;-;4;1;-;-;4;1;2;1;-;-;1;-;1;-;-;1;-;-;-;1;1;"/>
  <p:tag name="CHARTSTRINGSTD" val="18 6 6 7"/>
  <p:tag name="CHARTSTRINGREV" val="7 6 6 18"/>
  <p:tag name="CHARTSTRINGSTDPER" val="0.486486486486487 0.162162162162162 0.162162162162162 0.189189189189189"/>
  <p:tag name="CHARTSTRINGREVPER" val="0.189189189189189 0.162162162162162 0.162162162162162 0.486486486486487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257"/>
  <p:tag name="FONTSIZE" val="32"/>
  <p:tag name="BULLETTYPE" val="ppBulletArabicPeriod"/>
  <p:tag name="ANSWERTEXT" val="I use wikis, blogs, Facebook, and/or other web 2.0 tools for my personal interests&#10;I use wikis, blogs, Facebook, and/or other tools for my research interests&#10;I use wikis, blogs, etc. as part of the instructional technology tools in my courses&#10;What’s a wiki?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660</Words>
  <Application>Microsoft Office PowerPoint</Application>
  <PresentationFormat>On-screen Show (4:3)</PresentationFormat>
  <Paragraphs>95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Chart</vt:lpstr>
      <vt:lpstr>eLearning @ S&amp;T</vt:lpstr>
      <vt:lpstr>Missouri S&amp;T Opportunities</vt:lpstr>
      <vt:lpstr>  Expanded Opportunities: Faculty</vt:lpstr>
      <vt:lpstr>Slide 4</vt:lpstr>
      <vt:lpstr>S&amp;T Present</vt:lpstr>
      <vt:lpstr>S&amp;T Future</vt:lpstr>
      <vt:lpstr>Slide 7</vt:lpstr>
      <vt:lpstr>Why Blended Learning?</vt:lpstr>
      <vt:lpstr>EdTech and  You</vt:lpstr>
      <vt:lpstr>Most of the courses I teach now are…</vt:lpstr>
      <vt:lpstr>I believe…</vt:lpstr>
      <vt:lpstr>The #1 barrier for me to adopt new pedagogy/technology is…</vt:lpstr>
      <vt:lpstr>eFellows Program</vt:lpstr>
      <vt:lpstr>eLearning Community of Practice</vt:lpstr>
      <vt:lpstr>Which of the following best describes your use of Blackboard?</vt:lpstr>
      <vt:lpstr>Which describes your use of Web 2.0 and social networking tools? </vt:lpstr>
      <vt:lpstr>Tools</vt:lpstr>
      <vt:lpstr>Tools</vt:lpstr>
      <vt:lpstr>Thank You for attending the  3rd Annual S&amp;T TLT Conference</vt:lpstr>
    </vt:vector>
  </TitlesOfParts>
  <Company>Missouri S&amp;T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Margaret CLine</dc:creator>
  <cp:lastModifiedBy>mhays</cp:lastModifiedBy>
  <cp:revision>30</cp:revision>
  <dcterms:created xsi:type="dcterms:W3CDTF">2010-03-10T20:06:07Z</dcterms:created>
  <dcterms:modified xsi:type="dcterms:W3CDTF">2010-03-15T20:35:45Z</dcterms:modified>
</cp:coreProperties>
</file>