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9" r:id="rId9"/>
    <p:sldId id="268" r:id="rId10"/>
    <p:sldId id="265" r:id="rId11"/>
    <p:sldId id="267" r:id="rId12"/>
    <p:sldId id="263" r:id="rId13"/>
    <p:sldId id="264" r:id="rId14"/>
    <p:sldId id="266" r:id="rId15"/>
    <p:sldId id="270" r:id="rId16"/>
    <p:sldId id="271" r:id="rId17"/>
    <p:sldId id="275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43D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E1120-2237-4517-B1BE-D1B23F68AF2C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dcernusca@mst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90600" y="1219200"/>
            <a:ext cx="7772400" cy="1752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dirty="0"/>
              <a:t> Classroom Communication: Creating Synergy </a:t>
            </a:r>
            <a:r>
              <a:rPr lang="en-US" sz="3600" b="1" dirty="0" smtClean="0"/>
              <a:t>Between Instructor, Students</a:t>
            </a:r>
            <a:r>
              <a:rPr lang="en-US" sz="3600" b="1" dirty="0"/>
              <a:t>, and Learning Process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524000" y="3505200"/>
            <a:ext cx="6400800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 Cernusca, Ph.D.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Instructional Design Specialist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4563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Missouri University of Science and Technology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419600" y="58674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dirty="0" smtClean="0"/>
              <a:t>TLT Conference - Rolla, </a:t>
            </a:r>
            <a:r>
              <a:rPr lang="en-US" sz="2000" b="1" dirty="0"/>
              <a:t>March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914525" y="3105150"/>
            <a:ext cx="2322902" cy="1695510"/>
            <a:chOff x="1600200" y="3200400"/>
            <a:chExt cx="2322902" cy="1695510"/>
          </a:xfrm>
        </p:grpSpPr>
        <p:sp>
          <p:nvSpPr>
            <p:cNvPr id="13" name="TextBox 12"/>
            <p:cNvSpPr txBox="1"/>
            <p:nvPr/>
          </p:nvSpPr>
          <p:spPr>
            <a:xfrm>
              <a:off x="2438400" y="4495800"/>
              <a:ext cx="14847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 Black" pitchFamily="34" charset="0"/>
                </a:rPr>
                <a:t>Encoding</a:t>
              </a:r>
              <a:endParaRPr lang="en-US" sz="2000" dirty="0">
                <a:latin typeface="Arial Black" pitchFamily="34" charset="0"/>
              </a:endParaRPr>
            </a:p>
          </p:txBody>
        </p:sp>
        <p:sp>
          <p:nvSpPr>
            <p:cNvPr id="14" name="Bent Arrow 13"/>
            <p:cNvSpPr/>
            <p:nvPr/>
          </p:nvSpPr>
          <p:spPr>
            <a:xfrm>
              <a:off x="1600200" y="3200400"/>
              <a:ext cx="990600" cy="1219200"/>
            </a:xfrm>
            <a:prstGeom prst="ben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191125" y="3181350"/>
            <a:ext cx="2286000" cy="1695510"/>
            <a:chOff x="4876800" y="3276600"/>
            <a:chExt cx="2286000" cy="1695510"/>
          </a:xfrm>
        </p:grpSpPr>
        <p:sp>
          <p:nvSpPr>
            <p:cNvPr id="16" name="Bent Arrow 15"/>
            <p:cNvSpPr/>
            <p:nvPr/>
          </p:nvSpPr>
          <p:spPr>
            <a:xfrm rot="16200000" flipH="1" flipV="1">
              <a:off x="6134100" y="3390900"/>
              <a:ext cx="1143000" cy="9144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76800" y="4572000"/>
              <a:ext cx="14975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>
                      <a:lumMod val="75000"/>
                    </a:schemeClr>
                  </a:solidFill>
                  <a:latin typeface="Arial Black" pitchFamily="34" charset="0"/>
                </a:rPr>
                <a:t>Decoding</a:t>
              </a:r>
              <a:endParaRPr lang="en-US" sz="2000" dirty="0">
                <a:solidFill>
                  <a:schemeClr val="bg1">
                    <a:lumMod val="75000"/>
                  </a:schemeClr>
                </a:solidFill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05125" y="2571750"/>
            <a:ext cx="3657600" cy="1757065"/>
            <a:chOff x="2590800" y="2667000"/>
            <a:chExt cx="3657600" cy="1757065"/>
          </a:xfrm>
        </p:grpSpPr>
        <p:sp>
          <p:nvSpPr>
            <p:cNvPr id="19" name="Rounded Rectangle 5"/>
            <p:cNvSpPr/>
            <p:nvPr/>
          </p:nvSpPr>
          <p:spPr>
            <a:xfrm>
              <a:off x="2590800" y="2667000"/>
              <a:ext cx="3657600" cy="12954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Delivery Tools &amp; Activities</a:t>
              </a:r>
            </a:p>
            <a:p>
              <a:pPr algn="ctr"/>
              <a:endParaRPr lang="en-US" sz="2000" b="1" dirty="0" smtClean="0"/>
            </a:p>
            <a:p>
              <a:pPr algn="ctr"/>
              <a:r>
                <a:rPr lang="en-US" sz="2000" dirty="0" smtClean="0"/>
                <a:t>Technology-driven</a:t>
              </a:r>
            </a:p>
            <a:p>
              <a:pPr algn="ctr"/>
              <a:r>
                <a:rPr lang="en-US" sz="2000" dirty="0" smtClean="0"/>
                <a:t>Non-Technology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33800" y="3962400"/>
              <a:ext cx="15359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345634"/>
                  </a:solidFill>
                  <a:latin typeface="Arial Black" pitchFamily="34" charset="0"/>
                </a:rPr>
                <a:t>Sending</a:t>
              </a:r>
              <a:endParaRPr lang="en-US" sz="2400" dirty="0">
                <a:solidFill>
                  <a:srgbClr val="345634"/>
                </a:solidFill>
                <a:latin typeface="Arial Black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71525" y="3105150"/>
            <a:ext cx="7924800" cy="2209800"/>
            <a:chOff x="457200" y="2667000"/>
            <a:chExt cx="7924800" cy="2209800"/>
          </a:xfrm>
        </p:grpSpPr>
        <p:sp>
          <p:nvSpPr>
            <p:cNvPr id="22" name="Rectangle 21"/>
            <p:cNvSpPr/>
            <p:nvPr/>
          </p:nvSpPr>
          <p:spPr>
            <a:xfrm>
              <a:off x="762000" y="3886200"/>
              <a:ext cx="1752600" cy="762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Instructor</a:t>
              </a:r>
              <a:endParaRPr lang="en-US" sz="2800" b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324600" y="3886200"/>
              <a:ext cx="1981200" cy="76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65000"/>
                    </a:schemeClr>
                  </a:solidFill>
                </a:rPr>
                <a:t>Students</a:t>
              </a:r>
              <a:endParaRPr lang="en-US" sz="28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4" name="Flowchart: Process 23"/>
            <p:cNvSpPr/>
            <p:nvPr/>
          </p:nvSpPr>
          <p:spPr>
            <a:xfrm>
              <a:off x="609600" y="3429000"/>
              <a:ext cx="7772400" cy="1447800"/>
            </a:xfrm>
            <a:prstGeom prst="flowChartProcess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7200" y="2667000"/>
              <a:ext cx="133253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>
                      <a:lumMod val="75000"/>
                    </a:schemeClr>
                  </a:solidFill>
                </a:rPr>
                <a:t>Human </a:t>
              </a:r>
            </a:p>
            <a:p>
              <a:r>
                <a:rPr lang="en-US" sz="2400" b="1" dirty="0" smtClean="0">
                  <a:solidFill>
                    <a:schemeClr val="bg1">
                      <a:lumMod val="75000"/>
                    </a:schemeClr>
                  </a:solidFill>
                </a:rPr>
                <a:t>factor</a:t>
              </a:r>
              <a:endParaRPr lang="en-US" sz="2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914525" y="2038350"/>
            <a:ext cx="6629400" cy="4572000"/>
            <a:chOff x="1914525" y="2038350"/>
            <a:chExt cx="6629400" cy="4572000"/>
          </a:xfrm>
        </p:grpSpPr>
        <p:sp>
          <p:nvSpPr>
            <p:cNvPr id="27" name="Rounded Rectangle 26"/>
            <p:cNvSpPr/>
            <p:nvPr/>
          </p:nvSpPr>
          <p:spPr>
            <a:xfrm>
              <a:off x="3057525" y="5314950"/>
              <a:ext cx="3581400" cy="129540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Assessment Tools/ Activities</a:t>
              </a:r>
            </a:p>
            <a:p>
              <a:pPr algn="ctr"/>
              <a:endParaRPr lang="en-US" sz="2000" dirty="0"/>
            </a:p>
            <a:p>
              <a:pPr algn="ctr"/>
              <a:r>
                <a:rPr lang="en-US" sz="2000" dirty="0" smtClean="0"/>
                <a:t>Formative/ Summative</a:t>
              </a:r>
            </a:p>
            <a:p>
              <a:pPr algn="ctr"/>
              <a:r>
                <a:rPr lang="en-US" sz="2000" dirty="0" smtClean="0"/>
                <a:t>Synchronous/ Asynchronous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24325" y="4933950"/>
              <a:ext cx="18103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Arial Black" pitchFamily="34" charset="0"/>
                </a:rPr>
                <a:t>Feedback</a:t>
              </a:r>
              <a:endParaRPr lang="en-US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</a:endParaRPr>
            </a:p>
          </p:txBody>
        </p:sp>
        <p:grpSp>
          <p:nvGrpSpPr>
            <p:cNvPr id="29" name="Group 26"/>
            <p:cNvGrpSpPr/>
            <p:nvPr/>
          </p:nvGrpSpPr>
          <p:grpSpPr>
            <a:xfrm>
              <a:off x="6867525" y="2038350"/>
              <a:ext cx="1676400" cy="2103290"/>
              <a:chOff x="6553200" y="1600200"/>
              <a:chExt cx="1676400" cy="2103290"/>
            </a:xfrm>
          </p:grpSpPr>
          <p:sp>
            <p:nvSpPr>
              <p:cNvPr id="36" name="Lightning Bolt 35"/>
              <p:cNvSpPr/>
              <p:nvPr/>
            </p:nvSpPr>
            <p:spPr>
              <a:xfrm rot="-1500000" flipH="1">
                <a:off x="7422217" y="2726243"/>
                <a:ext cx="497014" cy="977247"/>
              </a:xfrm>
              <a:prstGeom prst="lightningBol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Lightning Bolt 36"/>
              <p:cNvSpPr/>
              <p:nvPr/>
            </p:nvSpPr>
            <p:spPr>
              <a:xfrm flipH="1">
                <a:off x="6553200" y="2438400"/>
                <a:ext cx="838200" cy="304800"/>
              </a:xfrm>
              <a:prstGeom prst="lightningBol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6-Point Star 37"/>
              <p:cNvSpPr/>
              <p:nvPr/>
            </p:nvSpPr>
            <p:spPr>
              <a:xfrm>
                <a:off x="7010400" y="1600200"/>
                <a:ext cx="1219200" cy="990600"/>
              </a:xfrm>
              <a:prstGeom prst="star6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NOISE</a:t>
                </a:r>
                <a:endParaRPr lang="en-US" b="1" dirty="0"/>
              </a:p>
            </p:txBody>
          </p:sp>
        </p:grpSp>
        <p:grpSp>
          <p:nvGrpSpPr>
            <p:cNvPr id="30" name="Group 42"/>
            <p:cNvGrpSpPr/>
            <p:nvPr/>
          </p:nvGrpSpPr>
          <p:grpSpPr>
            <a:xfrm>
              <a:off x="6638925" y="4876800"/>
              <a:ext cx="1161779" cy="1276350"/>
              <a:chOff x="6638925" y="4876800"/>
              <a:chExt cx="1161779" cy="1276350"/>
            </a:xfrm>
          </p:grpSpPr>
          <p:sp>
            <p:nvSpPr>
              <p:cNvPr id="34" name="Bent Arrow 33"/>
              <p:cNvSpPr/>
              <p:nvPr/>
            </p:nvSpPr>
            <p:spPr>
              <a:xfrm flipH="1" flipV="1">
                <a:off x="6638925" y="5086350"/>
                <a:ext cx="914400" cy="1066800"/>
              </a:xfrm>
              <a:prstGeom prst="ben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Up Arrow 34"/>
              <p:cNvSpPr/>
              <p:nvPr/>
            </p:nvSpPr>
            <p:spPr>
              <a:xfrm>
                <a:off x="7267304" y="4876800"/>
                <a:ext cx="533400" cy="304800"/>
              </a:xfrm>
              <a:prstGeom prst="up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41"/>
            <p:cNvGrpSpPr/>
            <p:nvPr/>
          </p:nvGrpSpPr>
          <p:grpSpPr>
            <a:xfrm>
              <a:off x="1914525" y="5086350"/>
              <a:ext cx="1143000" cy="990600"/>
              <a:chOff x="1914525" y="5086350"/>
              <a:chExt cx="1143000" cy="990600"/>
            </a:xfrm>
          </p:grpSpPr>
          <p:sp>
            <p:nvSpPr>
              <p:cNvPr id="32" name="Bent Arrow 11"/>
              <p:cNvSpPr/>
              <p:nvPr/>
            </p:nvSpPr>
            <p:spPr>
              <a:xfrm rot="16200000">
                <a:off x="1990725" y="5010150"/>
                <a:ext cx="990600" cy="1143000"/>
              </a:xfrm>
              <a:prstGeom prst="bentArrow">
                <a:avLst>
                  <a:gd name="adj1" fmla="val 25000"/>
                  <a:gd name="adj2" fmla="val 25000"/>
                  <a:gd name="adj3" fmla="val 25000"/>
                  <a:gd name="adj4" fmla="val 4375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ight Arrow 32"/>
              <p:cNvSpPr/>
              <p:nvPr/>
            </p:nvSpPr>
            <p:spPr>
              <a:xfrm>
                <a:off x="2514600" y="5410200"/>
                <a:ext cx="533400" cy="381000"/>
              </a:xfrm>
              <a:prstGeom prst="right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1066800" y="457200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676400" y="1219200"/>
            <a:ext cx="653743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</a:rPr>
              <a:t>“Noise” due to 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</a:rPr>
              <a:t>Encoding &amp; Sending</a:t>
            </a:r>
            <a:endParaRPr lang="en-US" sz="3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457200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7794" y="1066800"/>
            <a:ext cx="747531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</a:rPr>
              <a:t>“Noise” due to 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</a:rPr>
              <a:t>Encoding Traits: Linearity</a:t>
            </a:r>
            <a:endParaRPr lang="en-US" sz="3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990600" y="2361406"/>
            <a:ext cx="2438400" cy="4267994"/>
            <a:chOff x="838200" y="2438400"/>
            <a:chExt cx="2438400" cy="4267994"/>
          </a:xfrm>
        </p:grpSpPr>
        <p:sp>
          <p:nvSpPr>
            <p:cNvPr id="14" name="Rectangle 13"/>
            <p:cNvSpPr/>
            <p:nvPr/>
          </p:nvSpPr>
          <p:spPr>
            <a:xfrm>
              <a:off x="838200" y="2438400"/>
              <a:ext cx="19050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/>
                <a:t>Topic 1</a:t>
              </a:r>
              <a:endParaRPr lang="en-US" sz="3200" b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38200" y="5181600"/>
              <a:ext cx="1905000" cy="6096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/>
                <a:t>Topic 2</a:t>
              </a:r>
              <a:endParaRPr lang="en-US" sz="32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05000" y="3313611"/>
              <a:ext cx="1371600" cy="533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Issue 1.1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905000" y="4191000"/>
              <a:ext cx="1371600" cy="533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Issue 1.2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5400000">
              <a:off x="76200" y="4114800"/>
              <a:ext cx="2133600" cy="1588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16" idx="1"/>
            </p:cNvCxnSpPr>
            <p:nvPr/>
          </p:nvCxnSpPr>
          <p:spPr>
            <a:xfrm flipV="1">
              <a:off x="1143000" y="3580311"/>
              <a:ext cx="762000" cy="1089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1143000" y="4419600"/>
              <a:ext cx="762000" cy="1089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1905000" y="5943600"/>
              <a:ext cx="1219200" cy="3048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…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05000" y="6324600"/>
              <a:ext cx="1219200" cy="3048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…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rot="5400000">
              <a:off x="685800" y="6248400"/>
              <a:ext cx="914400" cy="1588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1143000" y="6019800"/>
              <a:ext cx="762000" cy="1089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143000" y="6400800"/>
              <a:ext cx="762000" cy="1089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407267"/>
            <a:ext cx="4749148" cy="4222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990600" y="1752600"/>
            <a:ext cx="2086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…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 do this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0" y="1752600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…</a:t>
            </a:r>
            <a:r>
              <a:rPr lang="en-US" sz="2800" b="1" dirty="0" smtClean="0">
                <a:solidFill>
                  <a:srgbClr val="FF0000"/>
                </a:solidFill>
              </a:rPr>
              <a:t>you expect  </a:t>
            </a:r>
            <a:r>
              <a:rPr lang="en-US" sz="2800" b="1" dirty="0" smtClean="0">
                <a:solidFill>
                  <a:srgbClr val="FF0000"/>
                </a:solidFill>
              </a:rPr>
              <a:t>that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457200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828" y="1066800"/>
            <a:ext cx="705237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</a:rPr>
              <a:t>Strategies to compensate for Linearity</a:t>
            </a:r>
            <a:endParaRPr lang="en-US" sz="3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1" y="1676400"/>
            <a:ext cx="80009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Continuity of Concepts &amp; Ideas</a:t>
            </a:r>
          </a:p>
          <a:p>
            <a:pPr lvl="1">
              <a:buFont typeface="Arial" pitchFamily="34" charset="0"/>
              <a:buChar char="•"/>
            </a:pPr>
            <a:r>
              <a:rPr lang="en-US" sz="3000" b="1" dirty="0" smtClean="0"/>
              <a:t> Revisit concepts taught previously;</a:t>
            </a:r>
            <a:endParaRPr lang="en-US" sz="30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3000" b="1" dirty="0" smtClean="0"/>
              <a:t> Use different contextual </a:t>
            </a:r>
            <a:r>
              <a:rPr lang="en-US" sz="3000" b="1" dirty="0" smtClean="0"/>
              <a:t>application (</a:t>
            </a:r>
            <a:r>
              <a:rPr lang="en-US" sz="3000" dirty="0" smtClean="0"/>
              <a:t>e.g. lecture, homework, project</a:t>
            </a:r>
            <a:r>
              <a:rPr lang="en-US" sz="3000" b="1" dirty="0" smtClean="0"/>
              <a:t>) of same/similar concept(s)</a:t>
            </a:r>
            <a:r>
              <a:rPr lang="en-US" sz="3000" b="1" dirty="0" smtClean="0"/>
              <a:t>;</a:t>
            </a:r>
            <a:endParaRPr lang="en-US" sz="3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4152543"/>
            <a:ext cx="80009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Summarize and Integrate</a:t>
            </a:r>
          </a:p>
          <a:p>
            <a:pPr lvl="1">
              <a:buFont typeface="Arial" pitchFamily="34" charset="0"/>
              <a:buChar char="•"/>
            </a:pPr>
            <a:r>
              <a:rPr lang="en-US" sz="3000" b="1" dirty="0" smtClean="0"/>
              <a:t> Provide/ask for summary of major groups of concepts (e.g. </a:t>
            </a:r>
            <a:r>
              <a:rPr lang="en-US" sz="3000" b="1" dirty="0" smtClean="0"/>
              <a:t>outlines, diagrams)</a:t>
            </a:r>
            <a:r>
              <a:rPr lang="en-US" sz="3000" b="1" dirty="0" smtClean="0"/>
              <a:t>;</a:t>
            </a:r>
            <a:endParaRPr lang="en-US" sz="30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3000" b="1" dirty="0" smtClean="0"/>
              <a:t> Provide explicit representations of related groups of concepts (e.g. concept maps)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457200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71639" y="1066800"/>
            <a:ext cx="526477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</a:rPr>
              <a:t>Concept Mapping Strategies</a:t>
            </a:r>
            <a:endParaRPr lang="en-US" sz="3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488" y="3048000"/>
            <a:ext cx="864851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914400" y="1752600"/>
            <a:ext cx="8000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Use concept maps to show, build and assess structural knowledge (Why?)</a:t>
            </a:r>
            <a:endParaRPr lang="en-US" sz="30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6311537" y="3812178"/>
            <a:ext cx="16002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856411" y="3137263"/>
            <a:ext cx="1143000" cy="381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5486400"/>
            <a:ext cx="8000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Be creative</a:t>
            </a:r>
            <a:r>
              <a:rPr lang="en-US" sz="3000" b="1" dirty="0" smtClean="0"/>
              <a:t>…use engaging contexts (e.g. games, puzzle) to make these tools more appealing.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20" grpId="0"/>
      <p:bldP spid="2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603647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9827" y="1295400"/>
            <a:ext cx="555434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</a:rPr>
              <a:t>Use of one Presentation Tools</a:t>
            </a:r>
            <a:endParaRPr lang="en-US" sz="3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2286000"/>
            <a:ext cx="7086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Excessive use of PowerPoint Slides or [White/</a:t>
            </a:r>
            <a:r>
              <a:rPr lang="en-US" sz="3000" b="1" dirty="0" smtClean="0"/>
              <a:t> </a:t>
            </a:r>
            <a:r>
              <a:rPr lang="en-US" sz="3000" b="1" dirty="0" smtClean="0"/>
              <a:t>Black/Digital] Board is: 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</a:rPr>
              <a:t>Boring;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</a:rPr>
              <a:t>Disengaging;</a:t>
            </a:r>
            <a:endParaRPr lang="en-US" sz="3000" b="1" dirty="0" smtClean="0"/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FF0000"/>
                </a:solidFill>
              </a:rPr>
              <a:t> Waste </a:t>
            </a:r>
            <a:r>
              <a:rPr lang="en-US" sz="3000" b="1" dirty="0" smtClean="0">
                <a:solidFill>
                  <a:srgbClr val="FF0000"/>
                </a:solidFill>
              </a:rPr>
              <a:t>of classroom time;</a:t>
            </a:r>
            <a:r>
              <a:rPr lang="en-US" sz="3000" b="1" dirty="0" smtClean="0"/>
              <a:t> </a:t>
            </a:r>
            <a:endParaRPr lang="en-US" sz="3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603647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56751" y="1295400"/>
            <a:ext cx="438049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</a:rPr>
              <a:t>Presentation Strategies</a:t>
            </a:r>
            <a:endParaRPr lang="en-US" sz="3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2077283"/>
            <a:ext cx="8305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Balance the information on the slide and board</a:t>
            </a:r>
          </a:p>
          <a:p>
            <a:endParaRPr lang="en-US" sz="3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3000" b="1" dirty="0" smtClean="0"/>
              <a:t> Use outline slides to support not replace you;</a:t>
            </a:r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use the board to add details</a:t>
            </a:r>
          </a:p>
          <a:p>
            <a:pPr lvl="2">
              <a:buFont typeface="Arial" pitchFamily="34" charset="0"/>
              <a:buChar char="•"/>
            </a:pPr>
            <a:endParaRPr lang="en-US" sz="30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3000" b="1" dirty="0" smtClean="0"/>
              <a:t> Use slides that have complementary graphics;</a:t>
            </a:r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when technical possible draw on the slide;</a:t>
            </a:r>
          </a:p>
          <a:p>
            <a:pPr lvl="2">
              <a:buFont typeface="Arial" pitchFamily="34" charset="0"/>
              <a:buChar char="•"/>
            </a:pPr>
            <a:endParaRPr lang="en-US" sz="30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Use slides that summarize and synthesize;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" y="320040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√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449580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√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579120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√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066800" y="603647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95916" y="1295400"/>
            <a:ext cx="6102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Address the Diversity of Classroom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2057400"/>
            <a:ext cx="7162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Various Cognitive Styles</a:t>
            </a:r>
          </a:p>
          <a:p>
            <a:endParaRPr lang="en-US" sz="3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err="1" smtClean="0"/>
              <a:t>Visualizer</a:t>
            </a:r>
            <a:endParaRPr lang="en-US" sz="3000" b="1" dirty="0" smtClean="0"/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image oriented;</a:t>
            </a:r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manipulate and transform </a:t>
            </a:r>
            <a:r>
              <a:rPr lang="en-US" sz="3000" b="1" dirty="0" smtClean="0">
                <a:solidFill>
                  <a:srgbClr val="C00000"/>
                </a:solidFill>
              </a:rPr>
              <a:t>images</a:t>
            </a:r>
            <a:endParaRPr lang="en-US" sz="3000" b="1" dirty="0" smtClean="0">
              <a:solidFill>
                <a:srgbClr val="C00000"/>
              </a:solidFill>
            </a:endParaRPr>
          </a:p>
          <a:p>
            <a:pPr lvl="1"/>
            <a:endParaRPr lang="en-US" sz="30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3000" b="1" dirty="0" err="1" smtClean="0"/>
              <a:t>Verbalizer</a:t>
            </a:r>
            <a:endParaRPr lang="en-US" sz="3000" b="1" dirty="0" smtClean="0"/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word oriented;</a:t>
            </a:r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manipulate and transforms </a:t>
            </a:r>
            <a:r>
              <a:rPr lang="en-US" sz="3000" b="1" dirty="0" smtClean="0">
                <a:solidFill>
                  <a:schemeClr val="accent4">
                    <a:lumMod val="50000"/>
                  </a:schemeClr>
                </a:solidFill>
              </a:rPr>
              <a:t>symbols</a:t>
            </a:r>
            <a:endParaRPr lang="en-US" sz="3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066800" y="603647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95916" y="1295400"/>
            <a:ext cx="6102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Address the Diversity of Classroom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2057400"/>
            <a:ext cx="5105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Various Cognitive Controls</a:t>
            </a:r>
          </a:p>
          <a:p>
            <a:pPr lvl="1">
              <a:buFont typeface="Arial" pitchFamily="34" charset="0"/>
              <a:buChar char="•"/>
            </a:pPr>
            <a:r>
              <a:rPr lang="en-US" sz="3000" b="1" dirty="0" smtClean="0"/>
              <a:t> Field Dependent (FD)</a:t>
            </a:r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global;</a:t>
            </a:r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externally directed</a:t>
            </a:r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C00000"/>
                </a:solidFill>
              </a:rPr>
              <a:t> factually oriented</a:t>
            </a:r>
            <a:endParaRPr lang="en-US" sz="3000" b="1" dirty="0" smtClean="0">
              <a:solidFill>
                <a:srgbClr val="C0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3000" b="1" dirty="0" smtClean="0"/>
              <a:t> Field Independent (FI)</a:t>
            </a:r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analytic;</a:t>
            </a:r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/>
              <a:t> </a:t>
            </a:r>
            <a:r>
              <a:rPr lang="en-US" sz="3000" b="1" dirty="0" smtClean="0"/>
              <a:t>internally directed;</a:t>
            </a:r>
          </a:p>
          <a:p>
            <a:pPr lvl="2"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accent4">
                    <a:lumMod val="50000"/>
                  </a:schemeClr>
                </a:solidFill>
              </a:rPr>
              <a:t>conceptually oriented;</a:t>
            </a:r>
            <a:endParaRPr lang="en-US" sz="3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2514600"/>
            <a:ext cx="2971800" cy="35394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FD</a:t>
            </a:r>
            <a:r>
              <a:rPr lang="en-US" sz="2800" b="1" dirty="0" smtClean="0"/>
              <a:t> Students taught by </a:t>
            </a:r>
            <a:r>
              <a:rPr lang="en-US" sz="2800" b="1" dirty="0" smtClean="0">
                <a:solidFill>
                  <a:srgbClr val="7030A0"/>
                </a:solidFill>
              </a:rPr>
              <a:t>FI</a:t>
            </a:r>
            <a:r>
              <a:rPr lang="en-US" sz="2800" b="1" dirty="0" smtClean="0"/>
              <a:t> Teachers </a:t>
            </a:r>
          </a:p>
          <a:p>
            <a:pPr algn="ctr"/>
            <a:endParaRPr lang="en-US" sz="2800" b="1" dirty="0" smtClean="0"/>
          </a:p>
          <a:p>
            <a:pPr algn="ctr"/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</a:rPr>
              <a:t>achieved more </a:t>
            </a:r>
          </a:p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/>
              <a:t>than when taught by FD teachers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603647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8323" y="1295400"/>
            <a:ext cx="6137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Don’t Forget the Affective Learning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740230" y="2693126"/>
            <a:ext cx="2286000" cy="7078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Teacher Nonverbal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Immediacy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550114" y="2667000"/>
            <a:ext cx="2212886" cy="7078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Student Cognitive Learning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3028408" y="2819400"/>
            <a:ext cx="501602" cy="419556"/>
          </a:xfrm>
          <a:prstGeom prst="rightArrow">
            <a:avLst>
              <a:gd name="adj1" fmla="val 50000"/>
              <a:gd name="adj2" fmla="val 8859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6042812" y="2819400"/>
            <a:ext cx="510388" cy="419556"/>
          </a:xfrm>
          <a:prstGeom prst="rightArrow">
            <a:avLst>
              <a:gd name="adj1" fmla="val 50000"/>
              <a:gd name="adj2" fmla="val 8263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505200" y="3781961"/>
            <a:ext cx="2667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Affective Learning: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state of motivation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value preferences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commitment</a:t>
            </a:r>
          </a:p>
          <a:p>
            <a:r>
              <a:rPr lang="en-US" sz="2000" dirty="0" smtClean="0"/>
              <a:t>     epistemic beliefs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400800" y="37338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Cognitive Learning: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various levels of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learning outcomes </a:t>
            </a:r>
          </a:p>
          <a:p>
            <a:r>
              <a:rPr lang="en-US" sz="2000" dirty="0" smtClean="0"/>
              <a:t>     (e.g. </a:t>
            </a:r>
            <a:r>
              <a:rPr lang="en-US" sz="2000" dirty="0" smtClean="0"/>
              <a:t>Bloom)</a:t>
            </a:r>
            <a:endParaRPr lang="en-US" sz="2000" dirty="0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542211" y="2667000"/>
            <a:ext cx="2514600" cy="7078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Student Affective Learning (mediator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762000" y="1527750"/>
            <a:ext cx="7939866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Examples of nonverbal immediacy: </a:t>
            </a:r>
          </a:p>
          <a:p>
            <a:r>
              <a:rPr lang="en-US" dirty="0" smtClean="0"/>
              <a:t>      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    </a:t>
            </a:r>
            <a:r>
              <a:rPr lang="en-US" sz="2400" dirty="0" smtClean="0"/>
              <a:t>- </a:t>
            </a:r>
            <a:r>
              <a:rPr lang="en-US" sz="2400" b="1" dirty="0" smtClean="0"/>
              <a:t>Eye contact</a:t>
            </a:r>
            <a:r>
              <a:rPr lang="en-US" sz="2400" dirty="0" smtClean="0"/>
              <a:t>;  </a:t>
            </a:r>
          </a:p>
          <a:p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smtClean="0"/>
              <a:t> </a:t>
            </a:r>
            <a:r>
              <a:rPr lang="en-US" sz="2400" dirty="0" smtClean="0"/>
              <a:t>- </a:t>
            </a:r>
            <a:r>
              <a:rPr lang="en-US" sz="2400" b="1" dirty="0" smtClean="0"/>
              <a:t>Vocal expressiveness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            (Tone of voice – variation/ Raising and lowering </a:t>
            </a:r>
            <a:r>
              <a:rPr lang="en-US" sz="2400" dirty="0" smtClean="0"/>
              <a:t>voice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      </a:t>
            </a:r>
            <a:r>
              <a:rPr lang="en-US" sz="2400" dirty="0" smtClean="0"/>
              <a:t>- </a:t>
            </a:r>
            <a:r>
              <a:rPr lang="en-US" sz="2400" b="1" dirty="0" smtClean="0"/>
              <a:t>Gestures, dynamics of delivery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             (Body Language/ Energy level - passion for subject/job)</a:t>
            </a:r>
          </a:p>
          <a:p>
            <a:endParaRPr lang="en-US" sz="2400" dirty="0"/>
          </a:p>
          <a:p>
            <a:r>
              <a:rPr lang="en-US" sz="2400" dirty="0" smtClean="0"/>
              <a:t>      - </a:t>
            </a:r>
            <a:r>
              <a:rPr lang="en-US" sz="2400" b="1" dirty="0" smtClean="0"/>
              <a:t>Movement in the classroom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              (Walks around the room to show </a:t>
            </a:r>
            <a:r>
              <a:rPr lang="en-US" sz="2400" dirty="0" smtClean="0"/>
              <a:t>interest/</a:t>
            </a:r>
            <a:endParaRPr lang="en-US" sz="2400" dirty="0" smtClean="0"/>
          </a:p>
          <a:p>
            <a:r>
              <a:rPr lang="en-US" sz="2400" dirty="0" smtClean="0"/>
              <a:t>               Proximity - where instructor located)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603647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 descr="Pegs_Line.jpg"/>
          <p:cNvPicPr>
            <a:picLocks noChangeAspect="1"/>
          </p:cNvPicPr>
          <p:nvPr/>
        </p:nvPicPr>
        <p:blipFill>
          <a:blip r:embed="rId3" cstate="print">
            <a:lum bright="58000" contrast="30000"/>
          </a:blip>
          <a:stretch>
            <a:fillRect/>
          </a:stretch>
        </p:blipFill>
        <p:spPr>
          <a:xfrm>
            <a:off x="1143000" y="1828800"/>
            <a:ext cx="7467600" cy="4210050"/>
          </a:xfrm>
          <a:prstGeom prst="rect">
            <a:avLst/>
          </a:prstGeom>
          <a:effectLst>
            <a:outerShdw blurRad="330200" dist="50800" dir="6420000" algn="ctr" rotWithShape="0">
              <a:srgbClr val="000000">
                <a:alpha val="36000"/>
              </a:srgbClr>
            </a:outerShdw>
          </a:effectLst>
        </p:spPr>
      </p:pic>
      <p:grpSp>
        <p:nvGrpSpPr>
          <p:cNvPr id="48" name="Group 47"/>
          <p:cNvGrpSpPr/>
          <p:nvPr/>
        </p:nvGrpSpPr>
        <p:grpSpPr>
          <a:xfrm>
            <a:off x="685800" y="4876800"/>
            <a:ext cx="3200400" cy="1752600"/>
            <a:chOff x="685800" y="4800600"/>
            <a:chExt cx="3200400" cy="1752600"/>
          </a:xfrm>
        </p:grpSpPr>
        <p:sp>
          <p:nvSpPr>
            <p:cNvPr id="15" name="Flowchart: Punched Tape 14"/>
            <p:cNvSpPr/>
            <p:nvPr/>
          </p:nvSpPr>
          <p:spPr>
            <a:xfrm>
              <a:off x="685800" y="4800600"/>
              <a:ext cx="3200400" cy="1752600"/>
            </a:xfrm>
            <a:prstGeom prst="flowChartPunchedTap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19163" y="5695950"/>
              <a:ext cx="2801216" cy="46166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[Black/White] Board</a:t>
              </a:r>
              <a:endParaRPr lang="en-US" sz="24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47800" y="5257800"/>
              <a:ext cx="2261581" cy="46166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Blackboard CMS</a:t>
              </a:r>
              <a:endParaRPr lang="en-US" sz="2400" b="1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14400" y="2438400"/>
            <a:ext cx="3505200" cy="2895600"/>
            <a:chOff x="914400" y="1981200"/>
            <a:chExt cx="3505200" cy="2895600"/>
          </a:xfrm>
        </p:grpSpPr>
        <p:sp>
          <p:nvSpPr>
            <p:cNvPr id="19" name="Flowchart: Document 18"/>
            <p:cNvSpPr/>
            <p:nvPr/>
          </p:nvSpPr>
          <p:spPr>
            <a:xfrm>
              <a:off x="914400" y="1981200"/>
              <a:ext cx="3505200" cy="2895600"/>
            </a:xfrm>
            <a:prstGeom prst="flowChartDocumen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81200" y="2133600"/>
              <a:ext cx="1650260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accent6">
                      <a:lumMod val="50000"/>
                    </a:schemeClr>
                  </a:solidFill>
                </a:rPr>
                <a:t>Instructor</a:t>
              </a:r>
              <a:endParaRPr lang="en-US" sz="28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66875" y="2943225"/>
              <a:ext cx="260032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PowerPoint Slides</a:t>
              </a:r>
              <a:endParaRPr lang="en-US" sz="24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90600" y="4229100"/>
              <a:ext cx="145012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Websites</a:t>
              </a:r>
              <a:endParaRPr lang="en-US" sz="24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52551" y="3810000"/>
              <a:ext cx="299085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Professional Software</a:t>
              </a:r>
              <a:endParaRPr lang="en-US" sz="2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066800" y="3400425"/>
              <a:ext cx="26395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Worked examples</a:t>
              </a:r>
              <a:endParaRPr lang="en-US" sz="24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3000" y="2514600"/>
              <a:ext cx="121297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L</a:t>
              </a:r>
              <a:r>
                <a:rPr lang="en-US" sz="2400" b="1" dirty="0" smtClean="0"/>
                <a:t>ecture</a:t>
              </a:r>
              <a:endParaRPr lang="en-US" sz="2400" b="1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953000" y="2362200"/>
            <a:ext cx="3886200" cy="2057400"/>
            <a:chOff x="4953000" y="1981200"/>
            <a:chExt cx="3886200" cy="2057400"/>
          </a:xfrm>
        </p:grpSpPr>
        <p:sp>
          <p:nvSpPr>
            <p:cNvPr id="27" name="Flowchart: Multidocument 26"/>
            <p:cNvSpPr/>
            <p:nvPr/>
          </p:nvSpPr>
          <p:spPr>
            <a:xfrm>
              <a:off x="4953000" y="1981200"/>
              <a:ext cx="3886200" cy="2057400"/>
            </a:xfrm>
            <a:prstGeom prst="flowChartMultidocumen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334000" y="2286000"/>
              <a:ext cx="1828800" cy="52322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chemeClr val="accent6">
                      <a:lumMod val="50000"/>
                    </a:schemeClr>
                  </a:solidFill>
                </a:rPr>
                <a:t>Students</a:t>
              </a:r>
              <a:endParaRPr lang="en-US" sz="28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29200" y="3200400"/>
              <a:ext cx="3230300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In-class group activities</a:t>
              </a:r>
              <a:endParaRPr lang="en-US" sz="24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51000" y="2743200"/>
              <a:ext cx="2378600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Notes/ Handouts</a:t>
              </a:r>
              <a:endParaRPr lang="en-US" sz="2400" b="1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38600" y="4648200"/>
            <a:ext cx="2590800" cy="1752600"/>
            <a:chOff x="4038600" y="4572000"/>
            <a:chExt cx="2590800" cy="1752600"/>
          </a:xfrm>
        </p:grpSpPr>
        <p:sp>
          <p:nvSpPr>
            <p:cNvPr id="32" name="Flowchart: Card 31"/>
            <p:cNvSpPr/>
            <p:nvPr/>
          </p:nvSpPr>
          <p:spPr>
            <a:xfrm>
              <a:off x="4038600" y="4572000"/>
              <a:ext cx="2590800" cy="1752600"/>
            </a:xfrm>
            <a:prstGeom prst="flowChartPunchedCard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191000" y="5562600"/>
              <a:ext cx="2230582" cy="7078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Personal Response Tool</a:t>
              </a:r>
              <a:endParaRPr lang="en-US" sz="20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53000" y="5153025"/>
              <a:ext cx="1371600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Computer</a:t>
              </a:r>
              <a:endParaRPr lang="en-US" sz="2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19600" y="4724400"/>
              <a:ext cx="1336875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Calculator</a:t>
              </a:r>
              <a:endParaRPr lang="en-US" sz="2000" b="1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066800" y="609600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6705600" y="4038600"/>
            <a:ext cx="2209800" cy="2362200"/>
            <a:chOff x="6629400" y="4114800"/>
            <a:chExt cx="2209800" cy="2362200"/>
          </a:xfrm>
        </p:grpSpPr>
        <p:sp>
          <p:nvSpPr>
            <p:cNvPr id="38" name="Vertical Scroll 37"/>
            <p:cNvSpPr/>
            <p:nvPr/>
          </p:nvSpPr>
          <p:spPr>
            <a:xfrm>
              <a:off x="6629400" y="4114800"/>
              <a:ext cx="2209800" cy="2362200"/>
            </a:xfrm>
            <a:prstGeom prst="verticalScroll">
              <a:avLst/>
            </a:prstGeom>
            <a:solidFill>
              <a:schemeClr val="accent6">
                <a:lumMod val="20000"/>
                <a:lumOff val="80000"/>
              </a:schemeClr>
            </a:solidFill>
            <a:effectLst>
              <a:outerShdw blurRad="50800" dist="50800" dir="5400000" algn="ctr" rotWithShape="0">
                <a:srgbClr val="000000">
                  <a:alpha val="54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144475" y="5001225"/>
              <a:ext cx="1040734" cy="4001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Projects</a:t>
              </a:r>
              <a:endParaRPr lang="en-US" sz="20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010400" y="4572000"/>
              <a:ext cx="1362681" cy="4001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Homework</a:t>
              </a:r>
              <a:endParaRPr lang="en-US" sz="20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62320" y="5440100"/>
              <a:ext cx="1196738" cy="4001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Quiz/Test</a:t>
              </a:r>
              <a:endParaRPr lang="en-US" sz="20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086600" y="5867400"/>
              <a:ext cx="1409360" cy="4001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[e]Portfolio</a:t>
              </a:r>
              <a:endParaRPr lang="en-US" sz="2000" b="1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590839" y="1295400"/>
            <a:ext cx="333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My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“Laundry List” 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914400" y="1828800"/>
            <a:ext cx="6666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How to Increase Instructor Immediacy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26670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Select a combination of  two to three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immediacy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strategies you feel comfortable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implementing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39624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Start to implement them and be </a:t>
            </a:r>
            <a:r>
              <a:rPr lang="en-US" sz="2800" b="1" dirty="0" smtClean="0">
                <a:solidFill>
                  <a:srgbClr val="0070C0"/>
                </a:solidFill>
              </a:rPr>
              <a:t>persistent (typically </a:t>
            </a:r>
            <a:r>
              <a:rPr lang="en-US" sz="2800" b="1" dirty="0" smtClean="0">
                <a:solidFill>
                  <a:srgbClr val="0070C0"/>
                </a:solidFill>
              </a:rPr>
              <a:t>the impact on your students </a:t>
            </a:r>
            <a:r>
              <a:rPr lang="en-US" sz="2800" b="1" dirty="0" smtClean="0">
                <a:solidFill>
                  <a:srgbClr val="0070C0"/>
                </a:solidFill>
              </a:rPr>
              <a:t>is slow</a:t>
            </a:r>
            <a:r>
              <a:rPr lang="en-US" sz="2800" b="1" dirty="0" smtClean="0">
                <a:solidFill>
                  <a:srgbClr val="0070C0"/>
                </a:solidFill>
              </a:rPr>
              <a:t>);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0" y="51816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Develop a set of questions regarding the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immediacy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strategies and administer them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at midterm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rved Left Arrow 16"/>
          <p:cNvSpPr/>
          <p:nvPr/>
        </p:nvSpPr>
        <p:spPr>
          <a:xfrm flipV="1">
            <a:off x="8077200" y="3048000"/>
            <a:ext cx="609600" cy="22098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0600" y="914400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838200" y="1295400"/>
            <a:ext cx="5257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dirty="0" smtClean="0"/>
              <a:t>Contact Information</a:t>
            </a:r>
            <a:endParaRPr lang="en-US" sz="4400" b="1" dirty="0"/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1371600" y="2895600"/>
            <a:ext cx="654256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Dan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Cernusca,</a:t>
            </a:r>
            <a:r>
              <a:rPr lang="en-US" sz="3600" b="1" dirty="0" smtClean="0"/>
              <a:t> </a:t>
            </a:r>
            <a:r>
              <a:rPr lang="en-US" sz="3600" dirty="0" smtClean="0"/>
              <a:t>Ph.D.</a:t>
            </a:r>
            <a:endParaRPr lang="en-US" sz="3600" dirty="0"/>
          </a:p>
          <a:p>
            <a:endParaRPr lang="en-US" sz="3200" dirty="0"/>
          </a:p>
          <a:p>
            <a:pPr lvl="1"/>
            <a:r>
              <a:rPr lang="en-US" sz="3200" dirty="0" smtClean="0"/>
              <a:t>207 </a:t>
            </a:r>
            <a:r>
              <a:rPr lang="en-US" sz="3200" dirty="0"/>
              <a:t>Norwood Hall (CERTI office)</a:t>
            </a:r>
          </a:p>
          <a:p>
            <a:endParaRPr lang="en-US" sz="3200" dirty="0"/>
          </a:p>
          <a:p>
            <a:pPr lvl="1"/>
            <a:r>
              <a:rPr lang="en-US" sz="3200" dirty="0" smtClean="0"/>
              <a:t>(</a:t>
            </a:r>
            <a:r>
              <a:rPr lang="en-US" sz="3200" dirty="0"/>
              <a:t>573) 341 </a:t>
            </a:r>
            <a:r>
              <a:rPr lang="en-US" sz="3200" u="sng" dirty="0"/>
              <a:t>4632</a:t>
            </a:r>
          </a:p>
          <a:p>
            <a:endParaRPr lang="en-US" sz="3200" dirty="0"/>
          </a:p>
          <a:p>
            <a:pPr lvl="1"/>
            <a:r>
              <a:rPr lang="en-US" sz="3200" dirty="0" smtClean="0">
                <a:hlinkClick r:id="rId3"/>
              </a:rPr>
              <a:t>dcernusca@mst.edu</a:t>
            </a:r>
            <a:r>
              <a:rPr lang="en-US" sz="3200" dirty="0" smtClean="0"/>
              <a:t> </a:t>
            </a:r>
            <a:r>
              <a:rPr lang="en-US" sz="3200" dirty="0"/>
              <a:t>(quickest </a:t>
            </a:r>
            <a:r>
              <a:rPr lang="en-US" sz="3200" dirty="0" smtClean="0"/>
              <a:t>way)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381000" y="4843632"/>
            <a:ext cx="8610600" cy="1557168"/>
            <a:chOff x="381000" y="4843632"/>
            <a:chExt cx="8610600" cy="1557168"/>
          </a:xfrm>
        </p:grpSpPr>
        <p:grpSp>
          <p:nvGrpSpPr>
            <p:cNvPr id="61" name="Group 60"/>
            <p:cNvGrpSpPr/>
            <p:nvPr/>
          </p:nvGrpSpPr>
          <p:grpSpPr>
            <a:xfrm>
              <a:off x="381000" y="4876800"/>
              <a:ext cx="8610600" cy="1524000"/>
              <a:chOff x="381000" y="4876800"/>
              <a:chExt cx="8610600" cy="152400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6019800" y="4876800"/>
                <a:ext cx="2971800" cy="1524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/>
                  <a:t>Target Knowledge &amp; Skills</a:t>
                </a:r>
                <a:endParaRPr lang="en-US" sz="2800" b="1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81000" y="5029200"/>
                <a:ext cx="4419600" cy="12192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[Expected] Existing Knowledge  &amp; Skills</a:t>
                </a:r>
                <a:endParaRPr lang="en-US" sz="28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" name="Left-Right Arrow 13"/>
              <p:cNvSpPr/>
              <p:nvPr/>
            </p:nvSpPr>
            <p:spPr>
              <a:xfrm>
                <a:off x="4800600" y="5377032"/>
                <a:ext cx="1219200" cy="533400"/>
              </a:xfrm>
              <a:prstGeom prst="left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5029200" y="4843632"/>
              <a:ext cx="8226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GAP</a:t>
              </a:r>
              <a:endParaRPr lang="en-US" sz="2800" b="1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590800" y="3733800"/>
            <a:ext cx="4914900" cy="1295400"/>
            <a:chOff x="2590800" y="3733800"/>
            <a:chExt cx="4914900" cy="1295400"/>
          </a:xfrm>
        </p:grpSpPr>
        <p:sp>
          <p:nvSpPr>
            <p:cNvPr id="16" name="Rounded Rectangle 15"/>
            <p:cNvSpPr/>
            <p:nvPr/>
          </p:nvSpPr>
          <p:spPr>
            <a:xfrm>
              <a:off x="3733800" y="3733800"/>
              <a:ext cx="2743200" cy="95743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LEARNING</a:t>
              </a:r>
            </a:p>
            <a:p>
              <a:pPr algn="ctr"/>
              <a:r>
                <a:rPr lang="en-US" sz="2800" dirty="0" smtClean="0"/>
                <a:t>(mediator)</a:t>
              </a:r>
              <a:endParaRPr lang="en-US" sz="2800" dirty="0"/>
            </a:p>
          </p:txBody>
        </p:sp>
        <p:cxnSp>
          <p:nvCxnSpPr>
            <p:cNvPr id="18" name="Straight Arrow Connector 17"/>
            <p:cNvCxnSpPr>
              <a:stCxn id="13" idx="0"/>
              <a:endCxn id="16" idx="1"/>
            </p:cNvCxnSpPr>
            <p:nvPr/>
          </p:nvCxnSpPr>
          <p:spPr>
            <a:xfrm rot="5400000" flipH="1" flipV="1">
              <a:off x="2753958" y="4049358"/>
              <a:ext cx="816684" cy="1143000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6" idx="3"/>
              <a:endCxn id="12" idx="0"/>
            </p:cNvCxnSpPr>
            <p:nvPr/>
          </p:nvCxnSpPr>
          <p:spPr>
            <a:xfrm>
              <a:off x="6477000" y="4212516"/>
              <a:ext cx="1028700" cy="664284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3733800" y="2209800"/>
            <a:ext cx="2590800" cy="1524000"/>
            <a:chOff x="3733800" y="2209800"/>
            <a:chExt cx="2590800" cy="1524000"/>
          </a:xfrm>
        </p:grpSpPr>
        <p:sp>
          <p:nvSpPr>
            <p:cNvPr id="51" name="Rectangle 50"/>
            <p:cNvSpPr/>
            <p:nvPr/>
          </p:nvSpPr>
          <p:spPr>
            <a:xfrm>
              <a:off x="3733800" y="2209800"/>
              <a:ext cx="2590800" cy="9144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FFFF00"/>
                  </a:solidFill>
                </a:rPr>
                <a:t>TEACHING</a:t>
              </a:r>
            </a:p>
            <a:p>
              <a:pPr algn="ctr"/>
              <a:r>
                <a:rPr lang="en-US" sz="2800" dirty="0" smtClean="0">
                  <a:solidFill>
                    <a:srgbClr val="FFFF00"/>
                  </a:solidFill>
                </a:rPr>
                <a:t>(moderator)</a:t>
              </a:r>
              <a:endParaRPr lang="en-US" sz="2800" dirty="0">
                <a:solidFill>
                  <a:srgbClr val="FFFF00"/>
                </a:solidFill>
              </a:endParaRPr>
            </a:p>
          </p:txBody>
        </p:sp>
        <p:sp>
          <p:nvSpPr>
            <p:cNvPr id="52" name="Down Arrow 51"/>
            <p:cNvSpPr/>
            <p:nvPr/>
          </p:nvSpPr>
          <p:spPr>
            <a:xfrm>
              <a:off x="4800600" y="3124200"/>
              <a:ext cx="609600" cy="609600"/>
            </a:xfrm>
            <a:prstGeom prst="downArrow">
              <a:avLst/>
            </a:prstGeom>
            <a:solidFill>
              <a:srgbClr val="E543D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066800" y="663714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752600" y="1295400"/>
            <a:ext cx="4206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Instructional Context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914525" y="3105150"/>
            <a:ext cx="2322902" cy="1695510"/>
            <a:chOff x="1600200" y="3200400"/>
            <a:chExt cx="2322902" cy="1695510"/>
          </a:xfrm>
        </p:grpSpPr>
        <p:sp>
          <p:nvSpPr>
            <p:cNvPr id="13" name="TextBox 12"/>
            <p:cNvSpPr txBox="1"/>
            <p:nvPr/>
          </p:nvSpPr>
          <p:spPr>
            <a:xfrm>
              <a:off x="2438400" y="4495800"/>
              <a:ext cx="14847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 Black" pitchFamily="34" charset="0"/>
                </a:rPr>
                <a:t>Encoding</a:t>
              </a:r>
              <a:endParaRPr lang="en-US" sz="2000" dirty="0">
                <a:latin typeface="Arial Black" pitchFamily="34" charset="0"/>
              </a:endParaRPr>
            </a:p>
          </p:txBody>
        </p:sp>
        <p:sp>
          <p:nvSpPr>
            <p:cNvPr id="14" name="Bent Arrow 13"/>
            <p:cNvSpPr/>
            <p:nvPr/>
          </p:nvSpPr>
          <p:spPr>
            <a:xfrm>
              <a:off x="1600200" y="3200400"/>
              <a:ext cx="990600" cy="1219200"/>
            </a:xfrm>
            <a:prstGeom prst="ben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191125" y="3181350"/>
            <a:ext cx="2286000" cy="1695510"/>
            <a:chOff x="4876800" y="3276600"/>
            <a:chExt cx="2286000" cy="1695510"/>
          </a:xfrm>
        </p:grpSpPr>
        <p:sp>
          <p:nvSpPr>
            <p:cNvPr id="16" name="Bent Arrow 15"/>
            <p:cNvSpPr/>
            <p:nvPr/>
          </p:nvSpPr>
          <p:spPr>
            <a:xfrm rot="16200000" flipH="1" flipV="1">
              <a:off x="6134100" y="3390900"/>
              <a:ext cx="1143000" cy="9144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76800" y="4572000"/>
              <a:ext cx="14975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 Black" pitchFamily="34" charset="0"/>
                </a:rPr>
                <a:t>Decoding</a:t>
              </a:r>
              <a:endParaRPr lang="en-US" sz="2000" dirty="0">
                <a:latin typeface="Arial Black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05125" y="2571750"/>
            <a:ext cx="3657600" cy="1757065"/>
            <a:chOff x="2590800" y="2667000"/>
            <a:chExt cx="3657600" cy="1757065"/>
          </a:xfrm>
        </p:grpSpPr>
        <p:sp>
          <p:nvSpPr>
            <p:cNvPr id="19" name="Rounded Rectangle 5"/>
            <p:cNvSpPr/>
            <p:nvPr/>
          </p:nvSpPr>
          <p:spPr>
            <a:xfrm>
              <a:off x="2590800" y="2667000"/>
              <a:ext cx="3657600" cy="12954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Delivery Tools &amp; Activities</a:t>
              </a:r>
            </a:p>
            <a:p>
              <a:pPr algn="ctr"/>
              <a:endParaRPr lang="en-US" sz="2000" b="1" dirty="0" smtClean="0"/>
            </a:p>
            <a:p>
              <a:pPr algn="ctr"/>
              <a:r>
                <a:rPr lang="en-US" sz="2000" dirty="0" smtClean="0"/>
                <a:t>Technology-driven</a:t>
              </a:r>
            </a:p>
            <a:p>
              <a:pPr algn="ctr"/>
              <a:r>
                <a:rPr lang="en-US" sz="2000" dirty="0" smtClean="0"/>
                <a:t>Non-Technology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33800" y="3962400"/>
              <a:ext cx="15359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345634"/>
                  </a:solidFill>
                  <a:latin typeface="Arial Black" pitchFamily="34" charset="0"/>
                </a:rPr>
                <a:t>Sending</a:t>
              </a:r>
              <a:endParaRPr lang="en-US" sz="2400" dirty="0">
                <a:solidFill>
                  <a:srgbClr val="345634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71525" y="3105150"/>
            <a:ext cx="7924800" cy="2209800"/>
            <a:chOff x="457200" y="2667000"/>
            <a:chExt cx="7924800" cy="2209800"/>
          </a:xfrm>
        </p:grpSpPr>
        <p:sp>
          <p:nvSpPr>
            <p:cNvPr id="32" name="Rectangle 31"/>
            <p:cNvSpPr/>
            <p:nvPr/>
          </p:nvSpPr>
          <p:spPr>
            <a:xfrm>
              <a:off x="762000" y="3886200"/>
              <a:ext cx="17526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Instructor</a:t>
              </a:r>
              <a:endParaRPr lang="en-US" sz="2800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324600" y="3886200"/>
              <a:ext cx="1981200" cy="76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2">
                      <a:lumMod val="75000"/>
                    </a:schemeClr>
                  </a:solidFill>
                </a:rPr>
                <a:t>Students</a:t>
              </a:r>
              <a:endParaRPr lang="en-US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4" name="Flowchart: Process 33"/>
            <p:cNvSpPr/>
            <p:nvPr/>
          </p:nvSpPr>
          <p:spPr>
            <a:xfrm>
              <a:off x="609600" y="3429000"/>
              <a:ext cx="7772400" cy="1447800"/>
            </a:xfrm>
            <a:prstGeom prst="flowChartProcess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57200" y="2667000"/>
              <a:ext cx="133253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Human </a:t>
              </a:r>
            </a:p>
            <a:p>
              <a:r>
                <a:rPr lang="en-US" sz="2400" b="1" dirty="0" smtClean="0"/>
                <a:t>factor</a:t>
              </a:r>
              <a:endParaRPr lang="en-US" sz="2400" b="1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066800" y="663714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40322" y="1334869"/>
            <a:ext cx="3310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A Systemic View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 rot="2880000">
            <a:off x="5953077" y="1164384"/>
            <a:ext cx="2050332" cy="4418286"/>
          </a:xfrm>
          <a:prstGeom prst="ellipse">
            <a:avLst/>
          </a:prstGeom>
          <a:noFill/>
          <a:ln w="317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1914525" y="2038350"/>
            <a:ext cx="6629400" cy="4572000"/>
            <a:chOff x="1914525" y="2038350"/>
            <a:chExt cx="6629400" cy="4572000"/>
          </a:xfrm>
        </p:grpSpPr>
        <p:sp>
          <p:nvSpPr>
            <p:cNvPr id="24" name="Rounded Rectangle 23"/>
            <p:cNvSpPr/>
            <p:nvPr/>
          </p:nvSpPr>
          <p:spPr>
            <a:xfrm>
              <a:off x="3057525" y="5314950"/>
              <a:ext cx="3581400" cy="12954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Assessment Tools/ Activities</a:t>
              </a:r>
            </a:p>
            <a:p>
              <a:pPr algn="ctr"/>
              <a:endParaRPr lang="en-US" sz="2000" dirty="0"/>
            </a:p>
            <a:p>
              <a:pPr algn="ctr"/>
              <a:r>
                <a:rPr lang="en-US" sz="2000" dirty="0" smtClean="0"/>
                <a:t>Formative/ Summative</a:t>
              </a:r>
            </a:p>
            <a:p>
              <a:pPr algn="ctr"/>
              <a:r>
                <a:rPr lang="en-US" sz="2000" dirty="0" smtClean="0"/>
                <a:t>Synchronous/ Asynchronous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24325" y="4933950"/>
              <a:ext cx="18103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latin typeface="Arial Black" pitchFamily="34" charset="0"/>
                </a:rPr>
                <a:t>Feedback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6867525" y="2038350"/>
              <a:ext cx="1676400" cy="2103290"/>
              <a:chOff x="6553200" y="1600200"/>
              <a:chExt cx="1676400" cy="2103290"/>
            </a:xfrm>
          </p:grpSpPr>
          <p:sp>
            <p:nvSpPr>
              <p:cNvPr id="28" name="Lightning Bolt 27"/>
              <p:cNvSpPr/>
              <p:nvPr/>
            </p:nvSpPr>
            <p:spPr>
              <a:xfrm rot="-1500000" flipH="1">
                <a:off x="7422217" y="2726243"/>
                <a:ext cx="497014" cy="977247"/>
              </a:xfrm>
              <a:prstGeom prst="lightningBol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Lightning Bolt 28"/>
              <p:cNvSpPr/>
              <p:nvPr/>
            </p:nvSpPr>
            <p:spPr>
              <a:xfrm flipH="1">
                <a:off x="6553200" y="2438400"/>
                <a:ext cx="838200" cy="304800"/>
              </a:xfrm>
              <a:prstGeom prst="lightningBol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6-Point Star 29"/>
              <p:cNvSpPr/>
              <p:nvPr/>
            </p:nvSpPr>
            <p:spPr>
              <a:xfrm>
                <a:off x="7010400" y="1600200"/>
                <a:ext cx="1219200" cy="990600"/>
              </a:xfrm>
              <a:prstGeom prst="star6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NOISE</a:t>
                </a:r>
                <a:endParaRPr lang="en-US" b="1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6638925" y="4876800"/>
              <a:ext cx="1161779" cy="1276350"/>
              <a:chOff x="6638925" y="4876800"/>
              <a:chExt cx="1161779" cy="1276350"/>
            </a:xfrm>
          </p:grpSpPr>
          <p:sp>
            <p:nvSpPr>
              <p:cNvPr id="26" name="Bent Arrow 25"/>
              <p:cNvSpPr/>
              <p:nvPr/>
            </p:nvSpPr>
            <p:spPr>
              <a:xfrm flipH="1" flipV="1">
                <a:off x="6638925" y="5086350"/>
                <a:ext cx="914400" cy="1066800"/>
              </a:xfrm>
              <a:prstGeom prst="ben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Up Arrow 39"/>
              <p:cNvSpPr/>
              <p:nvPr/>
            </p:nvSpPr>
            <p:spPr>
              <a:xfrm>
                <a:off x="7267304" y="4876800"/>
                <a:ext cx="533400" cy="304800"/>
              </a:xfrm>
              <a:prstGeom prst="up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1914525" y="5086350"/>
              <a:ext cx="1143000" cy="990600"/>
              <a:chOff x="1914525" y="5086350"/>
              <a:chExt cx="1143000" cy="990600"/>
            </a:xfrm>
          </p:grpSpPr>
          <p:sp>
            <p:nvSpPr>
              <p:cNvPr id="25" name="Bent Arrow 11"/>
              <p:cNvSpPr/>
              <p:nvPr/>
            </p:nvSpPr>
            <p:spPr>
              <a:xfrm rot="16200000">
                <a:off x="1990725" y="5010150"/>
                <a:ext cx="990600" cy="1143000"/>
              </a:xfrm>
              <a:prstGeom prst="bentArrow">
                <a:avLst>
                  <a:gd name="adj1" fmla="val 25000"/>
                  <a:gd name="adj2" fmla="val 25000"/>
                  <a:gd name="adj3" fmla="val 25000"/>
                  <a:gd name="adj4" fmla="val 4375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ight Arrow 40"/>
              <p:cNvSpPr/>
              <p:nvPr/>
            </p:nvSpPr>
            <p:spPr>
              <a:xfrm>
                <a:off x="2514600" y="5410200"/>
                <a:ext cx="533400" cy="381000"/>
              </a:xfrm>
              <a:prstGeom prst="right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663714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33600" y="1371600"/>
            <a:ext cx="5977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“Noise” due to Human Factors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143000" y="3200400"/>
            <a:ext cx="7257453" cy="838200"/>
            <a:chOff x="1200747" y="5486400"/>
            <a:chExt cx="7257453" cy="838200"/>
          </a:xfrm>
        </p:grpSpPr>
        <p:sp>
          <p:nvSpPr>
            <p:cNvPr id="14" name="Rectangle 13"/>
            <p:cNvSpPr/>
            <p:nvPr/>
          </p:nvSpPr>
          <p:spPr>
            <a:xfrm>
              <a:off x="1200747" y="5562600"/>
              <a:ext cx="16764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Instructor</a:t>
              </a:r>
              <a:endParaRPr lang="en-US" sz="2800" b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29400" y="5486400"/>
              <a:ext cx="1828800" cy="76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Students</a:t>
              </a:r>
              <a:endPara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53347" y="5715000"/>
              <a:ext cx="8515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 Black" pitchFamily="34" charset="0"/>
                </a:rPr>
                <a:t>One</a:t>
              </a:r>
              <a:endParaRPr lang="en-US" sz="2400" dirty="0">
                <a:latin typeface="Arial Black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56670" y="5715000"/>
              <a:ext cx="1072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 Black" pitchFamily="34" charset="0"/>
                </a:rPr>
                <a:t>Many</a:t>
              </a:r>
              <a:endParaRPr lang="en-US" sz="2400" dirty="0">
                <a:latin typeface="Arial Black" pitchFamily="34" charset="0"/>
              </a:endParaRPr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3886200" y="5791200"/>
              <a:ext cx="1600200" cy="152400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Left Arrow 19"/>
            <p:cNvSpPr/>
            <p:nvPr/>
          </p:nvSpPr>
          <p:spPr>
            <a:xfrm>
              <a:off x="3886200" y="5978236"/>
              <a:ext cx="1600200" cy="152400"/>
            </a:xfrm>
            <a:prstGeom prst="lef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181600" y="4114800"/>
            <a:ext cx="371396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 smtClean="0"/>
              <a:t>Prior Knowledge</a:t>
            </a:r>
          </a:p>
          <a:p>
            <a:pPr algn="r"/>
            <a:r>
              <a:rPr lang="en-US" sz="2800" b="1" dirty="0" smtClean="0">
                <a:solidFill>
                  <a:srgbClr val="0070C0"/>
                </a:solidFill>
              </a:rPr>
              <a:t>Academic Performance </a:t>
            </a:r>
          </a:p>
          <a:p>
            <a:pPr algn="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Academic Motivation</a:t>
            </a:r>
          </a:p>
          <a:p>
            <a:pPr algn="r"/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Personality Traits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62000" y="3048000"/>
            <a:ext cx="8229600" cy="3124200"/>
            <a:chOff x="762000" y="3048000"/>
            <a:chExt cx="8229600" cy="3124200"/>
          </a:xfrm>
        </p:grpSpPr>
        <p:sp>
          <p:nvSpPr>
            <p:cNvPr id="22" name="TextBox 21"/>
            <p:cNvSpPr txBox="1"/>
            <p:nvPr/>
          </p:nvSpPr>
          <p:spPr>
            <a:xfrm>
              <a:off x="838200" y="4114800"/>
              <a:ext cx="3810851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Expertise</a:t>
              </a:r>
            </a:p>
            <a:p>
              <a:r>
                <a:rPr lang="en-US" sz="2800" b="1" dirty="0" smtClean="0">
                  <a:solidFill>
                    <a:srgbClr val="0070C0"/>
                  </a:solidFill>
                </a:rPr>
                <a:t>Instructional Experience</a:t>
              </a:r>
            </a:p>
            <a:p>
              <a:r>
                <a:rPr lang="en-US" sz="2800" b="1" dirty="0" smtClean="0">
                  <a:solidFill>
                    <a:schemeClr val="accent6">
                      <a:lumMod val="50000"/>
                    </a:schemeClr>
                  </a:solidFill>
                </a:rPr>
                <a:t>Instructional Motivation</a:t>
              </a:r>
            </a:p>
            <a:p>
              <a:r>
                <a:rPr lang="en-US" sz="2800" b="1" dirty="0" smtClean="0">
                  <a:solidFill>
                    <a:schemeClr val="accent3">
                      <a:lumMod val="50000"/>
                    </a:schemeClr>
                  </a:solidFill>
                </a:rPr>
                <a:t>Personality Traits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62000" y="3048000"/>
              <a:ext cx="8229600" cy="3124200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048000" y="2362200"/>
            <a:ext cx="3704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Arial Black" pitchFamily="34" charset="0"/>
              </a:rPr>
              <a:t>Internal</a:t>
            </a:r>
            <a:r>
              <a:rPr lang="en-US" sz="3200" dirty="0" smtClean="0">
                <a:latin typeface="Arial Black" pitchFamily="34" charset="0"/>
              </a:rPr>
              <a:t> factors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26" name="Left-Right Arrow 25"/>
          <p:cNvSpPr/>
          <p:nvPr/>
        </p:nvSpPr>
        <p:spPr>
          <a:xfrm>
            <a:off x="3833948" y="5556066"/>
            <a:ext cx="2209800" cy="920934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Interaction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8200" y="4038600"/>
            <a:ext cx="8077200" cy="609600"/>
          </a:xfrm>
          <a:prstGeom prst="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663714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6800" y="1600200"/>
            <a:ext cx="6920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Expertise can be your Friend or Foe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3000" y="2438400"/>
            <a:ext cx="68451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Foe if</a:t>
            </a:r>
            <a:r>
              <a:rPr lang="en-US" sz="3200" b="1" dirty="0" smtClean="0"/>
              <a:t>…</a:t>
            </a:r>
          </a:p>
          <a:p>
            <a:r>
              <a:rPr lang="en-US" sz="3200" b="1" dirty="0" smtClean="0"/>
              <a:t>   - Try to convey everything you know;</a:t>
            </a:r>
          </a:p>
          <a:p>
            <a:r>
              <a:rPr lang="en-US" sz="3200" b="1" dirty="0" smtClean="0"/>
              <a:t>   - Assume silence as a sign of learning;</a:t>
            </a:r>
            <a:endParaRPr lang="en-US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219200" y="4267200"/>
            <a:ext cx="70310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Friend if</a:t>
            </a:r>
            <a:r>
              <a:rPr lang="en-US" sz="3200" b="1" dirty="0" smtClean="0"/>
              <a:t>…</a:t>
            </a:r>
          </a:p>
          <a:p>
            <a:r>
              <a:rPr lang="en-US" sz="3200" b="1" dirty="0" smtClean="0"/>
              <a:t>   - Use stories based on your expertise;</a:t>
            </a:r>
          </a:p>
          <a:p>
            <a:r>
              <a:rPr lang="en-US" sz="3200" b="1" dirty="0" smtClean="0"/>
              <a:t>   - Integrate your research and teaching;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663714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19200" y="1371600"/>
            <a:ext cx="7492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Prior Knowledge – the hidden enemy?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2209800"/>
            <a:ext cx="2362200" cy="221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838200" y="2328208"/>
            <a:ext cx="5791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At the class level, expect to have</a:t>
            </a:r>
          </a:p>
          <a:p>
            <a:r>
              <a:rPr lang="en-US" sz="3000" b="1" dirty="0" smtClean="0"/>
              <a:t>         a </a:t>
            </a:r>
            <a:r>
              <a:rPr lang="en-US" sz="3000" b="1" dirty="0" smtClean="0">
                <a:solidFill>
                  <a:srgbClr val="FF0000"/>
                </a:solidFill>
              </a:rPr>
              <a:t>GAP</a:t>
            </a:r>
            <a:r>
              <a:rPr lang="en-US" sz="3000" b="1" dirty="0" smtClean="0"/>
              <a:t> between </a:t>
            </a:r>
          </a:p>
          <a:p>
            <a:r>
              <a:rPr lang="en-US" sz="3000" b="1" dirty="0" smtClean="0"/>
              <a:t>                  </a:t>
            </a:r>
            <a:r>
              <a:rPr lang="en-US" sz="3000" b="1" dirty="0" smtClean="0">
                <a:solidFill>
                  <a:srgbClr val="00B0F0"/>
                </a:solidFill>
              </a:rPr>
              <a:t>Needed </a:t>
            </a:r>
            <a:r>
              <a:rPr lang="en-US" sz="3000" b="1" dirty="0" smtClean="0"/>
              <a:t>and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Actual</a:t>
            </a:r>
          </a:p>
          <a:p>
            <a:r>
              <a:rPr lang="en-US" sz="3000" b="1" dirty="0" smtClean="0"/>
              <a:t>                       Prior Knowledge/Skills</a:t>
            </a:r>
            <a:endParaRPr lang="en-US" sz="3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4538008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3">
                    <a:lumMod val="50000"/>
                  </a:schemeClr>
                </a:solidFill>
              </a:rPr>
              <a:t>Will be helpful to</a:t>
            </a:r>
            <a:r>
              <a:rPr lang="en-US" sz="3000" b="1" dirty="0" smtClean="0"/>
              <a:t>:</a:t>
            </a:r>
          </a:p>
          <a:p>
            <a:r>
              <a:rPr lang="en-US" sz="3000" b="1" dirty="0" smtClean="0"/>
              <a:t>   - Have an entry test that covers critical skills;</a:t>
            </a:r>
          </a:p>
          <a:p>
            <a:r>
              <a:rPr lang="en-US" sz="3000" b="1" dirty="0" smtClean="0"/>
              <a:t>   - Build, in time, prior-knowledge tutorials;</a:t>
            </a:r>
          </a:p>
          <a:p>
            <a:r>
              <a:rPr lang="en-US" sz="3000" b="1" dirty="0" smtClean="0"/>
              <a:t>   - Create early tasks that use these tutorials;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663714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33600" y="1371600"/>
            <a:ext cx="5977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“Noise” due to Human Factors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4" name="Group 27"/>
          <p:cNvGrpSpPr/>
          <p:nvPr/>
        </p:nvGrpSpPr>
        <p:grpSpPr>
          <a:xfrm>
            <a:off x="1143000" y="3200400"/>
            <a:ext cx="7257453" cy="838200"/>
            <a:chOff x="1200747" y="5486400"/>
            <a:chExt cx="7257453" cy="838200"/>
          </a:xfrm>
        </p:grpSpPr>
        <p:sp>
          <p:nvSpPr>
            <p:cNvPr id="14" name="Rectangle 13"/>
            <p:cNvSpPr/>
            <p:nvPr/>
          </p:nvSpPr>
          <p:spPr>
            <a:xfrm>
              <a:off x="1200747" y="5562600"/>
              <a:ext cx="16764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Instructor</a:t>
              </a:r>
              <a:endParaRPr lang="en-US" sz="2800" b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29400" y="5486400"/>
              <a:ext cx="1828800" cy="76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Students</a:t>
              </a:r>
              <a:endPara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53347" y="5715000"/>
              <a:ext cx="8515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 Black" pitchFamily="34" charset="0"/>
                </a:rPr>
                <a:t>One</a:t>
              </a:r>
              <a:endParaRPr lang="en-US" sz="2400" dirty="0">
                <a:latin typeface="Arial Black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56670" y="5715000"/>
              <a:ext cx="1072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 Black" pitchFamily="34" charset="0"/>
                </a:rPr>
                <a:t>Many</a:t>
              </a:r>
              <a:endParaRPr lang="en-US" sz="2400" dirty="0">
                <a:latin typeface="Arial Black" pitchFamily="34" charset="0"/>
              </a:endParaRPr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3886200" y="5791200"/>
              <a:ext cx="1600200" cy="152400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Left Arrow 19"/>
            <p:cNvSpPr/>
            <p:nvPr/>
          </p:nvSpPr>
          <p:spPr>
            <a:xfrm>
              <a:off x="3886200" y="5978236"/>
              <a:ext cx="1600200" cy="152400"/>
            </a:xfrm>
            <a:prstGeom prst="lef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622663" y="2982685"/>
            <a:ext cx="8382000" cy="29718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0" y="2362200"/>
            <a:ext cx="37189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Arial Black" pitchFamily="34" charset="0"/>
              </a:rPr>
              <a:t>External</a:t>
            </a:r>
            <a:r>
              <a:rPr lang="en-US" sz="3200" dirty="0" smtClean="0">
                <a:latin typeface="Arial Black" pitchFamily="34" charset="0"/>
              </a:rPr>
              <a:t> factors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5823" y="4406205"/>
            <a:ext cx="345517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Research Engagement</a:t>
            </a:r>
          </a:p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Academic Service</a:t>
            </a:r>
          </a:p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Non-academic Life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56426" y="4406205"/>
            <a:ext cx="39422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 smtClean="0"/>
              <a:t>Extra-curricular Activities</a:t>
            </a:r>
          </a:p>
          <a:p>
            <a:pPr algn="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Academic Service</a:t>
            </a:r>
          </a:p>
          <a:p>
            <a:pPr algn="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Non-academic Life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066800" y="663714"/>
            <a:ext cx="599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Classroom Communication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00" y="1371600"/>
            <a:ext cx="4076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Plan for Unexpected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2133600"/>
            <a:ext cx="80009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 you as Instructor</a:t>
            </a:r>
            <a:r>
              <a:rPr lang="en-US" sz="3200" b="1" dirty="0" smtClean="0"/>
              <a:t>…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/>
              <a:t> Have at least one “throw-out” lecture;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/>
              <a:t> Learn how to use “distance teaching” technology available;</a:t>
            </a:r>
            <a:endParaRPr lang="en-US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343400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For your students</a:t>
            </a:r>
            <a:r>
              <a:rPr lang="en-US" sz="3200" b="1" dirty="0" smtClean="0"/>
              <a:t>…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/>
              <a:t> Clearly state what a reasonable requests is;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/>
              <a:t> Offer “opt-out” homework and quizzes;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/>
              <a:t> Offer extra-points problems in your exams;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941</Words>
  <Application>Microsoft Office PowerPoint</Application>
  <PresentationFormat>On-screen Show (4:3)</PresentationFormat>
  <Paragraphs>263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</dc:creator>
  <cp:lastModifiedBy>dcwt2</cp:lastModifiedBy>
  <cp:revision>98</cp:revision>
  <dcterms:created xsi:type="dcterms:W3CDTF">2010-03-11T03:05:45Z</dcterms:created>
  <dcterms:modified xsi:type="dcterms:W3CDTF">2010-03-11T20:15:43Z</dcterms:modified>
</cp:coreProperties>
</file>