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9" r:id="rId9"/>
    <p:sldId id="268" r:id="rId10"/>
    <p:sldId id="265" r:id="rId11"/>
    <p:sldId id="267" r:id="rId12"/>
    <p:sldId id="263" r:id="rId13"/>
    <p:sldId id="264" r:id="rId14"/>
    <p:sldId id="266" r:id="rId15"/>
    <p:sldId id="270" r:id="rId16"/>
    <p:sldId id="277" r:id="rId17"/>
    <p:sldId id="271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D1F"/>
    <a:srgbClr val="E543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1120-2237-4517-B1BE-D1B23F68AF2C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st.edu/~dcwt2/Calculus/Calc_ForcinitiFS09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eb.mst.edu/~dcwt2/Example2_opensystem/Example2_opensystem.html" TargetMode="External"/><Relationship Id="rId4" Type="http://schemas.openxmlformats.org/officeDocument/2006/relationships/hyperlink" Target="http://web.mst.edu/~dcwt2/MatCAD1_09-2009/MatCAD1_09-2009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cernusca@mst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90600" y="914400"/>
            <a:ext cx="7315200" cy="1752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/>
              <a:t> </a:t>
            </a:r>
            <a:r>
              <a:rPr lang="en-US" sz="3600" b="1" dirty="0" smtClean="0"/>
              <a:t>Instructional Videos With Purpose: Compensate, Support and Challenge Students’ Learning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600200" y="3200400"/>
            <a:ext cx="6400800" cy="2438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 Cernusca, Ph.D.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Instructional Design Specialist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Daniel Forciniti, Ph.D.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Professor</a:t>
            </a:r>
            <a:r>
              <a:rPr kumimoji="0" lang="en-US" sz="2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Chemical &amp; Biological Engineering</a:t>
            </a:r>
            <a:endParaRPr kumimoji="0" lang="en-US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4563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Missouri University of Science and Technology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572000" y="59436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smtClean="0"/>
              <a:t>TLT Conference - Rolla, </a:t>
            </a:r>
            <a:r>
              <a:rPr lang="en-US" sz="2000" b="1" dirty="0"/>
              <a:t>March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 descr="Mathcad_PrintScreen_Callou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1000"/>
            <a:ext cx="914400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14400" y="762000"/>
            <a:ext cx="5999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Video is </a:t>
            </a:r>
            <a:r>
              <a:rPr lang="en-US" sz="4000" b="1" dirty="0" smtClean="0"/>
              <a:t>D</a:t>
            </a:r>
            <a:r>
              <a:rPr lang="en-US" sz="4000" b="1" dirty="0" smtClean="0"/>
              <a:t>one…Now What?</a:t>
            </a:r>
            <a:endParaRPr lang="en-US" sz="40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15240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You can easily make it available in Blackboard</a:t>
            </a:r>
            <a:r>
              <a:rPr lang="en-US" sz="3200" b="1" dirty="0" smtClean="0"/>
              <a:t>;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" name="Picture 14" descr="BB_ExternalLink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631057"/>
            <a:ext cx="8534400" cy="4226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14400" y="762000"/>
            <a:ext cx="5999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Video is </a:t>
            </a:r>
            <a:r>
              <a:rPr lang="en-US" sz="4000" b="1" dirty="0" smtClean="0"/>
              <a:t>D</a:t>
            </a:r>
            <a:r>
              <a:rPr lang="en-US" sz="4000" b="1" dirty="0" smtClean="0"/>
              <a:t>one…Now What?</a:t>
            </a:r>
            <a:endParaRPr lang="en-US" sz="4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1752600"/>
            <a:ext cx="75438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…but it will be more effective if: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/>
              <a:t> </a:t>
            </a:r>
            <a:r>
              <a:rPr lang="en-US" sz="3200" b="1" dirty="0" smtClean="0"/>
              <a:t>you create a task that requires students to use the video;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when appropriate provide a text/slides version of the content;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/>
              <a:t> get students’ perceptions on these videos at midterm and end of the semester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WorkedEx_Homewo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1" y="1925015"/>
            <a:ext cx="8686800" cy="485678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14400" y="1208782"/>
            <a:ext cx="80926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       The end of the video can include a 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transfer task…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507274"/>
            <a:ext cx="118414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90600" y="762000"/>
            <a:ext cx="4773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What we have so far?</a:t>
            </a:r>
            <a:endParaRPr lang="en-US" sz="40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1524000"/>
            <a:ext cx="77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Three short compensatory videos</a:t>
            </a:r>
          </a:p>
          <a:p>
            <a:pPr lvl="2"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/>
              <a:t>one related to calculus;</a:t>
            </a:r>
          </a:p>
          <a:p>
            <a:pPr lvl="3"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created from scratch, outside the classroom, mostly with handwritten materials</a:t>
            </a:r>
          </a:p>
          <a:p>
            <a:pPr lvl="3">
              <a:buFont typeface="Arial" pitchFamily="34" charset="0"/>
              <a:buChar char="•"/>
            </a:pPr>
            <a:endParaRPr lang="en-US" sz="2800" b="1" dirty="0" smtClean="0"/>
          </a:p>
          <a:p>
            <a:pPr lvl="2"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/>
              <a:t>two related to </a:t>
            </a:r>
            <a:r>
              <a:rPr lang="en-US" sz="3200" b="1" dirty="0" err="1" smtClean="0"/>
              <a:t>Mathcad</a:t>
            </a:r>
            <a:r>
              <a:rPr lang="en-US" sz="3200" b="1" dirty="0" smtClean="0"/>
              <a:t>;</a:t>
            </a:r>
          </a:p>
          <a:p>
            <a:pPr lvl="3"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audio for the first one recorded in the course combined with screenshots;</a:t>
            </a:r>
          </a:p>
          <a:p>
            <a:pPr lvl="3"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audio for the second one recorded mostly outside the class;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90600" y="762000"/>
            <a:ext cx="4773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What we have so far?</a:t>
            </a:r>
            <a:endParaRPr lang="en-US" sz="4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1551087"/>
            <a:ext cx="777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E4D1F"/>
                </a:solidFill>
              </a:rPr>
              <a:t>One supporting video</a:t>
            </a:r>
          </a:p>
          <a:p>
            <a:pPr>
              <a:buFontTx/>
              <a:buChar char="-"/>
            </a:pPr>
            <a:endParaRPr lang="en-US" sz="3200" b="1" dirty="0" smtClean="0">
              <a:solidFill>
                <a:srgbClr val="3E4D1F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sz="3200" b="1" dirty="0" smtClean="0"/>
              <a:t> a</a:t>
            </a:r>
            <a:r>
              <a:rPr lang="en-US" sz="3200" b="1" dirty="0" smtClean="0"/>
              <a:t> major worked example introduced in the classroom; </a:t>
            </a:r>
          </a:p>
          <a:p>
            <a:pPr lvl="2"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audio recorded in classroom for reference;</a:t>
            </a:r>
          </a:p>
          <a:p>
            <a:pPr lvl="2"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/>
              <a:t>final audio recorded outside the classroom;</a:t>
            </a:r>
          </a:p>
          <a:p>
            <a:pPr lvl="2"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slides converted to images and overlapped on the audio;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143000" y="609600"/>
            <a:ext cx="72351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Here they are!</a:t>
            </a:r>
          </a:p>
          <a:p>
            <a:endParaRPr lang="en-US" sz="4000" b="1" dirty="0" smtClean="0"/>
          </a:p>
          <a:p>
            <a:r>
              <a:rPr lang="en-US" sz="3200" b="1" dirty="0" smtClean="0"/>
              <a:t>…at least at the time of this presentation</a:t>
            </a:r>
            <a:endParaRPr lang="en-US" sz="3200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447800" y="25908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hlinkClick r:id="rId3"/>
              </a:rPr>
              <a:t>Calculus Video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3962400"/>
            <a:ext cx="3107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hlinkClick r:id="rId4"/>
              </a:rPr>
              <a:t>Mathcad</a:t>
            </a:r>
            <a:r>
              <a:rPr lang="en-US" sz="3600" b="1" dirty="0" smtClean="0">
                <a:hlinkClick r:id="rId4"/>
              </a:rPr>
              <a:t> Video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5486400"/>
            <a:ext cx="3416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hlinkClick r:id="rId5"/>
              </a:rPr>
              <a:t>Worked Example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066800" y="762000"/>
            <a:ext cx="4379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Why it worked out?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752599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0200" y="1600200"/>
            <a:ext cx="7086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smtClean="0"/>
              <a:t> </a:t>
            </a:r>
            <a:r>
              <a:rPr lang="en-US" sz="3200" b="1" dirty="0" smtClean="0"/>
              <a:t>The instructional designer added value in selecting the topic and in using of the videos but…</a:t>
            </a:r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The </a:t>
            </a:r>
            <a:r>
              <a:rPr lang="en-US" sz="3200" b="1" dirty="0" smtClean="0">
                <a:solidFill>
                  <a:srgbClr val="FF0000"/>
                </a:solidFill>
              </a:rPr>
              <a:t>instructor </a:t>
            </a:r>
            <a:r>
              <a:rPr lang="en-US" sz="3200" b="1" dirty="0" smtClean="0">
                <a:solidFill>
                  <a:srgbClr val="FF0000"/>
                </a:solidFill>
              </a:rPr>
              <a:t>had </a:t>
            </a:r>
            <a:r>
              <a:rPr lang="en-US" sz="3200" b="1" dirty="0" smtClean="0">
                <a:solidFill>
                  <a:srgbClr val="FF0000"/>
                </a:solidFill>
              </a:rPr>
              <a:t>full ownership of the content and </a:t>
            </a:r>
            <a:r>
              <a:rPr lang="en-US" sz="3200" b="1" dirty="0" smtClean="0">
                <a:solidFill>
                  <a:srgbClr val="FF0000"/>
                </a:solidFill>
              </a:rPr>
              <a:t>focus </a:t>
            </a:r>
            <a:r>
              <a:rPr lang="en-US" sz="3200" b="1" dirty="0" smtClean="0">
                <a:solidFill>
                  <a:srgbClr val="FF0000"/>
                </a:solidFill>
              </a:rPr>
              <a:t>of </a:t>
            </a:r>
            <a:r>
              <a:rPr lang="en-US" sz="3200" b="1" dirty="0" smtClean="0">
                <a:solidFill>
                  <a:srgbClr val="FF0000"/>
                </a:solidFill>
              </a:rPr>
              <a:t>these videos;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Significant time was saved by using an effective and productive division of labor;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838200" y="1295400"/>
            <a:ext cx="5257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Contact Information</a:t>
            </a:r>
            <a:endParaRPr lang="en-US" sz="4400" b="1" dirty="0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371600" y="2895600"/>
            <a:ext cx="654256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Dan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Cernusca,</a:t>
            </a:r>
            <a:r>
              <a:rPr lang="en-US" sz="3600" b="1" dirty="0" smtClean="0"/>
              <a:t> </a:t>
            </a:r>
            <a:r>
              <a:rPr lang="en-US" sz="3600" dirty="0" smtClean="0"/>
              <a:t>Ph.D.</a:t>
            </a:r>
            <a:endParaRPr lang="en-US" sz="3600" dirty="0"/>
          </a:p>
          <a:p>
            <a:endParaRPr lang="en-US" sz="3200" dirty="0"/>
          </a:p>
          <a:p>
            <a:pPr lvl="1"/>
            <a:r>
              <a:rPr lang="en-US" sz="3200" dirty="0" smtClean="0"/>
              <a:t>207 </a:t>
            </a:r>
            <a:r>
              <a:rPr lang="en-US" sz="3200" dirty="0"/>
              <a:t>Norwood Hall (CERTI office)</a:t>
            </a:r>
          </a:p>
          <a:p>
            <a:endParaRPr lang="en-US" sz="3200" dirty="0"/>
          </a:p>
          <a:p>
            <a:pPr lvl="1"/>
            <a:r>
              <a:rPr lang="en-US" sz="3200" dirty="0" smtClean="0"/>
              <a:t>(</a:t>
            </a:r>
            <a:r>
              <a:rPr lang="en-US" sz="3200" dirty="0"/>
              <a:t>573) 341 </a:t>
            </a:r>
            <a:r>
              <a:rPr lang="en-US" sz="3200" u="sng" dirty="0"/>
              <a:t>4632</a:t>
            </a:r>
          </a:p>
          <a:p>
            <a:endParaRPr lang="en-US" sz="3200" dirty="0"/>
          </a:p>
          <a:p>
            <a:pPr lvl="1"/>
            <a:r>
              <a:rPr lang="en-US" sz="3200" dirty="0" smtClean="0">
                <a:hlinkClick r:id="rId3"/>
              </a:rPr>
              <a:t>dcernusca@mst.edu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85339" y="762000"/>
            <a:ext cx="3614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It started with…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1" y="1676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Instructor’s desire to enhance students’ academic experience &amp; performance.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962025" y="3200400"/>
            <a:ext cx="7800975" cy="2009775"/>
            <a:chOff x="638175" y="3200400"/>
            <a:chExt cx="7800975" cy="2009775"/>
          </a:xfrm>
        </p:grpSpPr>
        <p:sp>
          <p:nvSpPr>
            <p:cNvPr id="49" name="Oval 48"/>
            <p:cNvSpPr/>
            <p:nvPr/>
          </p:nvSpPr>
          <p:spPr>
            <a:xfrm>
              <a:off x="638175" y="4086225"/>
              <a:ext cx="3048000" cy="1066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/>
                <a:t>Instructor</a:t>
              </a:r>
              <a:endParaRPr lang="en-US" sz="3200" b="1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5086350" y="3990975"/>
              <a:ext cx="3352800" cy="12192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/>
                <a:t>Instructional Designer</a:t>
              </a:r>
              <a:endParaRPr lang="en-US" sz="3200" b="1" dirty="0"/>
            </a:p>
          </p:txBody>
        </p:sp>
        <p:sp>
          <p:nvSpPr>
            <p:cNvPr id="51" name="Curved Down Arrow 50"/>
            <p:cNvSpPr/>
            <p:nvPr/>
          </p:nvSpPr>
          <p:spPr>
            <a:xfrm>
              <a:off x="2057400" y="3200400"/>
              <a:ext cx="4876800" cy="7620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2" name="Curved Down Arrow 51"/>
          <p:cNvSpPr/>
          <p:nvPr/>
        </p:nvSpPr>
        <p:spPr>
          <a:xfrm flipH="1" flipV="1">
            <a:off x="2228850" y="5257800"/>
            <a:ext cx="4876800" cy="838200"/>
          </a:xfrm>
          <a:prstGeom prst="curved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057650" y="3810000"/>
            <a:ext cx="1280287" cy="990600"/>
            <a:chOff x="3733800" y="3810000"/>
            <a:chExt cx="1280287" cy="990600"/>
          </a:xfrm>
        </p:grpSpPr>
        <p:sp>
          <p:nvSpPr>
            <p:cNvPr id="53" name="TextBox 52"/>
            <p:cNvSpPr txBox="1"/>
            <p:nvPr/>
          </p:nvSpPr>
          <p:spPr>
            <a:xfrm>
              <a:off x="3733800" y="3810000"/>
              <a:ext cx="12802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TRUST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Left-Right Arrow 53"/>
            <p:cNvSpPr/>
            <p:nvPr/>
          </p:nvSpPr>
          <p:spPr>
            <a:xfrm>
              <a:off x="3810000" y="4419600"/>
              <a:ext cx="1143000" cy="381000"/>
            </a:xfrm>
            <a:prstGeom prst="left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838200" y="6096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Identify </a:t>
            </a:r>
            <a:r>
              <a:rPr lang="en-US" sz="4000" b="1" dirty="0" smtClean="0"/>
              <a:t>Needs To </a:t>
            </a:r>
            <a:r>
              <a:rPr lang="en-US" sz="4000" b="1" dirty="0" smtClean="0"/>
              <a:t>Address</a:t>
            </a:r>
            <a:endParaRPr lang="en-US" sz="4000" b="1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311075"/>
            <a:ext cx="6180499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152400" y="4419600"/>
            <a:ext cx="310848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Prior 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Knowledge/Skills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29025" y="1480531"/>
            <a:ext cx="2645276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Major Worked</a:t>
            </a: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Examples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495800"/>
            <a:ext cx="25146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Open-ended</a:t>
            </a:r>
          </a:p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Applications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Flowchart: Manual Input 18"/>
          <p:cNvSpPr/>
          <p:nvPr/>
        </p:nvSpPr>
        <p:spPr>
          <a:xfrm flipH="1">
            <a:off x="1219200" y="5891348"/>
            <a:ext cx="3048000" cy="838200"/>
          </a:xfrm>
          <a:prstGeom prst="flowChartManualInp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Compensate</a:t>
            </a:r>
            <a:endParaRPr lang="en-US" sz="2800" b="1" dirty="0"/>
          </a:p>
        </p:txBody>
      </p:sp>
      <p:sp>
        <p:nvSpPr>
          <p:cNvPr id="20" name="Flowchart: Manual Input 19"/>
          <p:cNvSpPr/>
          <p:nvPr/>
        </p:nvSpPr>
        <p:spPr>
          <a:xfrm>
            <a:off x="6019800" y="5880463"/>
            <a:ext cx="2286000" cy="838200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 smtClean="0"/>
              <a:t>Challenge</a:t>
            </a:r>
            <a:endParaRPr lang="en-US" sz="2800" b="1" dirty="0"/>
          </a:p>
        </p:txBody>
      </p:sp>
      <p:sp>
        <p:nvSpPr>
          <p:cNvPr id="32" name="Rectangle 31"/>
          <p:cNvSpPr/>
          <p:nvPr/>
        </p:nvSpPr>
        <p:spPr>
          <a:xfrm>
            <a:off x="3276600" y="6119948"/>
            <a:ext cx="3352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Support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4" grpId="0" animBg="1"/>
      <p:bldP spid="35" grpId="0" animBg="1"/>
      <p:bldP spid="19" grpId="0" animBg="1"/>
      <p:bldP spid="20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14400" y="914400"/>
            <a:ext cx="5770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Why Instructional Videos?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95375" y="2401669"/>
            <a:ext cx="7720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Multimodal instructional environment </a:t>
            </a:r>
          </a:p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(text/audio/video);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3000" y="3954244"/>
            <a:ext cx="77949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Able to convey instructor’s perspectives</a:t>
            </a:r>
          </a:p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in a focused manner;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43000" y="5602069"/>
            <a:ext cx="7599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User-friendly video software available;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14400" y="1066800"/>
            <a:ext cx="6099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Startup </a:t>
            </a:r>
            <a:r>
              <a:rPr lang="en-US" sz="4000" b="1" dirty="0" smtClean="0"/>
              <a:t>Production Strategy</a:t>
            </a:r>
            <a:endParaRPr lang="en-US" sz="40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1901785"/>
            <a:ext cx="7543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How?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/>
              <a:t> </a:t>
            </a:r>
            <a:r>
              <a:rPr lang="en-US" sz="3200" b="1" dirty="0" smtClean="0"/>
              <a:t>decide on the focal topic;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select the material to include;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4095203"/>
            <a:ext cx="7010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/>
              <a:t> </a:t>
            </a:r>
            <a:r>
              <a:rPr lang="en-US" sz="3200" b="1" dirty="0" smtClean="0"/>
              <a:t>create a protocol to present the selected material;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record the audio associated with the selected material;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156063" y="4184809"/>
            <a:ext cx="701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include animated pointers &amp; highlights to guide the viewer;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set the length of the video between 7 and 10 minutes;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85800"/>
            <a:ext cx="6099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Startup </a:t>
            </a:r>
            <a:r>
              <a:rPr lang="en-US" sz="4000" b="1" dirty="0" smtClean="0"/>
              <a:t>Production Strategy</a:t>
            </a:r>
            <a:endParaRPr lang="en-US" sz="40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1524000"/>
            <a:ext cx="7543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How?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/>
              <a:t> </a:t>
            </a:r>
            <a:r>
              <a:rPr lang="en-US" sz="3200" b="1" dirty="0" smtClean="0"/>
              <a:t>convert the material in images; 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integrate images and audio </a:t>
            </a:r>
          </a:p>
          <a:p>
            <a:pPr lvl="1">
              <a:spcAft>
                <a:spcPts val="1200"/>
              </a:spcAft>
            </a:pPr>
            <a:r>
              <a:rPr lang="en-US" sz="3200" b="1" dirty="0" smtClean="0"/>
              <a:t> </a:t>
            </a:r>
            <a:r>
              <a:rPr lang="en-US" sz="3200" b="1" dirty="0" smtClean="0"/>
              <a:t>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Camtasia</a:t>
            </a:r>
            <a:r>
              <a:rPr lang="en-US" sz="3200" b="1" dirty="0" smtClean="0"/>
              <a:t> Studio 6);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14400" y="685800"/>
            <a:ext cx="6099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Startup </a:t>
            </a:r>
            <a:r>
              <a:rPr lang="en-US" sz="4000" b="1" dirty="0" smtClean="0"/>
              <a:t>Production Strategy</a:t>
            </a:r>
            <a:endParaRPr lang="en-US" sz="4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15240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Why image-based videos?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gives the instructor the ownership of the material of the video;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/>
              <a:t>allows for split of responsibilities  yet keeps a nice flow of the teamwork;</a:t>
            </a:r>
            <a:endParaRPr lang="en-US" sz="32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4489609"/>
            <a:ext cx="701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gives flexibility on the recording of the audio ;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decreases the size of the final output;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14400" y="685800"/>
            <a:ext cx="6099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Startup </a:t>
            </a:r>
            <a:r>
              <a:rPr lang="en-US" sz="4000" b="1" dirty="0" smtClean="0"/>
              <a:t>Production Strategy</a:t>
            </a:r>
            <a:endParaRPr lang="en-US" sz="4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1295400"/>
            <a:ext cx="7543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Why image-based videos?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allows for a mix of various materials into the same video</a:t>
            </a:r>
          </a:p>
        </p:txBody>
      </p:sp>
      <p:pic>
        <p:nvPicPr>
          <p:cNvPr id="16" name="Picture 15" descr="WorkedEx_FromSlid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276314"/>
            <a:ext cx="6319923" cy="3581686"/>
          </a:xfrm>
          <a:prstGeom prst="rect">
            <a:avLst/>
          </a:prstGeom>
        </p:spPr>
      </p:pic>
      <p:pic>
        <p:nvPicPr>
          <p:cNvPr id="17" name="Picture 16" descr="Mathcad_PrintScreen_Callou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3999" y="2590800"/>
            <a:ext cx="7200065" cy="4035575"/>
          </a:xfrm>
          <a:prstGeom prst="rect">
            <a:avLst/>
          </a:prstGeom>
        </p:spPr>
      </p:pic>
      <p:pic>
        <p:nvPicPr>
          <p:cNvPr id="18" name="Picture 17" descr="Calculus_HandWritt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3259366"/>
            <a:ext cx="5105400" cy="3598634"/>
          </a:xfrm>
          <a:prstGeom prst="rect">
            <a:avLst/>
          </a:prstGeom>
        </p:spPr>
      </p:pic>
      <p:pic>
        <p:nvPicPr>
          <p:cNvPr id="19" name="Picture 18" descr="Calculus_Summary_Carto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2514600"/>
            <a:ext cx="6262429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219200" y="1600200"/>
            <a:ext cx="7543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Why image-based videos?</a:t>
            </a:r>
          </a:p>
          <a:p>
            <a:pPr>
              <a:spcAft>
                <a:spcPts val="1200"/>
              </a:spcAft>
            </a:pP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allows instructor to maintain focus on thos</a:t>
            </a:r>
            <a:r>
              <a:rPr lang="en-US" sz="3200" b="1" dirty="0" smtClean="0"/>
              <a:t>e parts of the image that are important;</a:t>
            </a:r>
          </a:p>
          <a:p>
            <a:pPr lvl="1">
              <a:spcAft>
                <a:spcPts val="1200"/>
              </a:spcAft>
            </a:pPr>
            <a:endParaRPr lang="en-US" sz="3200" b="1" dirty="0" smtClean="0"/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dirty="0" smtClean="0"/>
              <a:t>allows for animation to became effective guide of students’ attention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685800"/>
            <a:ext cx="6099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Startup </a:t>
            </a:r>
            <a:r>
              <a:rPr lang="en-US" sz="4000" b="1" dirty="0" smtClean="0"/>
              <a:t>Production Strategy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601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dcwt2</cp:lastModifiedBy>
  <cp:revision>164</cp:revision>
  <dcterms:created xsi:type="dcterms:W3CDTF">2010-03-11T03:05:45Z</dcterms:created>
  <dcterms:modified xsi:type="dcterms:W3CDTF">2010-03-12T15:32:19Z</dcterms:modified>
</cp:coreProperties>
</file>