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DCCB32-FE34-40C2-A84B-BB7102278957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A41DCA-2455-4832-85C1-BC51A85937F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Synchronous to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Transition Experience</a:t>
            </a:r>
          </a:p>
          <a:p>
            <a:endParaRPr lang="en-US" dirty="0" smtClean="0"/>
          </a:p>
          <a:p>
            <a:r>
              <a:rPr lang="en-US" dirty="0" smtClean="0"/>
              <a:t>Bill Daughton</a:t>
            </a:r>
          </a:p>
          <a:p>
            <a:r>
              <a:rPr lang="en-US" dirty="0" smtClean="0"/>
              <a:t>EMSE Department</a:t>
            </a:r>
            <a:endParaRPr lang="en-US" dirty="0" smtClean="0"/>
          </a:p>
        </p:txBody>
      </p:sp>
      <p:pic>
        <p:nvPicPr>
          <p:cNvPr id="4" name="Picture 3" descr="MST_wordmark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34200" y="4495800"/>
            <a:ext cx="17526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Course Conversion</a:t>
            </a:r>
          </a:p>
          <a:p>
            <a:pPr lvl="1"/>
            <a:r>
              <a:rPr lang="en-US" dirty="0" smtClean="0"/>
              <a:t>Required six months @ a couple of hours a week</a:t>
            </a:r>
          </a:p>
          <a:p>
            <a:pPr lvl="1"/>
            <a:r>
              <a:rPr lang="en-US" dirty="0" smtClean="0"/>
              <a:t>Utilized course designer from IT and from VCC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Experience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You need to decide what you want to do with the course before utilizing course designers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Worked though ideas a couple of times, throughout some, added others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Design your own course and use course designers as consultants and reviewers as you progress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It was not as hard as I thought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Can be done within existing workload if a reasonable window is established</a:t>
            </a:r>
          </a:p>
          <a:p>
            <a:pPr lvl="2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Teaching in this format is very rewarding</a:t>
            </a:r>
          </a:p>
          <a:p>
            <a:pPr lvl="1"/>
            <a:r>
              <a:rPr lang="en-US" dirty="0" smtClean="0"/>
              <a:t>Students feel more responsibility for learning</a:t>
            </a:r>
          </a:p>
          <a:p>
            <a:pPr lvl="1"/>
            <a:r>
              <a:rPr lang="en-US" dirty="0" smtClean="0"/>
              <a:t>Quality of assignment submissions was very high</a:t>
            </a:r>
          </a:p>
          <a:p>
            <a:pPr lvl="2"/>
            <a:r>
              <a:rPr lang="en-US" dirty="0" smtClean="0"/>
              <a:t>Work was more thorough</a:t>
            </a:r>
          </a:p>
          <a:p>
            <a:pPr lvl="2"/>
            <a:r>
              <a:rPr lang="en-US" dirty="0" smtClean="0"/>
              <a:t>Personal commitment to doing a good job very strong</a:t>
            </a:r>
          </a:p>
          <a:p>
            <a:pPr lvl="1"/>
            <a:r>
              <a:rPr lang="en-US" dirty="0" smtClean="0"/>
              <a:t>Role becomes more of facilitator of learning than traditional lecturer</a:t>
            </a:r>
          </a:p>
          <a:p>
            <a:r>
              <a:rPr lang="en-US" dirty="0" smtClean="0"/>
              <a:t>Students really like the increased flexibility</a:t>
            </a:r>
          </a:p>
          <a:p>
            <a:pPr lvl="1"/>
            <a:r>
              <a:rPr lang="en-US" dirty="0" smtClean="0"/>
              <a:t> W</a:t>
            </a:r>
            <a:r>
              <a:rPr lang="en-US" dirty="0" smtClean="0"/>
              <a:t>ithin course structure due dates, flexibility is a strong draw</a:t>
            </a:r>
          </a:p>
          <a:p>
            <a:r>
              <a:rPr lang="en-US" dirty="0" smtClean="0"/>
              <a:t>Interaction between students very strong</a:t>
            </a:r>
          </a:p>
          <a:p>
            <a:pPr lvl="1"/>
            <a:r>
              <a:rPr lang="en-US" dirty="0" smtClean="0"/>
              <a:t>Threaded discussions produced lots of dialogue, questioning, and expanded interaction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EMGT 314 Management for Engineers and Scientists</a:t>
            </a:r>
          </a:p>
          <a:p>
            <a:pPr lvl="1"/>
            <a:r>
              <a:rPr lang="en-US" dirty="0" smtClean="0"/>
              <a:t>Taught multiple times over the passed six years</a:t>
            </a:r>
          </a:p>
          <a:p>
            <a:pPr lvl="2"/>
            <a:r>
              <a:rPr lang="en-US" dirty="0" smtClean="0"/>
              <a:t>Course well developed</a:t>
            </a:r>
          </a:p>
          <a:p>
            <a:pPr lvl="2"/>
            <a:r>
              <a:rPr lang="en-US" dirty="0" smtClean="0"/>
              <a:t>Lots of complementary and supplementary material utilized throughout the course</a:t>
            </a:r>
          </a:p>
          <a:p>
            <a:pPr lvl="3"/>
            <a:r>
              <a:rPr lang="en-US" dirty="0" smtClean="0"/>
              <a:t>Video clips</a:t>
            </a:r>
          </a:p>
          <a:p>
            <a:pPr lvl="3"/>
            <a:r>
              <a:rPr lang="en-US" dirty="0" smtClean="0"/>
              <a:t>Handouts of current events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EMGT 314 Management for Scientists and Engineers</a:t>
            </a:r>
          </a:p>
          <a:p>
            <a:pPr lvl="1"/>
            <a:r>
              <a:rPr lang="en-US" dirty="0" smtClean="0"/>
              <a:t>Course delivered in S&amp;T standard distance format</a:t>
            </a:r>
          </a:p>
          <a:p>
            <a:pPr lvl="2"/>
            <a:r>
              <a:rPr lang="en-US" dirty="0" smtClean="0"/>
              <a:t>Synchronous with on-campus section</a:t>
            </a:r>
          </a:p>
          <a:p>
            <a:pPr lvl="2"/>
            <a:r>
              <a:rPr lang="en-US" dirty="0" smtClean="0"/>
              <a:t>Live lecture format</a:t>
            </a:r>
          </a:p>
          <a:p>
            <a:pPr lvl="3"/>
            <a:r>
              <a:rPr lang="en-US" dirty="0" smtClean="0"/>
              <a:t>Two way audio/one way video</a:t>
            </a:r>
          </a:p>
          <a:p>
            <a:pPr lvl="2"/>
            <a:r>
              <a:rPr lang="en-US" dirty="0" smtClean="0"/>
              <a:t>Streaming video download option</a:t>
            </a:r>
          </a:p>
          <a:p>
            <a:pPr lvl="2"/>
            <a:r>
              <a:rPr lang="en-US" dirty="0" smtClean="0"/>
              <a:t>Full use of Blackboard</a:t>
            </a:r>
          </a:p>
          <a:p>
            <a:pPr lvl="3"/>
            <a:r>
              <a:rPr lang="en-US" dirty="0" smtClean="0"/>
              <a:t>PowerPoint files</a:t>
            </a:r>
          </a:p>
          <a:p>
            <a:pPr lvl="3"/>
            <a:r>
              <a:rPr lang="en-US" dirty="0" smtClean="0"/>
              <a:t>Discussion boards</a:t>
            </a:r>
          </a:p>
          <a:p>
            <a:pPr lvl="3"/>
            <a:r>
              <a:rPr lang="en-US" dirty="0" smtClean="0"/>
              <a:t>Team assignment</a:t>
            </a:r>
          </a:p>
          <a:p>
            <a:pPr lvl="3"/>
            <a:r>
              <a:rPr lang="en-US" dirty="0" smtClean="0"/>
              <a:t>Exams and assignments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existing distance course to an online format</a:t>
            </a:r>
          </a:p>
          <a:p>
            <a:pPr lvl="1"/>
            <a:r>
              <a:rPr lang="en-US" dirty="0" smtClean="0"/>
              <a:t>Parameters</a:t>
            </a:r>
          </a:p>
          <a:p>
            <a:pPr lvl="2"/>
            <a:r>
              <a:rPr lang="en-US" dirty="0" smtClean="0"/>
              <a:t>No live lectures or class meetings</a:t>
            </a:r>
          </a:p>
          <a:p>
            <a:pPr lvl="2"/>
            <a:r>
              <a:rPr lang="en-US" dirty="0" smtClean="0"/>
              <a:t>Utilize existing course materials as much as possible</a:t>
            </a:r>
          </a:p>
          <a:p>
            <a:pPr lvl="3"/>
            <a:r>
              <a:rPr lang="en-US" dirty="0" smtClean="0"/>
              <a:t>Enhance as appropriate for an online format</a:t>
            </a:r>
          </a:p>
          <a:p>
            <a:pPr lvl="3"/>
            <a:r>
              <a:rPr lang="en-US" dirty="0" smtClean="0"/>
              <a:t>No traditional exams or quizzes</a:t>
            </a:r>
          </a:p>
          <a:p>
            <a:pPr lvl="3"/>
            <a:r>
              <a:rPr lang="en-US" dirty="0" smtClean="0"/>
              <a:t>Drop materials that don’t work in an online format</a:t>
            </a:r>
          </a:p>
          <a:p>
            <a:pPr lvl="2"/>
            <a:r>
              <a:rPr lang="en-US" dirty="0" smtClean="0"/>
              <a:t>Allot a six month time window to make the transition for fall semester 2009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Online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Course built completely in blackboard</a:t>
            </a:r>
          </a:p>
          <a:p>
            <a:pPr lvl="1"/>
            <a:r>
              <a:rPr lang="en-US" dirty="0" smtClean="0"/>
              <a:t>Material organized into two components</a:t>
            </a:r>
          </a:p>
          <a:p>
            <a:pPr lvl="2"/>
            <a:r>
              <a:rPr lang="en-US" dirty="0" smtClean="0"/>
              <a:t> Individual Learning modules</a:t>
            </a:r>
          </a:p>
          <a:p>
            <a:pPr lvl="3"/>
            <a:r>
              <a:rPr lang="en-US" dirty="0" smtClean="0"/>
              <a:t>Self contained with all materials for the module topic</a:t>
            </a:r>
          </a:p>
          <a:p>
            <a:pPr lvl="4"/>
            <a:r>
              <a:rPr lang="en-US" dirty="0" smtClean="0"/>
              <a:t>Read Me First file</a:t>
            </a:r>
          </a:p>
          <a:p>
            <a:pPr lvl="4"/>
            <a:r>
              <a:rPr lang="en-US" dirty="0" smtClean="0"/>
              <a:t>Learning outcomes</a:t>
            </a:r>
          </a:p>
          <a:p>
            <a:pPr lvl="4"/>
            <a:r>
              <a:rPr lang="en-US" dirty="0" smtClean="0"/>
              <a:t>Homework assignments</a:t>
            </a:r>
          </a:p>
          <a:p>
            <a:pPr lvl="5"/>
            <a:r>
              <a:rPr lang="en-US" dirty="0" smtClean="0"/>
              <a:t>Video clip analysis</a:t>
            </a:r>
          </a:p>
          <a:p>
            <a:pPr lvl="5"/>
            <a:r>
              <a:rPr lang="en-US" dirty="0" smtClean="0"/>
              <a:t>Short analysis and position papers on given topics</a:t>
            </a:r>
          </a:p>
          <a:p>
            <a:pPr lvl="4"/>
            <a:r>
              <a:rPr lang="en-US" dirty="0" smtClean="0"/>
              <a:t>Discussion postings</a:t>
            </a:r>
          </a:p>
          <a:p>
            <a:pPr lvl="4"/>
            <a:r>
              <a:rPr lang="en-US" dirty="0" smtClean="0"/>
              <a:t>Embedded module effectiveness assessment</a:t>
            </a:r>
          </a:p>
          <a:p>
            <a:pPr lvl="2"/>
            <a:r>
              <a:rPr lang="en-US" dirty="0" smtClean="0"/>
              <a:t>Broader assignments</a:t>
            </a:r>
          </a:p>
          <a:p>
            <a:pPr lvl="3"/>
            <a:r>
              <a:rPr lang="en-US" dirty="0" smtClean="0"/>
              <a:t>Book reviews</a:t>
            </a:r>
          </a:p>
          <a:p>
            <a:pPr lvl="3"/>
            <a:r>
              <a:rPr lang="en-US" dirty="0" smtClean="0"/>
              <a:t>Team assignment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Online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Organizational Features</a:t>
            </a:r>
          </a:p>
          <a:p>
            <a:pPr lvl="1"/>
            <a:r>
              <a:rPr lang="en-US" dirty="0" smtClean="0"/>
              <a:t>Added  custom course tabs</a:t>
            </a:r>
          </a:p>
          <a:p>
            <a:pPr lvl="2"/>
            <a:r>
              <a:rPr lang="en-US" dirty="0" smtClean="0"/>
              <a:t>Read Me First</a:t>
            </a:r>
          </a:p>
          <a:p>
            <a:pPr lvl="3"/>
            <a:r>
              <a:rPr lang="en-US" dirty="0" smtClean="0"/>
              <a:t>Full explanation of the course and how to work through it</a:t>
            </a:r>
          </a:p>
          <a:p>
            <a:pPr lvl="2"/>
            <a:r>
              <a:rPr lang="en-US" dirty="0" smtClean="0"/>
              <a:t>Assignment Dates</a:t>
            </a:r>
          </a:p>
          <a:p>
            <a:pPr lvl="3"/>
            <a:r>
              <a:rPr lang="en-US" dirty="0" smtClean="0"/>
              <a:t>Full list of due dates for all assignments throughout the semester</a:t>
            </a:r>
          </a:p>
          <a:p>
            <a:pPr lvl="2"/>
            <a:r>
              <a:rPr lang="en-US" dirty="0" smtClean="0"/>
              <a:t>Read Me Last</a:t>
            </a:r>
          </a:p>
          <a:p>
            <a:pPr lvl="3"/>
            <a:r>
              <a:rPr lang="en-US" dirty="0" smtClean="0"/>
              <a:t>Reflection on the course</a:t>
            </a:r>
          </a:p>
          <a:p>
            <a:pPr lvl="3"/>
            <a:r>
              <a:rPr lang="en-US" dirty="0" smtClean="0"/>
              <a:t>List of 10 take-away ideas and concepts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the beginning</a:t>
            </a:r>
          </a:p>
          <a:p>
            <a:pPr lvl="1"/>
            <a:r>
              <a:rPr lang="en-US" dirty="0" smtClean="0"/>
              <a:t>What do you want students to learn?</a:t>
            </a:r>
          </a:p>
          <a:p>
            <a:pPr lvl="1"/>
            <a:r>
              <a:rPr lang="en-US" dirty="0" smtClean="0"/>
              <a:t>Start at the highest level subdivide by course organization plan</a:t>
            </a:r>
          </a:p>
          <a:p>
            <a:pPr lvl="2"/>
            <a:r>
              <a:rPr lang="en-US" dirty="0" smtClean="0"/>
              <a:t>Develop learning outcomes first by organizational unit (modules)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Experience: Too many outcomes, some not measureable, some not actually that important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Populate course and modules with appropriate materials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ulfill </a:t>
            </a:r>
            <a:r>
              <a:rPr lang="en-US" dirty="0" smtClean="0"/>
              <a:t>learning outcomes and measure effectiveness of </a:t>
            </a:r>
            <a:r>
              <a:rPr lang="en-US" dirty="0" smtClean="0"/>
              <a:t>learning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Experience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Variety of assignments key to reducing boredom and drudgery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Analysis and position papers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Video clip analysis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Fill-in the slides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Book reviews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 don’t load PowerPoint slides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Look for  student-to-student engagement opportunities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Timely and relevant discussion  board topics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Team assignment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Communicate</a:t>
            </a:r>
          </a:p>
          <a:p>
            <a:pPr lvl="2"/>
            <a:r>
              <a:rPr lang="en-US" dirty="0" smtClean="0"/>
              <a:t>Ensure students stay on track and don’t just disappear</a:t>
            </a:r>
          </a:p>
          <a:p>
            <a:pPr lvl="2"/>
            <a:r>
              <a:rPr lang="en-US" dirty="0" smtClean="0"/>
              <a:t>Keep engagement and motivation high</a:t>
            </a:r>
          </a:p>
          <a:p>
            <a:pPr lvl="2"/>
            <a:r>
              <a:rPr lang="en-US" dirty="0" smtClean="0"/>
              <a:t>Provide multiple vehicles for information flow</a:t>
            </a:r>
          </a:p>
          <a:p>
            <a:pPr lvl="3"/>
            <a:r>
              <a:rPr lang="en-US" dirty="0" smtClean="0"/>
              <a:t>Posting of key information and dates</a:t>
            </a:r>
          </a:p>
          <a:p>
            <a:pPr lvl="3"/>
            <a:r>
              <a:rPr lang="en-US" dirty="0" smtClean="0"/>
              <a:t>Reminders through blast emails</a:t>
            </a:r>
          </a:p>
          <a:p>
            <a:pPr lvl="3"/>
            <a:r>
              <a:rPr lang="en-US" dirty="0" smtClean="0"/>
              <a:t>Use of </a:t>
            </a:r>
            <a:r>
              <a:rPr lang="en-US" dirty="0" err="1" smtClean="0"/>
              <a:t>Wimba</a:t>
            </a:r>
            <a:r>
              <a:rPr lang="en-US" dirty="0" smtClean="0"/>
              <a:t> live classroom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Experience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Whatever you plan, it won’t be enough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Require live classroom attendance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Establish standard protocol for returning calls and emails </a:t>
            </a:r>
          </a:p>
          <a:p>
            <a:pPr lvl="3"/>
            <a:endParaRPr lang="en-US" dirty="0" smtClean="0">
              <a:solidFill>
                <a:srgbClr val="FF0000"/>
              </a:solidFill>
            </a:endParaRPr>
          </a:p>
          <a:p>
            <a:pPr lvl="3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</TotalTime>
  <Words>586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Synchronous to Online</vt:lpstr>
      <vt:lpstr>Background</vt:lpstr>
      <vt:lpstr>Background</vt:lpstr>
      <vt:lpstr>Transition</vt:lpstr>
      <vt:lpstr>New Online Format</vt:lpstr>
      <vt:lpstr>New Online Format</vt:lpstr>
      <vt:lpstr>Lessons Learned</vt:lpstr>
      <vt:lpstr>Lessons Learned</vt:lpstr>
      <vt:lpstr>Lessons Learned</vt:lpstr>
      <vt:lpstr>Lessons Learned</vt:lpstr>
      <vt:lpstr>Conclusions</vt:lpstr>
    </vt:vector>
  </TitlesOfParts>
  <Company>Missouri S&amp;T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Synchronous to Online</dc:title>
  <dc:creator>daughton</dc:creator>
  <cp:lastModifiedBy>daughton</cp:lastModifiedBy>
  <cp:revision>9</cp:revision>
  <dcterms:created xsi:type="dcterms:W3CDTF">2010-02-24T14:52:31Z</dcterms:created>
  <dcterms:modified xsi:type="dcterms:W3CDTF">2010-02-24T16:20:15Z</dcterms:modified>
</cp:coreProperties>
</file>