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7" r:id="rId4"/>
    <p:sldId id="259" r:id="rId5"/>
    <p:sldId id="260" r:id="rId6"/>
    <p:sldId id="261" r:id="rId7"/>
    <p:sldId id="262" r:id="rId8"/>
    <p:sldId id="263" r:id="rId9"/>
    <p:sldId id="264" r:id="rId10"/>
    <p:sldId id="265" r:id="rId11"/>
    <p:sldId id="272" r:id="rId12"/>
    <p:sldId id="266" r:id="rId13"/>
    <p:sldId id="268" r:id="rId14"/>
    <p:sldId id="273" r:id="rId15"/>
    <p:sldId id="267" r:id="rId16"/>
    <p:sldId id="270" r:id="rId17"/>
    <p:sldId id="271" r:id="rId18"/>
    <p:sldId id="269" r:id="rId19"/>
    <p:sldId id="275" r:id="rId20"/>
    <p:sldId id="276"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5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81ED5A-8C21-4D09-8CA5-31DB144E1537}" type="datetimeFigureOut">
              <a:rPr lang="en-US" smtClean="0"/>
              <a:pPr/>
              <a:t>3/15/2010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24EE9-1D80-476E-A582-6E7029F254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March 11</a:t>
            </a:r>
            <a:r>
              <a:rPr lang="en-US" baseline="30000" dirty="0" smtClean="0"/>
              <a:t>th</a:t>
            </a:r>
            <a:r>
              <a:rPr lang="en-US" dirty="0" smtClean="0"/>
              <a:t> 2010 Missouri S&amp;T </a:t>
            </a:r>
            <a:r>
              <a:rPr lang="en-US" dirty="0" err="1" smtClean="0"/>
              <a:t>EdTech</a:t>
            </a:r>
            <a:r>
              <a:rPr lang="en-US" dirty="0" smtClean="0"/>
              <a:t> Conference</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students have commented</a:t>
            </a:r>
            <a:r>
              <a:rPr lang="en-US" baseline="0" dirty="0" smtClean="0"/>
              <a:t> on how much they enjoyed the gallery walk and really felt like they were learning the material. </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what do you do when the class is over? How can we capture the learning environment and extend it to provide opportunity for reflection and retention? The value of this exercise seem to evaporate with students exiting the classroom. A course wiki present a possible solution. When the groups come back to the problem they first started with…I assign them ownership of that problem. In the past they would summarize the answer and then present that to the class – never enough time. Now they take the problem with them and will post the summary on the course wiki creating a </a:t>
            </a:r>
            <a:r>
              <a:rPr lang="en-US" baseline="0" dirty="0" err="1" smtClean="0"/>
              <a:t>semipermanent</a:t>
            </a:r>
            <a:r>
              <a:rPr lang="en-US" baseline="0" dirty="0" smtClean="0"/>
              <a:t> record that everyone in the class can use to study the problems and the possible answers.</a:t>
            </a:r>
            <a:endParaRPr lang="en-US" dirty="0" smtClean="0"/>
          </a:p>
          <a:p>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so what’s a wiki….the most famous is </a:t>
            </a:r>
            <a:r>
              <a:rPr lang="en-US" dirty="0" err="1" smtClean="0"/>
              <a:t>wikipedia</a:t>
            </a:r>
            <a:r>
              <a:rPr lang="en-US" dirty="0" smtClean="0"/>
              <a:t>.</a:t>
            </a:r>
            <a:r>
              <a:rPr lang="en-US" baseline="0" dirty="0" smtClean="0"/>
              <a:t> They are basically a web page that a group of people can collectively  contribute and edit content on a related topic.</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of the wikis I use</a:t>
            </a:r>
            <a:r>
              <a:rPr lang="en-US" baseline="0" dirty="0" smtClean="0"/>
              <a:t>, or have used in my courses. </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some of the issues you will need to deal with when setting up your wiki. I</a:t>
            </a:r>
            <a:r>
              <a:rPr lang="en-US" baseline="0" dirty="0" smtClean="0"/>
              <a:t> address most of these issues on the wiki so you can see how I have chosen to handle these concerns.</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from past</a:t>
            </a:r>
            <a:r>
              <a:rPr lang="en-US" baseline="0" dirty="0" smtClean="0"/>
              <a:t> years of the follow ups to the gallery walks. You may notice that the contributions improve in quality as the semester matures.</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year,</a:t>
            </a:r>
            <a:r>
              <a:rPr lang="en-US" baseline="0" dirty="0" smtClean="0"/>
              <a:t> with the help of Dan Cernusca, students will use a rubric to evaluate the contributions of other groups to the wiki. This should help to increase the ownership stake in developing a collaborative set of notes and solutions for skills and problem solving related to the course content. </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the</a:t>
            </a:r>
            <a:r>
              <a:rPr lang="en-US" baseline="0" dirty="0" smtClean="0"/>
              <a:t> class to realize this is a very important component in developing their contributions. The main goal here is learning the material. Creating a wiki contribution is promoting learning without the teacher….a form of self- or peer-learning…</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wiki for an advanced class project. Some</a:t>
            </a:r>
            <a:r>
              <a:rPr lang="en-US" baseline="0" dirty="0" smtClean="0"/>
              <a:t> of these students contributed to the wiki well after the course ended! In addition students from another university participated in this wiki by providing comments…that is really extending the learning environment!</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opinion – I see wikis replacing the need for text books. Can</a:t>
            </a:r>
            <a:r>
              <a:rPr lang="en-US" baseline="0" dirty="0" smtClean="0"/>
              <a:t> you imagine advertising a university experience where you don’t have to buy a textbook…all the course information is available on line….</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Boston</a:t>
            </a:r>
            <a:r>
              <a:rPr lang="en-US" baseline="0" dirty="0" smtClean="0"/>
              <a:t> has a rich sports history of successful athletes. There success reflects to a large extent their willingness to practice the fundamentals of the game for many, many, hours</a:t>
            </a:r>
            <a:r>
              <a:rPr lang="en-US" baseline="0" dirty="0" smtClean="0"/>
              <a:t>. I read Ted Williams biography when I was a kid – focused on hitting. I had a huge poster of Bobby Orr poster with his game winning shot in my room. </a:t>
            </a:r>
            <a:r>
              <a:rPr lang="en-US" baseline="0" dirty="0" err="1" smtClean="0"/>
              <a:t>Bhhiiirrrdddd</a:t>
            </a:r>
            <a:r>
              <a:rPr lang="en-US" baseline="0" dirty="0" smtClean="0"/>
              <a:t>! And my Mom is a Patriots fan…</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feel</a:t>
            </a:r>
            <a:r>
              <a:rPr lang="en-US" baseline="0" dirty="0" smtClean="0"/>
              <a:t> free to email me with any comments or suggestions…I’m just getting started with this project and I really am a “Digital Immigrant” so they would be very much appreciated.</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Gladwell’s</a:t>
            </a:r>
            <a:r>
              <a:rPr lang="en-US" dirty="0" smtClean="0"/>
              <a:t> book looks at a number</a:t>
            </a:r>
            <a:r>
              <a:rPr lang="en-US" baseline="0" dirty="0" smtClean="0"/>
              <a:t> of factors that have helped create highly successful individuals – one of these factors is commonly referred to as the 10,000 hour rule. I know this rule as the part of the five P’s for success, Patience, Persistence, Practice, Practice, Practice! </a:t>
            </a:r>
            <a:r>
              <a:rPr lang="en-US" baseline="0" dirty="0" smtClean="0"/>
              <a:t> All of </a:t>
            </a:r>
            <a:r>
              <a:rPr lang="en-US" baseline="0" dirty="0" err="1" smtClean="0"/>
              <a:t>Gladwell’s</a:t>
            </a:r>
            <a:r>
              <a:rPr lang="en-US" baseline="0" dirty="0" smtClean="0"/>
              <a:t> books are enjoyable reads…they should give a copy of this book to every S&amp;T student.</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Active Teaching helps students become academically successful by creating opportunities to practice the fundamental skills and knowledge essential to mastering and retaining the course material</a:t>
            </a:r>
            <a:r>
              <a:rPr lang="en-US" baseline="0" dirty="0" smtClean="0"/>
              <a:t>. Shown here is a Gallery Walk in action. I will present the fundamentals of the Gallery Walk in the next few slides.</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a:t>
            </a:r>
            <a:r>
              <a:rPr lang="en-US" baseline="0" dirty="0" smtClean="0"/>
              <a:t> advantages of the Gallery Walk: 1) Assessment – do students really understand how to utilize and apply the material you have been covering in </a:t>
            </a:r>
            <a:r>
              <a:rPr lang="en-US" baseline="0" dirty="0" smtClean="0"/>
              <a:t>lecture? You will know right away as you look over their shoulders and see how </a:t>
            </a:r>
            <a:r>
              <a:rPr lang="en-US" baseline="0" dirty="0" err="1" smtClean="0"/>
              <a:t>thery</a:t>
            </a:r>
            <a:r>
              <a:rPr lang="en-US" baseline="0" dirty="0" smtClean="0"/>
              <a:t> approach the problem. </a:t>
            </a:r>
            <a:r>
              <a:rPr lang="en-US" baseline="0" dirty="0" smtClean="0"/>
              <a:t>2) Provides variety in the </a:t>
            </a:r>
            <a:r>
              <a:rPr lang="en-US" baseline="0" dirty="0" smtClean="0"/>
              <a:t>classroom –variety is the spice of life. </a:t>
            </a:r>
            <a:r>
              <a:rPr lang="en-US" baseline="0" dirty="0" smtClean="0"/>
              <a:t>3) Encourages cooperative learning and problem </a:t>
            </a:r>
            <a:r>
              <a:rPr lang="en-US" baseline="0" dirty="0" smtClean="0"/>
              <a:t>solving. </a:t>
            </a:r>
            <a:r>
              <a:rPr lang="en-US" baseline="0" dirty="0" smtClean="0"/>
              <a:t>4) Requires peer evaluation of material presented by other groups. </a:t>
            </a:r>
            <a:r>
              <a:rPr lang="en-US" baseline="0" dirty="0" smtClean="0"/>
              <a:t>Click on the link for more information on Gallery Walks.</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problems require students to use material I have been covering in previous lectures and homework assignments. They range from straightforward</a:t>
            </a:r>
            <a:r>
              <a:rPr lang="en-US" baseline="0" dirty="0" smtClean="0"/>
              <a:t> </a:t>
            </a:r>
            <a:r>
              <a:rPr lang="en-US" baseline="0" dirty="0" smtClean="0"/>
              <a:t>problems </a:t>
            </a:r>
            <a:r>
              <a:rPr lang="en-US" baseline="0" dirty="0" smtClean="0"/>
              <a:t>to more challenging applications commonly involving material from my research. </a:t>
            </a:r>
            <a:r>
              <a:rPr lang="en-US" baseline="0" dirty="0" smtClean="0"/>
              <a:t>They can be similar to homework problems or those that mat appear on an exam….this way I can actually see if they understand the material being covered or not…</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Students move every five minutes or so from one problem to the next until they come back to where they started. In this way they will have seen every problem posed to the </a:t>
            </a:r>
            <a:r>
              <a:rPr lang="en-US" baseline="0" dirty="0" smtClean="0"/>
              <a:t>class and have gotten a flavor of what they need to know. This also provides variety and renews discussion – in case your problem was too easy or too hard.</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working</a:t>
            </a:r>
            <a:r>
              <a:rPr lang="en-US" baseline="0" dirty="0" smtClean="0"/>
              <a:t> together to contribute new knowledge towards solving the problem, each group needs to evaluate the contributions made by previous groups</a:t>
            </a:r>
            <a:r>
              <a:rPr lang="en-US" baseline="0" dirty="0" smtClean="0"/>
              <a:t>. They must decide if the material presented is correct and if it helps solve the problem. Then they make their own contribution.</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materials needed for a gallery walk are very simple and relatively</a:t>
            </a:r>
            <a:r>
              <a:rPr lang="en-US" baseline="0" dirty="0" smtClean="0"/>
              <a:t> inexpensive.</a:t>
            </a:r>
            <a:endParaRPr lang="en-US" dirty="0"/>
          </a:p>
        </p:txBody>
      </p:sp>
      <p:sp>
        <p:nvSpPr>
          <p:cNvPr id="4" name="Slide Number Placeholder 3"/>
          <p:cNvSpPr>
            <a:spLocks noGrp="1"/>
          </p:cNvSpPr>
          <p:nvPr>
            <p:ph type="sldNum" sz="quarter" idx="10"/>
          </p:nvPr>
        </p:nvSpPr>
        <p:spPr/>
        <p:txBody>
          <a:bodyPr/>
          <a:lstStyle/>
          <a:p>
            <a:fld id="{0C824EE9-1D80-476E-A582-6E7029F2543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550F2-4C31-4E79-AF54-F851E4ADA3D2}"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12619-3E58-4FC2-9B99-F01F23160A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550F2-4C31-4E79-AF54-F851E4ADA3D2}"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12619-3E58-4FC2-9B99-F01F23160A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550F2-4C31-4E79-AF54-F851E4ADA3D2}"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12619-3E58-4FC2-9B99-F01F23160A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550F2-4C31-4E79-AF54-F851E4ADA3D2}"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12619-3E58-4FC2-9B99-F01F23160A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550F2-4C31-4E79-AF54-F851E4ADA3D2}"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12619-3E58-4FC2-9B99-F01F23160A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C550F2-4C31-4E79-AF54-F851E4ADA3D2}" type="datetimeFigureOut">
              <a:rPr lang="en-US" smtClean="0"/>
              <a:pPr/>
              <a:t>3/15/2010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12619-3E58-4FC2-9B99-F01F23160A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550F2-4C31-4E79-AF54-F851E4ADA3D2}" type="datetimeFigureOut">
              <a:rPr lang="en-US" smtClean="0"/>
              <a:pPr/>
              <a:t>3/15/2010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D12619-3E58-4FC2-9B99-F01F23160A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550F2-4C31-4E79-AF54-F851E4ADA3D2}" type="datetimeFigureOut">
              <a:rPr lang="en-US" smtClean="0"/>
              <a:pPr/>
              <a:t>3/15/2010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12619-3E58-4FC2-9B99-F01F23160A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550F2-4C31-4E79-AF54-F851E4ADA3D2}" type="datetimeFigureOut">
              <a:rPr lang="en-US" smtClean="0"/>
              <a:pPr/>
              <a:t>3/15/2010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12619-3E58-4FC2-9B99-F01F23160A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550F2-4C31-4E79-AF54-F851E4ADA3D2}" type="datetimeFigureOut">
              <a:rPr lang="en-US" smtClean="0"/>
              <a:pPr/>
              <a:t>3/15/2010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12619-3E58-4FC2-9B99-F01F23160A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550F2-4C31-4E79-AF54-F851E4ADA3D2}" type="datetimeFigureOut">
              <a:rPr lang="en-US" smtClean="0"/>
              <a:pPr/>
              <a:t>3/15/2010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12619-3E58-4FC2-9B99-F01F23160A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550F2-4C31-4E79-AF54-F851E4ADA3D2}" type="datetimeFigureOut">
              <a:rPr lang="en-US" smtClean="0"/>
              <a:pPr/>
              <a:t>3/15/2010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12619-3E58-4FC2-9B99-F01F23160A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mailto:jhogan@mst.edu"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hyperlink" Target="http://en.wikipedia.org/wiki/Main_Page"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hyperlink" Target="http://blackboard.mst.edu/webapps/portal/frameset.jsp?tab_id=_2_1&amp;url=/webapps/blackboard/execute/launcher?type=Course&amp;id=_47736_1&amp;url=" TargetMode="External"/><Relationship Id="rId5" Type="http://schemas.openxmlformats.org/officeDocument/2006/relationships/hyperlink" Target="https://sites.google.com/a/mst.edu/sites/" TargetMode="External"/><Relationship Id="rId4" Type="http://schemas.openxmlformats.org/officeDocument/2006/relationships/hyperlink" Target="http://www.wikispaces.com/user/my/RockWhisperer"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hyperlink" Target="https://wiki.mst.edu/imp/"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hyperlink" Target="http://igmetpet.wikispaces.com/Eutectic"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image" Target="../media/image16.png"/><Relationship Id="rId4" Type="http://schemas.openxmlformats.org/officeDocument/2006/relationships/hyperlink" Target="http://rocktraumacenter.wikispaces.com/"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hyperlink" Target="https://sites.google.com/a/mst.edu/certi/flc-active-learning/gallerywalks"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fontScale="90000"/>
          </a:bodyPr>
          <a:lstStyle/>
          <a:p>
            <a:r>
              <a:rPr lang="en-US" dirty="0" smtClean="0"/>
              <a:t>Extending the Active Teaching Environment  Beyond the Classroom Using Wikis</a:t>
            </a:r>
            <a:endParaRPr lang="en-US" dirty="0"/>
          </a:p>
        </p:txBody>
      </p:sp>
      <p:sp>
        <p:nvSpPr>
          <p:cNvPr id="3" name="Subtitle 2"/>
          <p:cNvSpPr>
            <a:spLocks noGrp="1"/>
          </p:cNvSpPr>
          <p:nvPr>
            <p:ph type="subTitle" idx="1"/>
          </p:nvPr>
        </p:nvSpPr>
        <p:spPr/>
        <p:txBody>
          <a:bodyPr>
            <a:normAutofit fontScale="92500"/>
          </a:bodyPr>
          <a:lstStyle/>
          <a:p>
            <a:r>
              <a:rPr lang="en-US" dirty="0" smtClean="0"/>
              <a:t>Dr. John P. Hogan</a:t>
            </a:r>
          </a:p>
          <a:p>
            <a:r>
              <a:rPr lang="en-US" dirty="0" smtClean="0"/>
              <a:t>Missouri S&amp;T  Geology and Geophysics</a:t>
            </a:r>
          </a:p>
          <a:p>
            <a:r>
              <a:rPr lang="en-US" dirty="0" smtClean="0">
                <a:hlinkClick r:id="rId4"/>
              </a:rPr>
              <a:t>jhogan@mst.edu</a:t>
            </a:r>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cstate="print"/>
          <a:srcRect/>
          <a:stretch>
            <a:fillRect/>
          </a:stretch>
        </p:blipFill>
        <p:spPr bwMode="auto">
          <a:xfrm>
            <a:off x="0" y="381000"/>
            <a:ext cx="9144000" cy="6096000"/>
          </a:xfrm>
          <a:prstGeom prst="rect">
            <a:avLst/>
          </a:prstGeom>
          <a:noFill/>
          <a:ln w="9525">
            <a:noFill/>
            <a:miter lim="800000"/>
            <a:headEnd/>
            <a:tailEnd/>
          </a:ln>
        </p:spPr>
      </p:pic>
      <p:sp>
        <p:nvSpPr>
          <p:cNvPr id="3" name="TextBox 2"/>
          <p:cNvSpPr txBox="1"/>
          <p:nvPr/>
        </p:nvSpPr>
        <p:spPr>
          <a:xfrm>
            <a:off x="1905000" y="1654314"/>
            <a:ext cx="7239000" cy="707886"/>
          </a:xfrm>
          <a:prstGeom prst="rect">
            <a:avLst/>
          </a:prstGeom>
          <a:noFill/>
        </p:spPr>
        <p:txBody>
          <a:bodyPr wrap="square" rtlCol="0">
            <a:spAutoFit/>
          </a:bodyPr>
          <a:lstStyle/>
          <a:p>
            <a:r>
              <a:rPr lang="en-US" sz="4000" b="1" dirty="0" smtClean="0">
                <a:solidFill>
                  <a:srgbClr val="FFFF00"/>
                </a:solidFill>
              </a:rPr>
              <a:t>Gallery Walks Are Appreciated!</a:t>
            </a:r>
            <a:endParaRPr lang="en-US" sz="4000" b="1" dirty="0">
              <a:solidFill>
                <a:srgbClr val="FFFF00"/>
              </a:solidFill>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thumbs.dreamstime.com/thumb_240/1203584912yr41Hr.jpg"/>
          <p:cNvPicPr>
            <a:picLocks noChangeAspect="1" noChangeArrowheads="1"/>
          </p:cNvPicPr>
          <p:nvPr/>
        </p:nvPicPr>
        <p:blipFill>
          <a:blip r:embed="rId4" cstate="print"/>
          <a:srcRect/>
          <a:stretch>
            <a:fillRect/>
          </a:stretch>
        </p:blipFill>
        <p:spPr bwMode="auto">
          <a:xfrm>
            <a:off x="2438400" y="685800"/>
            <a:ext cx="4191000" cy="5598664"/>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ki Reliability.bmp"/>
          <p:cNvPicPr>
            <a:picLocks noChangeAspect="1"/>
          </p:cNvPicPr>
          <p:nvPr/>
        </p:nvPicPr>
        <p:blipFill>
          <a:blip r:embed="rId4" cstate="print"/>
          <a:stretch>
            <a:fillRect/>
          </a:stretch>
        </p:blipFill>
        <p:spPr>
          <a:xfrm>
            <a:off x="3657600" y="89649"/>
            <a:ext cx="5486400" cy="6844551"/>
          </a:xfrm>
          <a:prstGeom prst="rect">
            <a:avLst/>
          </a:prstGeom>
        </p:spPr>
      </p:pic>
      <p:sp>
        <p:nvSpPr>
          <p:cNvPr id="3" name="TextBox 2"/>
          <p:cNvSpPr txBox="1"/>
          <p:nvPr/>
        </p:nvSpPr>
        <p:spPr>
          <a:xfrm>
            <a:off x="152400" y="1390233"/>
            <a:ext cx="4419600" cy="2800767"/>
          </a:xfrm>
          <a:prstGeom prst="rect">
            <a:avLst/>
          </a:prstGeom>
          <a:noFill/>
        </p:spPr>
        <p:txBody>
          <a:bodyPr wrap="square" rtlCol="0">
            <a:spAutoFit/>
          </a:bodyPr>
          <a:lstStyle/>
          <a:p>
            <a:r>
              <a:rPr lang="en-US" sz="4400" b="1" dirty="0" smtClean="0"/>
              <a:t>Extending the Active Learning Environment Using </a:t>
            </a:r>
            <a:r>
              <a:rPr lang="en-US" sz="4400" b="1" i="1" dirty="0" smtClean="0">
                <a:hlinkClick r:id="rId5"/>
              </a:rPr>
              <a:t>Wikis</a:t>
            </a:r>
            <a:endParaRPr lang="en-US" sz="4400" b="1" i="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lstStyle/>
          <a:p>
            <a:r>
              <a:rPr lang="en-US" dirty="0" smtClean="0"/>
              <a:t>Sources for Wikis</a:t>
            </a:r>
            <a:endParaRPr lang="en-US" dirty="0"/>
          </a:p>
        </p:txBody>
      </p:sp>
      <p:sp>
        <p:nvSpPr>
          <p:cNvPr id="3" name="Content Placeholder 2"/>
          <p:cNvSpPr>
            <a:spLocks noGrp="1"/>
          </p:cNvSpPr>
          <p:nvPr>
            <p:ph sz="half" idx="1"/>
          </p:nvPr>
        </p:nvSpPr>
        <p:spPr/>
        <p:txBody>
          <a:bodyPr/>
          <a:lstStyle/>
          <a:p>
            <a:r>
              <a:rPr lang="en-US" dirty="0" err="1" smtClean="0">
                <a:hlinkClick r:id="rId4"/>
              </a:rPr>
              <a:t>Wikispaces</a:t>
            </a:r>
            <a:endParaRPr lang="en-US" dirty="0" smtClean="0"/>
          </a:p>
          <a:p>
            <a:endParaRPr lang="en-US" dirty="0" smtClean="0">
              <a:hlinkClick r:id="rId5"/>
            </a:endParaRPr>
          </a:p>
          <a:p>
            <a:r>
              <a:rPr lang="en-US" dirty="0" smtClean="0">
                <a:hlinkClick r:id="rId5"/>
              </a:rPr>
              <a:t>Google Sites</a:t>
            </a:r>
            <a:endParaRPr lang="en-US" dirty="0" smtClean="0"/>
          </a:p>
          <a:p>
            <a:pPr>
              <a:buNone/>
            </a:pPr>
            <a:endParaRPr lang="en-US" dirty="0" smtClean="0">
              <a:hlinkClick r:id="rId6"/>
            </a:endParaRPr>
          </a:p>
          <a:p>
            <a:r>
              <a:rPr lang="en-US" dirty="0" smtClean="0">
                <a:hlinkClick r:id="rId6"/>
              </a:rPr>
              <a:t>Blackboard</a:t>
            </a:r>
            <a:endParaRPr lang="en-US" dirty="0"/>
          </a:p>
        </p:txBody>
      </p:sp>
      <p:pic>
        <p:nvPicPr>
          <p:cNvPr id="6146" name="Picture 2"/>
          <p:cNvPicPr>
            <a:picLocks noGrp="1" noChangeAspect="1" noChangeArrowheads="1"/>
          </p:cNvPicPr>
          <p:nvPr>
            <p:ph sz="half" idx="2"/>
          </p:nvPr>
        </p:nvPicPr>
        <p:blipFill>
          <a:blip r:embed="rId7" cstate="print"/>
          <a:srcRect/>
          <a:stretch>
            <a:fillRect/>
          </a:stretch>
        </p:blipFill>
        <p:spPr bwMode="auto">
          <a:xfrm>
            <a:off x="6273680" y="-1"/>
            <a:ext cx="2870319" cy="687441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Wiki Issues….</a:t>
            </a:r>
            <a:endParaRPr lang="en-US" dirty="0"/>
          </a:p>
        </p:txBody>
      </p:sp>
      <p:sp>
        <p:nvSpPr>
          <p:cNvPr id="3" name="Content Placeholder 2"/>
          <p:cNvSpPr>
            <a:spLocks noGrp="1"/>
          </p:cNvSpPr>
          <p:nvPr>
            <p:ph idx="1"/>
          </p:nvPr>
        </p:nvSpPr>
        <p:spPr/>
        <p:txBody>
          <a:bodyPr/>
          <a:lstStyle/>
          <a:p>
            <a:r>
              <a:rPr lang="en-US" dirty="0" smtClean="0"/>
              <a:t>Getting Student’s to use it….</a:t>
            </a:r>
          </a:p>
          <a:p>
            <a:endParaRPr lang="en-US" dirty="0"/>
          </a:p>
          <a:p>
            <a:r>
              <a:rPr lang="en-US" dirty="0" smtClean="0"/>
              <a:t>Control over content….</a:t>
            </a:r>
          </a:p>
          <a:p>
            <a:endParaRPr lang="en-US" dirty="0"/>
          </a:p>
          <a:p>
            <a:r>
              <a:rPr lang="en-US" dirty="0" smtClean="0"/>
              <a:t>Access and Availability….</a:t>
            </a:r>
          </a:p>
          <a:p>
            <a:endParaRPr lang="en-US" dirty="0"/>
          </a:p>
          <a:p>
            <a:r>
              <a:rPr lang="en-US" dirty="0" smtClean="0"/>
              <a:t>Archiving….</a:t>
            </a:r>
            <a:endParaRPr lang="en-US" dirty="0"/>
          </a:p>
        </p:txBody>
      </p:sp>
      <p:sp>
        <p:nvSpPr>
          <p:cNvPr id="4" name="TextBox 3"/>
          <p:cNvSpPr txBox="1"/>
          <p:nvPr/>
        </p:nvSpPr>
        <p:spPr>
          <a:xfrm>
            <a:off x="3505200" y="6096000"/>
            <a:ext cx="2644185" cy="369332"/>
          </a:xfrm>
          <a:prstGeom prst="rect">
            <a:avLst/>
          </a:prstGeom>
          <a:noFill/>
        </p:spPr>
        <p:txBody>
          <a:bodyPr wrap="none" rtlCol="0">
            <a:spAutoFit/>
          </a:bodyPr>
          <a:lstStyle/>
          <a:p>
            <a:r>
              <a:rPr lang="en-US" dirty="0" smtClean="0">
                <a:hlinkClick r:id="rId4"/>
              </a:rPr>
              <a:t>https://wiki.mst.edu/imp/</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Extending the Active Classroom</a:t>
            </a:r>
            <a:endParaRPr lang="en-US" dirty="0"/>
          </a:p>
        </p:txBody>
      </p:sp>
      <p:sp>
        <p:nvSpPr>
          <p:cNvPr id="3" name="Text Placeholder 2"/>
          <p:cNvSpPr>
            <a:spLocks noGrp="1"/>
          </p:cNvSpPr>
          <p:nvPr>
            <p:ph type="body" idx="1"/>
          </p:nvPr>
        </p:nvSpPr>
        <p:spPr>
          <a:xfrm>
            <a:off x="457200" y="1066800"/>
            <a:ext cx="7848600" cy="639762"/>
          </a:xfrm>
        </p:spPr>
        <p:txBody>
          <a:bodyPr>
            <a:normAutofit fontScale="77500" lnSpcReduction="20000"/>
          </a:bodyPr>
          <a:lstStyle/>
          <a:p>
            <a:pPr algn="ctr"/>
            <a:r>
              <a:rPr lang="en-US" dirty="0" smtClean="0"/>
              <a:t>Introductory Igneous and Metamorphic Petrology &amp; Petrography</a:t>
            </a:r>
          </a:p>
          <a:p>
            <a:pPr algn="ctr"/>
            <a:r>
              <a:rPr lang="en-US" dirty="0" smtClean="0"/>
              <a:t>(Undergraduates – Required for all majors) </a:t>
            </a:r>
            <a:endParaRPr lang="en-US" dirty="0"/>
          </a:p>
        </p:txBody>
      </p:sp>
      <p:sp>
        <p:nvSpPr>
          <p:cNvPr id="4" name="Content Placeholder 3"/>
          <p:cNvSpPr>
            <a:spLocks noGrp="1"/>
          </p:cNvSpPr>
          <p:nvPr>
            <p:ph sz="half" idx="2"/>
          </p:nvPr>
        </p:nvSpPr>
        <p:spPr/>
        <p:txBody>
          <a:bodyPr/>
          <a:lstStyle/>
          <a:p>
            <a:r>
              <a:rPr lang="en-US" dirty="0" smtClean="0">
                <a:hlinkClick r:id="rId4"/>
              </a:rPr>
              <a:t>Gallery Walk Follow Up</a:t>
            </a:r>
            <a:endParaRPr lang="en-US" dirty="0" smtClean="0"/>
          </a:p>
          <a:p>
            <a:endParaRPr lang="en-US" dirty="0" smtClean="0"/>
          </a:p>
          <a:p>
            <a:r>
              <a:rPr lang="en-US" dirty="0" smtClean="0"/>
              <a:t>Peer Evaluations</a:t>
            </a:r>
            <a:endParaRPr lang="en-US" dirty="0"/>
          </a:p>
        </p:txBody>
      </p:sp>
      <p:pic>
        <p:nvPicPr>
          <p:cNvPr id="7170" name="Picture 2"/>
          <p:cNvPicPr>
            <a:picLocks noGrp="1" noChangeAspect="1" noChangeArrowheads="1"/>
          </p:cNvPicPr>
          <p:nvPr>
            <p:ph sz="quarter" idx="4"/>
          </p:nvPr>
        </p:nvPicPr>
        <p:blipFill>
          <a:blip r:embed="rId5" cstate="print"/>
          <a:srcRect/>
          <a:stretch>
            <a:fillRect/>
          </a:stretch>
        </p:blipFill>
        <p:spPr bwMode="auto">
          <a:xfrm>
            <a:off x="4320721" y="2057400"/>
            <a:ext cx="4695720" cy="4191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304801" y="1143000"/>
          <a:ext cx="8534399" cy="4495801"/>
        </p:xfrm>
        <a:graphic>
          <a:graphicData uri="http://schemas.openxmlformats.org/drawingml/2006/table">
            <a:tbl>
              <a:tblPr/>
              <a:tblGrid>
                <a:gridCol w="1336585"/>
                <a:gridCol w="3315489"/>
                <a:gridCol w="3315489"/>
                <a:gridCol w="566836"/>
              </a:tblGrid>
              <a:tr h="408707">
                <a:tc>
                  <a:txBody>
                    <a:bodyPr/>
                    <a:lstStyle/>
                    <a:p>
                      <a:pPr marL="0" marR="0">
                        <a:lnSpc>
                          <a:spcPct val="115000"/>
                        </a:lnSpc>
                        <a:spcBef>
                          <a:spcPts val="0"/>
                        </a:spcBef>
                        <a:spcAft>
                          <a:spcPts val="0"/>
                        </a:spcAft>
                      </a:pPr>
                      <a:r>
                        <a:rPr lang="en-US" sz="1400" b="1" dirty="0">
                          <a:latin typeface="Times New Roman"/>
                          <a:ea typeface="Calibri"/>
                          <a:cs typeface="Times New Roman"/>
                        </a:rPr>
                        <a:t>Category</a:t>
                      </a:r>
                      <a:endParaRPr lang="en-US" sz="1400" dirty="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400" b="1">
                          <a:latin typeface="Times New Roman"/>
                          <a:ea typeface="Calibri"/>
                          <a:cs typeface="Times New Roman"/>
                        </a:rPr>
                        <a:t>Scoring scheme</a:t>
                      </a:r>
                      <a:endParaRPr lang="en-US" sz="140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400" b="1" dirty="0">
                          <a:latin typeface="Times New Roman"/>
                          <a:ea typeface="Calibri"/>
                          <a:cs typeface="Times New Roman"/>
                        </a:rPr>
                        <a:t>Score</a:t>
                      </a:r>
                      <a:endParaRPr lang="en-US" sz="1400" dirty="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6127">
                <a:tc rowSpan="4">
                  <a:txBody>
                    <a:bodyPr/>
                    <a:lstStyle/>
                    <a:p>
                      <a:pPr marL="0" marR="0">
                        <a:lnSpc>
                          <a:spcPct val="115000"/>
                        </a:lnSpc>
                        <a:spcBef>
                          <a:spcPts val="0"/>
                        </a:spcBef>
                        <a:spcAft>
                          <a:spcPts val="0"/>
                        </a:spcAft>
                      </a:pPr>
                      <a:r>
                        <a:rPr lang="en-US" sz="1400" b="1" dirty="0">
                          <a:latin typeface="Times New Roman"/>
                          <a:ea typeface="Calibri"/>
                          <a:cs typeface="Times New Roman"/>
                        </a:rPr>
                        <a:t>Organization of Content</a:t>
                      </a:r>
                      <a:endParaRPr lang="en-US" sz="1400" dirty="0">
                        <a:latin typeface="Calibri"/>
                        <a:ea typeface="Calibri"/>
                        <a:cs typeface="Times New Roman"/>
                      </a:endParaRPr>
                    </a:p>
                  </a:txBody>
                  <a:tcPr marL="43871" marR="4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Calibri"/>
                          <a:cs typeface="Times New Roman"/>
                        </a:rPr>
                        <a:t>4</a:t>
                      </a:r>
                      <a:endParaRPr lang="en-US" sz="1400" dirty="0">
                        <a:latin typeface="Calibri"/>
                        <a:ea typeface="Calibri"/>
                        <a:cs typeface="Times New Roman"/>
                      </a:endParaRPr>
                    </a:p>
                  </a:txBody>
                  <a:tcPr marL="43871" marR="4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300"/>
                        </a:spcBef>
                        <a:spcAft>
                          <a:spcPts val="600"/>
                        </a:spcAft>
                      </a:pPr>
                      <a:r>
                        <a:rPr lang="en-US" sz="1400">
                          <a:latin typeface="Times New Roman"/>
                          <a:ea typeface="Calibri"/>
                          <a:cs typeface="Times New Roman"/>
                        </a:rPr>
                        <a:t>Content is well organized and easy to navigate. Headings are appropriate and informative. Bulleted lists are used to group material as necessary.</a:t>
                      </a:r>
                      <a:endParaRPr lang="en-US" sz="140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15000"/>
                        </a:lnSpc>
                        <a:spcBef>
                          <a:spcPts val="0"/>
                        </a:spcBef>
                        <a:spcAft>
                          <a:spcPts val="0"/>
                        </a:spcAft>
                      </a:pPr>
                      <a:endParaRPr lang="en-US" sz="70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6127">
                <a:tc vMerge="1">
                  <a:txBody>
                    <a:bodyPr/>
                    <a:lstStyle/>
                    <a:p>
                      <a:endParaRPr lang="en-US"/>
                    </a:p>
                  </a:txBody>
                  <a:tcPr/>
                </a:tc>
                <a:tc>
                  <a:txBody>
                    <a:bodyPr/>
                    <a:lstStyle/>
                    <a:p>
                      <a:pPr marL="0" marR="0" algn="ctr">
                        <a:lnSpc>
                          <a:spcPct val="115000"/>
                        </a:lnSpc>
                        <a:spcBef>
                          <a:spcPts val="0"/>
                        </a:spcBef>
                        <a:spcAft>
                          <a:spcPts val="0"/>
                        </a:spcAft>
                      </a:pPr>
                      <a:r>
                        <a:rPr lang="en-US" sz="1400" b="1" dirty="0">
                          <a:latin typeface="Times New Roman"/>
                          <a:ea typeface="Calibri"/>
                          <a:cs typeface="Times New Roman"/>
                        </a:rPr>
                        <a:t>3</a:t>
                      </a:r>
                      <a:endParaRPr lang="en-US" sz="1400" dirty="0">
                        <a:latin typeface="Calibri"/>
                        <a:ea typeface="Calibri"/>
                        <a:cs typeface="Times New Roman"/>
                      </a:endParaRPr>
                    </a:p>
                  </a:txBody>
                  <a:tcPr marL="43871" marR="4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300"/>
                        </a:spcBef>
                        <a:spcAft>
                          <a:spcPts val="600"/>
                        </a:spcAft>
                      </a:pPr>
                      <a:r>
                        <a:rPr lang="en-US" sz="1400" dirty="0">
                          <a:latin typeface="Times New Roman"/>
                          <a:ea typeface="Calibri"/>
                          <a:cs typeface="Times New Roman"/>
                        </a:rPr>
                        <a:t>Content is organized using some headings and/or bullets.  However the overall organization can be difficult to follow in places.</a:t>
                      </a:r>
                      <a:endParaRPr lang="en-US" sz="1400" dirty="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817420">
                <a:tc vMerge="1">
                  <a:txBody>
                    <a:bodyPr/>
                    <a:lstStyle/>
                    <a:p>
                      <a:endParaRPr lang="en-US"/>
                    </a:p>
                  </a:txBody>
                  <a:tcPr/>
                </a:tc>
                <a:tc>
                  <a:txBody>
                    <a:bodyPr/>
                    <a:lstStyle/>
                    <a:p>
                      <a:pPr marL="0" marR="0" algn="ctr">
                        <a:lnSpc>
                          <a:spcPct val="115000"/>
                        </a:lnSpc>
                        <a:spcBef>
                          <a:spcPts val="0"/>
                        </a:spcBef>
                        <a:spcAft>
                          <a:spcPts val="0"/>
                        </a:spcAft>
                      </a:pPr>
                      <a:r>
                        <a:rPr lang="en-US" sz="1400" b="1">
                          <a:latin typeface="Times New Roman"/>
                          <a:ea typeface="Calibri"/>
                          <a:cs typeface="Times New Roman"/>
                        </a:rPr>
                        <a:t>2</a:t>
                      </a:r>
                      <a:endParaRPr lang="en-US" sz="1400">
                        <a:latin typeface="Calibri"/>
                        <a:ea typeface="Calibri"/>
                        <a:cs typeface="Times New Roman"/>
                      </a:endParaRPr>
                    </a:p>
                  </a:txBody>
                  <a:tcPr marL="43871" marR="4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300"/>
                        </a:spcBef>
                        <a:spcAft>
                          <a:spcPts val="600"/>
                        </a:spcAft>
                      </a:pPr>
                      <a:r>
                        <a:rPr lang="en-US" sz="1400" dirty="0">
                          <a:latin typeface="Times New Roman"/>
                          <a:ea typeface="Calibri"/>
                          <a:cs typeface="Times New Roman"/>
                        </a:rPr>
                        <a:t>The content is somewhat logically organized, but headings and bullets are needed.</a:t>
                      </a:r>
                      <a:endParaRPr lang="en-US" sz="1400" dirty="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817420">
                <a:tc vMerge="1">
                  <a:txBody>
                    <a:bodyPr/>
                    <a:lstStyle/>
                    <a:p>
                      <a:endParaRPr lang="en-US"/>
                    </a:p>
                  </a:txBody>
                  <a:tcPr/>
                </a:tc>
                <a:tc>
                  <a:txBody>
                    <a:bodyPr/>
                    <a:lstStyle/>
                    <a:p>
                      <a:pPr marL="0" marR="0" algn="ctr">
                        <a:lnSpc>
                          <a:spcPct val="115000"/>
                        </a:lnSpc>
                        <a:spcBef>
                          <a:spcPts val="0"/>
                        </a:spcBef>
                        <a:spcAft>
                          <a:spcPts val="0"/>
                        </a:spcAft>
                      </a:pPr>
                      <a:r>
                        <a:rPr lang="en-US" sz="1400" b="1">
                          <a:latin typeface="Times New Roman"/>
                          <a:ea typeface="Calibri"/>
                          <a:cs typeface="Times New Roman"/>
                        </a:rPr>
                        <a:t>1</a:t>
                      </a:r>
                      <a:endParaRPr lang="en-US" sz="1400">
                        <a:latin typeface="Calibri"/>
                        <a:ea typeface="Calibri"/>
                        <a:cs typeface="Times New Roman"/>
                      </a:endParaRPr>
                    </a:p>
                  </a:txBody>
                  <a:tcPr marL="43871" marR="4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300"/>
                        </a:spcBef>
                        <a:spcAft>
                          <a:spcPts val="600"/>
                        </a:spcAft>
                      </a:pPr>
                      <a:r>
                        <a:rPr lang="en-US" sz="1400" dirty="0">
                          <a:latin typeface="Times New Roman"/>
                          <a:ea typeface="Calibri"/>
                          <a:cs typeface="Times New Roman"/>
                        </a:rPr>
                        <a:t>The material presented is disorganized and it is difficult to follow or to find information.</a:t>
                      </a:r>
                      <a:endParaRPr lang="en-US" sz="1400" dirty="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11" name="TextBox 10"/>
          <p:cNvSpPr txBox="1"/>
          <p:nvPr/>
        </p:nvSpPr>
        <p:spPr>
          <a:xfrm>
            <a:off x="1984548" y="228600"/>
            <a:ext cx="5254452" cy="646331"/>
          </a:xfrm>
          <a:prstGeom prst="rect">
            <a:avLst/>
          </a:prstGeom>
          <a:noFill/>
        </p:spPr>
        <p:txBody>
          <a:bodyPr wrap="none" rtlCol="0">
            <a:spAutoFit/>
          </a:bodyPr>
          <a:lstStyle/>
          <a:p>
            <a:r>
              <a:rPr lang="en-US" sz="3600" b="1" dirty="0" smtClean="0"/>
              <a:t>Rubric for Peer Evaluation</a:t>
            </a:r>
            <a:endParaRPr lang="en-US" sz="3600" b="1" dirty="0"/>
          </a:p>
        </p:txBody>
      </p:sp>
      <p:sp>
        <p:nvSpPr>
          <p:cNvPr id="12" name="TextBox 11"/>
          <p:cNvSpPr txBox="1"/>
          <p:nvPr/>
        </p:nvSpPr>
        <p:spPr>
          <a:xfrm>
            <a:off x="914400" y="6019800"/>
            <a:ext cx="7095725" cy="461665"/>
          </a:xfrm>
          <a:prstGeom prst="rect">
            <a:avLst/>
          </a:prstGeom>
          <a:noFill/>
        </p:spPr>
        <p:txBody>
          <a:bodyPr wrap="none" rtlCol="0">
            <a:spAutoFit/>
          </a:bodyPr>
          <a:lstStyle/>
          <a:p>
            <a:r>
              <a:rPr lang="en-US" sz="2400" b="1" i="1" dirty="0" smtClean="0"/>
              <a:t>Also:</a:t>
            </a:r>
            <a:r>
              <a:rPr lang="en-US" sz="2400" b="1" dirty="0" smtClean="0"/>
              <a:t> Editing Accuracy; Content Clarity; Technical Skills;</a:t>
            </a:r>
            <a:endParaRPr lang="en-US" sz="2400" b="1"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0999" y="209044"/>
          <a:ext cx="8458201" cy="6379464"/>
        </p:xfrm>
        <a:graphic>
          <a:graphicData uri="http://schemas.openxmlformats.org/drawingml/2006/table">
            <a:tbl>
              <a:tblPr/>
              <a:tblGrid>
                <a:gridCol w="1348736"/>
                <a:gridCol w="3345631"/>
                <a:gridCol w="3345631"/>
                <a:gridCol w="418203"/>
              </a:tblGrid>
              <a:tr h="1163740">
                <a:tc rowSpan="4">
                  <a:txBody>
                    <a:bodyPr/>
                    <a:lstStyle/>
                    <a:p>
                      <a:pPr marL="0" marR="0">
                        <a:lnSpc>
                          <a:spcPct val="115000"/>
                        </a:lnSpc>
                        <a:spcBef>
                          <a:spcPts val="0"/>
                        </a:spcBef>
                        <a:spcAft>
                          <a:spcPts val="0"/>
                        </a:spcAft>
                      </a:pPr>
                      <a:r>
                        <a:rPr lang="en-US" sz="1400" b="1" dirty="0">
                          <a:latin typeface="Times New Roman"/>
                          <a:ea typeface="Calibri"/>
                          <a:cs typeface="Times New Roman"/>
                        </a:rPr>
                        <a:t>Learning potential</a:t>
                      </a:r>
                      <a:endParaRPr lang="en-US" sz="1400" b="1" dirty="0">
                        <a:latin typeface="Calibri"/>
                        <a:ea typeface="Calibri"/>
                        <a:cs typeface="Times New Roman"/>
                      </a:endParaRPr>
                    </a:p>
                  </a:txBody>
                  <a:tcPr marL="43871" marR="438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Calibri"/>
                          <a:cs typeface="Times New Roman"/>
                        </a:rPr>
                        <a:t>4</a:t>
                      </a:r>
                      <a:endParaRPr lang="en-US" sz="1400" dirty="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Times New Roman"/>
                          <a:ea typeface="Calibri"/>
                          <a:cs typeface="Times New Roman"/>
                        </a:rPr>
                        <a:t>The content of the Wiki posting fully and correctly answered the question posed and provided adequate discussion of the topic. This significantly increased my understanding of the topic and principles presented in lecture.</a:t>
                      </a:r>
                      <a:endParaRPr lang="en-US" sz="140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15000"/>
                        </a:lnSpc>
                        <a:spcBef>
                          <a:spcPts val="0"/>
                        </a:spcBef>
                        <a:spcAft>
                          <a:spcPts val="0"/>
                        </a:spcAft>
                      </a:pPr>
                      <a:endParaRPr lang="en-US" sz="140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477">
                <a:tc vMerge="1">
                  <a:txBody>
                    <a:bodyPr/>
                    <a:lstStyle/>
                    <a:p>
                      <a:endParaRPr lang="en-US"/>
                    </a:p>
                  </a:txBody>
                  <a:tcPr/>
                </a:tc>
                <a:tc>
                  <a:txBody>
                    <a:bodyPr/>
                    <a:lstStyle/>
                    <a:p>
                      <a:pPr marL="0" marR="0" algn="ctr">
                        <a:lnSpc>
                          <a:spcPct val="115000"/>
                        </a:lnSpc>
                        <a:spcBef>
                          <a:spcPts val="0"/>
                        </a:spcBef>
                        <a:spcAft>
                          <a:spcPts val="0"/>
                        </a:spcAft>
                      </a:pPr>
                      <a:r>
                        <a:rPr lang="en-US" sz="1400" b="1" dirty="0">
                          <a:latin typeface="Times New Roman"/>
                          <a:ea typeface="Calibri"/>
                          <a:cs typeface="Times New Roman"/>
                        </a:rPr>
                        <a:t>3</a:t>
                      </a:r>
                      <a:endParaRPr lang="en-US" sz="1400" dirty="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Times New Roman"/>
                          <a:ea typeface="Calibri"/>
                          <a:cs typeface="Times New Roman"/>
                        </a:rPr>
                        <a:t>With one or two exceptions, the content of the Wiki posting fully and correctly answered the question posed and provided adequate discussion of the topic and increased my understanding of the topic and principles presented in lecture.</a:t>
                      </a:r>
                      <a:endParaRPr lang="en-US" sz="140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635214">
                <a:tc vMerge="1">
                  <a:txBody>
                    <a:bodyPr/>
                    <a:lstStyle/>
                    <a:p>
                      <a:endParaRPr lang="en-US"/>
                    </a:p>
                  </a:txBody>
                  <a:tcPr/>
                </a:tc>
                <a:tc>
                  <a:txBody>
                    <a:bodyPr/>
                    <a:lstStyle/>
                    <a:p>
                      <a:pPr marL="0" marR="0" algn="ctr">
                        <a:lnSpc>
                          <a:spcPct val="115000"/>
                        </a:lnSpc>
                        <a:spcBef>
                          <a:spcPts val="0"/>
                        </a:spcBef>
                        <a:spcAft>
                          <a:spcPts val="0"/>
                        </a:spcAft>
                      </a:pPr>
                      <a:r>
                        <a:rPr lang="en-US" sz="1400" b="1" dirty="0">
                          <a:latin typeface="Times New Roman"/>
                          <a:ea typeface="Calibri"/>
                          <a:cs typeface="Times New Roman"/>
                        </a:rPr>
                        <a:t>2</a:t>
                      </a:r>
                      <a:endParaRPr lang="en-US" sz="1400" dirty="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More than half of the content of the Wiki posting fully and correctly answered the question posed and provided adequate discussion of the topic. This posting somewhat increased my understanding of the topic and principles presented in lecture but not sufficiently to fully understand the material.</a:t>
                      </a:r>
                      <a:endParaRPr lang="en-US" sz="1400" dirty="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399477">
                <a:tc vMerge="1">
                  <a:txBody>
                    <a:bodyPr/>
                    <a:lstStyle/>
                    <a:p>
                      <a:endParaRPr lang="en-US"/>
                    </a:p>
                  </a:txBody>
                  <a:tcPr/>
                </a:tc>
                <a:tc>
                  <a:txBody>
                    <a:bodyPr/>
                    <a:lstStyle/>
                    <a:p>
                      <a:pPr marL="0" marR="0" algn="ctr">
                        <a:lnSpc>
                          <a:spcPct val="115000"/>
                        </a:lnSpc>
                        <a:spcBef>
                          <a:spcPts val="0"/>
                        </a:spcBef>
                        <a:spcAft>
                          <a:spcPts val="0"/>
                        </a:spcAft>
                      </a:pPr>
                      <a:r>
                        <a:rPr lang="en-US" sz="1400" b="1">
                          <a:latin typeface="Times New Roman"/>
                          <a:ea typeface="Calibri"/>
                          <a:cs typeface="Times New Roman"/>
                        </a:rPr>
                        <a:t>1</a:t>
                      </a:r>
                      <a:endParaRPr lang="en-US" sz="140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The content of the Wiki posting totally missed answering the question posed and failed to provide adequate discussion of the topic. This posting did not help to increase my understanding of the topic and principles presented in lecture.</a:t>
                      </a:r>
                      <a:endParaRPr lang="en-US" sz="1400" dirty="0">
                        <a:latin typeface="Calibri"/>
                        <a:ea typeface="Calibri"/>
                        <a:cs typeface="Times New Roman"/>
                      </a:endParaRPr>
                    </a:p>
                  </a:txBody>
                  <a:tcPr marL="43871" marR="43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3788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609600" y="2133600"/>
            <a:ext cx="4057457" cy="707886"/>
          </a:xfrm>
          <a:prstGeom prst="rect">
            <a:avLst/>
          </a:prstGeom>
          <a:noFill/>
        </p:spPr>
        <p:txBody>
          <a:bodyPr wrap="none" rtlCol="0">
            <a:spAutoFit/>
          </a:bodyPr>
          <a:lstStyle/>
          <a:p>
            <a:r>
              <a:rPr lang="en-US" sz="4000" b="1" i="1" dirty="0" smtClean="0"/>
              <a:t>Learning Potential</a:t>
            </a:r>
            <a:endParaRPr lang="en-US" sz="4000" b="1" i="1"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600" y="1143000"/>
            <a:ext cx="7391400" cy="639762"/>
          </a:xfrm>
        </p:spPr>
        <p:txBody>
          <a:bodyPr>
            <a:noAutofit/>
          </a:bodyPr>
          <a:lstStyle/>
          <a:p>
            <a:pPr algn="ctr"/>
            <a:r>
              <a:rPr lang="en-US" dirty="0" smtClean="0"/>
              <a:t>Advanced Structural Geology</a:t>
            </a:r>
          </a:p>
          <a:p>
            <a:pPr algn="ctr"/>
            <a:r>
              <a:rPr lang="en-US" dirty="0" smtClean="0"/>
              <a:t>(upper level undergraduate &amp; graduate students)</a:t>
            </a:r>
            <a:endParaRPr lang="en-US" dirty="0"/>
          </a:p>
        </p:txBody>
      </p:sp>
      <p:sp>
        <p:nvSpPr>
          <p:cNvPr id="4" name="Content Placeholder 3"/>
          <p:cNvSpPr>
            <a:spLocks noGrp="1"/>
          </p:cNvSpPr>
          <p:nvPr>
            <p:ph sz="half" idx="2"/>
          </p:nvPr>
        </p:nvSpPr>
        <p:spPr>
          <a:xfrm>
            <a:off x="152400" y="1752600"/>
            <a:ext cx="4040188" cy="3951288"/>
          </a:xfrm>
        </p:spPr>
        <p:txBody>
          <a:bodyPr/>
          <a:lstStyle/>
          <a:p>
            <a:r>
              <a:rPr lang="en-US" dirty="0" smtClean="0">
                <a:hlinkClick r:id="rId4"/>
              </a:rPr>
              <a:t>Class Projects</a:t>
            </a:r>
            <a:endParaRPr lang="en-US" dirty="0"/>
          </a:p>
        </p:txBody>
      </p:sp>
      <p:sp>
        <p:nvSpPr>
          <p:cNvPr id="7" name="Title 1"/>
          <p:cNvSpPr>
            <a:spLocks noGrp="1"/>
          </p:cNvSpPr>
          <p:nvPr>
            <p:ph type="title"/>
          </p:nvPr>
        </p:nvSpPr>
        <p:spPr>
          <a:xfrm>
            <a:off x="457200" y="0"/>
            <a:ext cx="8229600" cy="1143000"/>
          </a:xfrm>
        </p:spPr>
        <p:txBody>
          <a:bodyPr/>
          <a:lstStyle/>
          <a:p>
            <a:r>
              <a:rPr lang="en-US" dirty="0" smtClean="0"/>
              <a:t>Extending the Active Classroom</a:t>
            </a:r>
            <a:endParaRPr lang="en-US" dirty="0"/>
          </a:p>
        </p:txBody>
      </p:sp>
      <p:pic>
        <p:nvPicPr>
          <p:cNvPr id="1026" name="Picture 2"/>
          <p:cNvPicPr>
            <a:picLocks noGrp="1" noChangeAspect="1" noChangeArrowheads="1"/>
          </p:cNvPicPr>
          <p:nvPr>
            <p:ph sz="quarter" idx="4"/>
          </p:nvPr>
        </p:nvPicPr>
        <p:blipFill>
          <a:blip r:embed="rId5" cstate="print"/>
          <a:srcRect/>
          <a:stretch>
            <a:fillRect/>
          </a:stretch>
        </p:blipFill>
        <p:spPr bwMode="auto">
          <a:xfrm>
            <a:off x="1447800" y="2180132"/>
            <a:ext cx="6477000" cy="4499411"/>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4" cstate="print"/>
          <a:srcRect/>
          <a:stretch>
            <a:fillRect/>
          </a:stretch>
        </p:blipFill>
        <p:spPr bwMode="auto">
          <a:xfrm>
            <a:off x="1828800" y="1219200"/>
            <a:ext cx="5105400" cy="5105400"/>
          </a:xfrm>
          <a:prstGeom prst="rect">
            <a:avLst/>
          </a:prstGeom>
          <a:noFill/>
          <a:ln w="9525">
            <a:noFill/>
            <a:miter lim="800000"/>
            <a:headEnd/>
            <a:tailEnd/>
          </a:ln>
        </p:spPr>
      </p:pic>
      <p:sp>
        <p:nvSpPr>
          <p:cNvPr id="7" name="Title 6"/>
          <p:cNvSpPr>
            <a:spLocks noGrp="1"/>
          </p:cNvSpPr>
          <p:nvPr>
            <p:ph type="title"/>
          </p:nvPr>
        </p:nvSpPr>
        <p:spPr>
          <a:xfrm>
            <a:off x="457200" y="76200"/>
            <a:ext cx="8229600" cy="1143000"/>
          </a:xfrm>
        </p:spPr>
        <p:txBody>
          <a:bodyPr/>
          <a:lstStyle/>
          <a:p>
            <a:r>
              <a:rPr lang="en-US" dirty="0" smtClean="0"/>
              <a:t>What’s Next for Wikis?</a:t>
            </a:r>
            <a:endParaRPr lang="en-US" dirty="0"/>
          </a:p>
        </p:txBody>
      </p:sp>
      <p:pic>
        <p:nvPicPr>
          <p:cNvPr id="40962" name="Picture 2"/>
          <p:cNvPicPr>
            <a:picLocks noGrp="1" noChangeAspect="1" noChangeArrowheads="1"/>
          </p:cNvPicPr>
          <p:nvPr>
            <p:ph idx="1"/>
          </p:nvPr>
        </p:nvPicPr>
        <p:blipFill>
          <a:blip r:embed="rId5" cstate="print"/>
          <a:srcRect/>
          <a:stretch>
            <a:fillRect/>
          </a:stretch>
        </p:blipFill>
        <p:spPr bwMode="auto">
          <a:xfrm>
            <a:off x="0" y="1219200"/>
            <a:ext cx="14097001" cy="5638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2514600"/>
            <a:ext cx="3514680" cy="1200329"/>
          </a:xfrm>
          <a:prstGeom prst="rect">
            <a:avLst/>
          </a:prstGeom>
          <a:noFill/>
        </p:spPr>
        <p:txBody>
          <a:bodyPr wrap="none" rtlCol="0">
            <a:spAutoFit/>
          </a:bodyPr>
          <a:lstStyle/>
          <a:p>
            <a:r>
              <a:rPr lang="en-US" sz="7200" b="1" dirty="0" smtClean="0"/>
              <a:t>SUCCESS</a:t>
            </a:r>
            <a:endParaRPr lang="en-US" sz="7200" b="1" dirty="0"/>
          </a:p>
        </p:txBody>
      </p:sp>
      <p:pic>
        <p:nvPicPr>
          <p:cNvPr id="15362" name="Picture 2" descr="http://www.bigelowteablog.com/wp-content/uploads/2009/03/aafv021ted-williams-batting-sepia-posters.jpg"/>
          <p:cNvPicPr>
            <a:picLocks noChangeAspect="1" noChangeArrowheads="1"/>
          </p:cNvPicPr>
          <p:nvPr/>
        </p:nvPicPr>
        <p:blipFill>
          <a:blip r:embed="rId4" cstate="print"/>
          <a:srcRect/>
          <a:stretch>
            <a:fillRect/>
          </a:stretch>
        </p:blipFill>
        <p:spPr bwMode="auto">
          <a:xfrm>
            <a:off x="0" y="0"/>
            <a:ext cx="4648200" cy="3718561"/>
          </a:xfrm>
          <a:prstGeom prst="rect">
            <a:avLst/>
          </a:prstGeom>
          <a:noFill/>
        </p:spPr>
      </p:pic>
      <p:pic>
        <p:nvPicPr>
          <p:cNvPr id="15366" name="Picture 6" descr="http://i.cdn.turner.com/sivault/multimedia/photo_gallery/0812/nba.celtics.longest.winning.streaks/images/larry-bird.jpg"/>
          <p:cNvPicPr>
            <a:picLocks noChangeAspect="1" noChangeArrowheads="1"/>
          </p:cNvPicPr>
          <p:nvPr/>
        </p:nvPicPr>
        <p:blipFill>
          <a:blip r:embed="rId5" cstate="print"/>
          <a:srcRect/>
          <a:stretch>
            <a:fillRect/>
          </a:stretch>
        </p:blipFill>
        <p:spPr bwMode="auto">
          <a:xfrm>
            <a:off x="3429000" y="0"/>
            <a:ext cx="5715000" cy="6864866"/>
          </a:xfrm>
          <a:prstGeom prst="rect">
            <a:avLst/>
          </a:prstGeom>
          <a:noFill/>
        </p:spPr>
      </p:pic>
      <p:pic>
        <p:nvPicPr>
          <p:cNvPr id="15368" name="Picture 8" descr="http://tombradyphotos.com/images/tom_brady_photos5.jpg"/>
          <p:cNvPicPr>
            <a:picLocks noChangeAspect="1" noChangeArrowheads="1"/>
          </p:cNvPicPr>
          <p:nvPr/>
        </p:nvPicPr>
        <p:blipFill>
          <a:blip r:embed="rId6" cstate="print"/>
          <a:srcRect/>
          <a:stretch>
            <a:fillRect/>
          </a:stretch>
        </p:blipFill>
        <p:spPr bwMode="auto">
          <a:xfrm>
            <a:off x="0" y="2000249"/>
            <a:ext cx="2857500" cy="4857751"/>
          </a:xfrm>
          <a:prstGeom prst="rect">
            <a:avLst/>
          </a:prstGeom>
          <a:noFill/>
        </p:spPr>
      </p:pic>
      <p:pic>
        <p:nvPicPr>
          <p:cNvPr id="15364" name="Picture 4" descr="http://images.art.com/images/-/Bobby-Orr-Photograph-C10105984.jpeg"/>
          <p:cNvPicPr>
            <a:picLocks noChangeAspect="1" noChangeArrowheads="1"/>
          </p:cNvPicPr>
          <p:nvPr/>
        </p:nvPicPr>
        <p:blipFill>
          <a:blip r:embed="rId7" cstate="print"/>
          <a:srcRect/>
          <a:stretch>
            <a:fillRect/>
          </a:stretch>
        </p:blipFill>
        <p:spPr bwMode="auto">
          <a:xfrm>
            <a:off x="2819400" y="3011493"/>
            <a:ext cx="4800600" cy="3846507"/>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1000"/>
                                        <p:tgtEl>
                                          <p:spTgt spid="15362"/>
                                        </p:tgtEl>
                                      </p:cBhvr>
                                    </p:animEffect>
                                  </p:childTnLst>
                                </p:cTn>
                              </p:par>
                            </p:childTnLst>
                          </p:cTn>
                        </p:par>
                        <p:par>
                          <p:cTn id="8" fill="hold">
                            <p:stCondLst>
                              <p:cond delay="1000"/>
                            </p:stCondLst>
                            <p:childTnLst>
                              <p:par>
                                <p:cTn id="9" presetID="9" presetClass="entr" presetSubtype="0" fill="hold" nodeType="afterEffect">
                                  <p:stCondLst>
                                    <p:cond delay="1000"/>
                                  </p:stCondLst>
                                  <p:childTnLst>
                                    <p:set>
                                      <p:cBhvr>
                                        <p:cTn id="10" dur="1" fill="hold">
                                          <p:stCondLst>
                                            <p:cond delay="0"/>
                                          </p:stCondLst>
                                        </p:cTn>
                                        <p:tgtEl>
                                          <p:spTgt spid="15366"/>
                                        </p:tgtEl>
                                        <p:attrNameLst>
                                          <p:attrName>style.visibility</p:attrName>
                                        </p:attrNameLst>
                                      </p:cBhvr>
                                      <p:to>
                                        <p:strVal val="visible"/>
                                      </p:to>
                                    </p:set>
                                    <p:animEffect transition="in" filter="dissolve">
                                      <p:cBhvr>
                                        <p:cTn id="11" dur="1000"/>
                                        <p:tgtEl>
                                          <p:spTgt spid="15366"/>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5368"/>
                                        </p:tgtEl>
                                        <p:attrNameLst>
                                          <p:attrName>style.visibility</p:attrName>
                                        </p:attrNameLst>
                                      </p:cBhvr>
                                      <p:to>
                                        <p:strVal val="visible"/>
                                      </p:to>
                                    </p:set>
                                    <p:animEffect transition="in" filter="dissolve">
                                      <p:cBhvr>
                                        <p:cTn id="15" dur="1000"/>
                                        <p:tgtEl>
                                          <p:spTgt spid="15368"/>
                                        </p:tgtEl>
                                      </p:cBhvr>
                                    </p:animEffect>
                                  </p:childTnLst>
                                </p:cTn>
                              </p:par>
                            </p:childTnLst>
                          </p:cTn>
                        </p:par>
                        <p:par>
                          <p:cTn id="16" fill="hold">
                            <p:stCondLst>
                              <p:cond delay="5000"/>
                            </p:stCondLst>
                            <p:childTnLst>
                              <p:par>
                                <p:cTn id="17" presetID="9" presetClass="entr" presetSubtype="0" fill="hold" nodeType="afterEffect">
                                  <p:stCondLst>
                                    <p:cond delay="1000"/>
                                  </p:stCondLst>
                                  <p:childTnLst>
                                    <p:set>
                                      <p:cBhvr>
                                        <p:cTn id="18" dur="1" fill="hold">
                                          <p:stCondLst>
                                            <p:cond delay="0"/>
                                          </p:stCondLst>
                                        </p:cTn>
                                        <p:tgtEl>
                                          <p:spTgt spid="15364"/>
                                        </p:tgtEl>
                                        <p:attrNameLst>
                                          <p:attrName>style.visibility</p:attrName>
                                        </p:attrNameLst>
                                      </p:cBhvr>
                                      <p:to>
                                        <p:strVal val="visible"/>
                                      </p:to>
                                    </p:set>
                                    <p:animEffect transition="in" filter="dissolve">
                                      <p:cBhvr>
                                        <p:cTn id="19"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6273680" y="-1"/>
            <a:ext cx="2870319" cy="6874415"/>
          </a:xfrm>
          <a:prstGeom prst="rect">
            <a:avLst/>
          </a:prstGeom>
          <a:noFill/>
          <a:ln w="9525">
            <a:noFill/>
            <a:miter lim="800000"/>
            <a:headEnd/>
            <a:tailEnd/>
          </a:ln>
        </p:spPr>
      </p:pic>
      <p:sp>
        <p:nvSpPr>
          <p:cNvPr id="5" name="TextBox 4"/>
          <p:cNvSpPr txBox="1"/>
          <p:nvPr/>
        </p:nvSpPr>
        <p:spPr>
          <a:xfrm>
            <a:off x="1447800" y="2133600"/>
            <a:ext cx="3193503" cy="923330"/>
          </a:xfrm>
          <a:prstGeom prst="rect">
            <a:avLst/>
          </a:prstGeom>
          <a:noFill/>
        </p:spPr>
        <p:txBody>
          <a:bodyPr wrap="none" rtlCol="0">
            <a:spAutoFit/>
          </a:bodyPr>
          <a:lstStyle/>
          <a:p>
            <a:r>
              <a:rPr lang="en-US" sz="5400" b="1" dirty="0" smtClean="0"/>
              <a:t>Discussion</a:t>
            </a:r>
            <a:endParaRPr lang="en-US" sz="5400" b="1" dirty="0"/>
          </a:p>
        </p:txBody>
      </p:sp>
      <p:sp>
        <p:nvSpPr>
          <p:cNvPr id="6" name="TextBox 5"/>
          <p:cNvSpPr txBox="1"/>
          <p:nvPr/>
        </p:nvSpPr>
        <p:spPr>
          <a:xfrm>
            <a:off x="1447800" y="5486400"/>
            <a:ext cx="3108351" cy="1077218"/>
          </a:xfrm>
          <a:prstGeom prst="rect">
            <a:avLst/>
          </a:prstGeom>
          <a:noFill/>
        </p:spPr>
        <p:txBody>
          <a:bodyPr wrap="none" rtlCol="0">
            <a:spAutoFit/>
          </a:bodyPr>
          <a:lstStyle/>
          <a:p>
            <a:r>
              <a:rPr lang="en-US" sz="3200" b="1" dirty="0" smtClean="0"/>
              <a:t>Dr. John P. Hogan</a:t>
            </a:r>
          </a:p>
          <a:p>
            <a:r>
              <a:rPr lang="en-US" sz="3200" b="1" dirty="0" smtClean="0"/>
              <a:t>jhogan@mst.edu</a:t>
            </a:r>
            <a:endParaRPr lang="en-US" sz="3200" b="1"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http://ecx.images-amazon.com/images/I/41c6cMi5MJL._SS500_.jpg"/>
          <p:cNvPicPr>
            <a:picLocks noChangeAspect="1" noChangeArrowheads="1"/>
          </p:cNvPicPr>
          <p:nvPr/>
        </p:nvPicPr>
        <p:blipFill>
          <a:blip r:embed="rId4" cstate="print"/>
          <a:srcRect/>
          <a:stretch>
            <a:fillRect/>
          </a:stretch>
        </p:blipFill>
        <p:spPr bwMode="auto">
          <a:xfrm>
            <a:off x="-38100" y="1333500"/>
            <a:ext cx="5524500" cy="5524500"/>
          </a:xfrm>
          <a:prstGeom prst="rect">
            <a:avLst/>
          </a:prstGeom>
          <a:noFill/>
        </p:spPr>
      </p:pic>
      <p:sp>
        <p:nvSpPr>
          <p:cNvPr id="7" name="TextBox 6"/>
          <p:cNvSpPr txBox="1"/>
          <p:nvPr/>
        </p:nvSpPr>
        <p:spPr>
          <a:xfrm>
            <a:off x="4876800" y="1501914"/>
            <a:ext cx="3853940" cy="707886"/>
          </a:xfrm>
          <a:prstGeom prst="rect">
            <a:avLst/>
          </a:prstGeom>
          <a:noFill/>
        </p:spPr>
        <p:txBody>
          <a:bodyPr wrap="none" rtlCol="0">
            <a:spAutoFit/>
          </a:bodyPr>
          <a:lstStyle/>
          <a:p>
            <a:r>
              <a:rPr lang="en-US" sz="4000" b="1" dirty="0" smtClean="0"/>
              <a:t>10,000 Hour Rule</a:t>
            </a:r>
            <a:endParaRPr lang="en-US" sz="4000" b="1" dirty="0"/>
          </a:p>
        </p:txBody>
      </p:sp>
      <p:sp>
        <p:nvSpPr>
          <p:cNvPr id="8" name="TextBox 7"/>
          <p:cNvSpPr txBox="1"/>
          <p:nvPr/>
        </p:nvSpPr>
        <p:spPr>
          <a:xfrm>
            <a:off x="4800600" y="2667000"/>
            <a:ext cx="4038600" cy="3416320"/>
          </a:xfrm>
          <a:prstGeom prst="rect">
            <a:avLst/>
          </a:prstGeom>
          <a:noFill/>
        </p:spPr>
        <p:txBody>
          <a:bodyPr wrap="square" rtlCol="0">
            <a:spAutoFit/>
          </a:bodyPr>
          <a:lstStyle/>
          <a:p>
            <a:r>
              <a:rPr lang="en-US" sz="2400" dirty="0" err="1" smtClean="0"/>
              <a:t>Malcom</a:t>
            </a:r>
            <a:r>
              <a:rPr lang="en-US" sz="2400" dirty="0" smtClean="0"/>
              <a:t> </a:t>
            </a:r>
            <a:r>
              <a:rPr lang="en-US" sz="2400" dirty="0" err="1" smtClean="0"/>
              <a:t>Gladwell</a:t>
            </a:r>
            <a:r>
              <a:rPr lang="en-US" sz="2400" dirty="0" smtClean="0"/>
              <a:t> points out in his book that one of the important keys to success in any field is the </a:t>
            </a:r>
            <a:r>
              <a:rPr lang="en-US" sz="2400" dirty="0"/>
              <a:t>10,000-Hour Rule, which </a:t>
            </a:r>
            <a:r>
              <a:rPr lang="en-US" sz="2400" dirty="0" smtClean="0"/>
              <a:t>is </a:t>
            </a:r>
            <a:r>
              <a:rPr lang="en-US" sz="2400" dirty="0"/>
              <a:t>simply a matter of </a:t>
            </a:r>
            <a:r>
              <a:rPr lang="en-US" sz="2400" b="1" i="1" dirty="0"/>
              <a:t>practicing</a:t>
            </a:r>
            <a:r>
              <a:rPr lang="en-US" sz="2400" dirty="0"/>
              <a:t> a specific task </a:t>
            </a:r>
            <a:r>
              <a:rPr lang="en-US" sz="2400" dirty="0" smtClean="0"/>
              <a:t>for at least 10,000 hours (20 </a:t>
            </a:r>
            <a:r>
              <a:rPr lang="en-US" sz="2400" dirty="0"/>
              <a:t>hours of </a:t>
            </a:r>
            <a:r>
              <a:rPr lang="en-US" sz="2400" dirty="0" smtClean="0"/>
              <a:t>practice time a </a:t>
            </a:r>
            <a:r>
              <a:rPr lang="en-US" sz="2400" dirty="0"/>
              <a:t>week for 10 </a:t>
            </a:r>
            <a:r>
              <a:rPr lang="en-US" sz="2400" dirty="0" smtClean="0"/>
              <a:t>years).</a:t>
            </a:r>
            <a:endParaRPr lang="en-US" sz="2400" dirty="0"/>
          </a:p>
        </p:txBody>
      </p:sp>
      <p:sp>
        <p:nvSpPr>
          <p:cNvPr id="9" name="TextBox 8"/>
          <p:cNvSpPr txBox="1"/>
          <p:nvPr/>
        </p:nvSpPr>
        <p:spPr>
          <a:xfrm>
            <a:off x="2286000" y="304800"/>
            <a:ext cx="5015347" cy="830997"/>
          </a:xfrm>
          <a:prstGeom prst="rect">
            <a:avLst/>
          </a:prstGeom>
          <a:noFill/>
        </p:spPr>
        <p:txBody>
          <a:bodyPr wrap="none" rtlCol="0">
            <a:spAutoFit/>
          </a:bodyPr>
          <a:lstStyle/>
          <a:p>
            <a:r>
              <a:rPr lang="en-US" sz="4800" b="1" dirty="0" smtClean="0"/>
              <a:t>Five P’s for Success</a:t>
            </a:r>
            <a:endParaRPr lang="en-US" sz="48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0" y="304800"/>
            <a:ext cx="9144000" cy="6096000"/>
          </a:xfrm>
          <a:prstGeom prst="rect">
            <a:avLst/>
          </a:prstGeom>
          <a:noFill/>
          <a:ln w="9525">
            <a:noFill/>
            <a:miter lim="800000"/>
            <a:headEnd/>
            <a:tailEnd/>
          </a:ln>
        </p:spPr>
      </p:pic>
      <p:sp>
        <p:nvSpPr>
          <p:cNvPr id="3" name="TextBox 2"/>
          <p:cNvSpPr txBox="1"/>
          <p:nvPr/>
        </p:nvSpPr>
        <p:spPr>
          <a:xfrm>
            <a:off x="149115" y="1455003"/>
            <a:ext cx="8842485" cy="830997"/>
          </a:xfrm>
          <a:prstGeom prst="rect">
            <a:avLst/>
          </a:prstGeom>
          <a:noFill/>
        </p:spPr>
        <p:txBody>
          <a:bodyPr wrap="none" rtlCol="0">
            <a:spAutoFit/>
          </a:bodyPr>
          <a:lstStyle/>
          <a:p>
            <a:r>
              <a:rPr lang="en-US" sz="4800" b="1" dirty="0" smtClean="0">
                <a:solidFill>
                  <a:srgbClr val="FFFF00"/>
                </a:solidFill>
              </a:rPr>
              <a:t>Active Teaching Provides Practice!</a:t>
            </a:r>
            <a:endParaRPr lang="en-US" sz="4800" b="1" dirty="0">
              <a:solidFill>
                <a:srgbClr val="FFFF00"/>
              </a:solidFill>
            </a:endParaRPr>
          </a:p>
        </p:txBody>
      </p:sp>
      <p:sp>
        <p:nvSpPr>
          <p:cNvPr id="4" name="TextBox 3"/>
          <p:cNvSpPr txBox="1"/>
          <p:nvPr/>
        </p:nvSpPr>
        <p:spPr>
          <a:xfrm>
            <a:off x="6503265" y="2362200"/>
            <a:ext cx="2412135" cy="830997"/>
          </a:xfrm>
          <a:prstGeom prst="rect">
            <a:avLst/>
          </a:prstGeom>
          <a:noFill/>
        </p:spPr>
        <p:txBody>
          <a:bodyPr wrap="none" rtlCol="0">
            <a:spAutoFit/>
          </a:bodyPr>
          <a:lstStyle/>
          <a:p>
            <a:r>
              <a:rPr lang="en-US" sz="4800" b="1" dirty="0" smtClean="0">
                <a:solidFill>
                  <a:srgbClr val="FFFF00"/>
                </a:solidFill>
              </a:rPr>
              <a:t>Practice!</a:t>
            </a:r>
            <a:endParaRPr lang="en-US" sz="4800" b="1" dirty="0">
              <a:solidFill>
                <a:srgbClr val="FFFF00"/>
              </a:solidFill>
            </a:endParaRPr>
          </a:p>
        </p:txBody>
      </p:sp>
      <p:sp>
        <p:nvSpPr>
          <p:cNvPr id="5" name="TextBox 4"/>
          <p:cNvSpPr txBox="1"/>
          <p:nvPr/>
        </p:nvSpPr>
        <p:spPr>
          <a:xfrm>
            <a:off x="6503265" y="1912203"/>
            <a:ext cx="2412135" cy="830997"/>
          </a:xfrm>
          <a:prstGeom prst="rect">
            <a:avLst/>
          </a:prstGeom>
          <a:noFill/>
        </p:spPr>
        <p:txBody>
          <a:bodyPr wrap="none" rtlCol="0">
            <a:spAutoFit/>
          </a:bodyPr>
          <a:lstStyle/>
          <a:p>
            <a:r>
              <a:rPr lang="en-US" sz="4800" b="1" dirty="0" smtClean="0">
                <a:solidFill>
                  <a:srgbClr val="FFFF00"/>
                </a:solidFill>
              </a:rPr>
              <a:t>Practice!</a:t>
            </a:r>
            <a:endParaRPr lang="en-US" sz="4800" b="1" dirty="0">
              <a:solidFill>
                <a:srgbClr val="FFFF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cstate="print"/>
          <a:srcRect/>
          <a:stretch>
            <a:fillRect/>
          </a:stretch>
        </p:blipFill>
        <p:spPr bwMode="auto">
          <a:xfrm>
            <a:off x="0" y="381000"/>
            <a:ext cx="9144000" cy="6096000"/>
          </a:xfrm>
          <a:prstGeom prst="rect">
            <a:avLst/>
          </a:prstGeom>
          <a:noFill/>
          <a:ln w="9525">
            <a:noFill/>
            <a:miter lim="800000"/>
            <a:headEnd/>
            <a:tailEnd/>
          </a:ln>
        </p:spPr>
      </p:pic>
      <p:sp>
        <p:nvSpPr>
          <p:cNvPr id="6" name="Title 5"/>
          <p:cNvSpPr>
            <a:spLocks noGrp="1"/>
          </p:cNvSpPr>
          <p:nvPr>
            <p:ph type="title" idx="4294967295"/>
          </p:nvPr>
        </p:nvSpPr>
        <p:spPr>
          <a:xfrm>
            <a:off x="-76200" y="304800"/>
            <a:ext cx="8229600" cy="1143000"/>
          </a:xfrm>
        </p:spPr>
        <p:txBody>
          <a:bodyPr>
            <a:normAutofit/>
          </a:bodyPr>
          <a:lstStyle/>
          <a:p>
            <a:r>
              <a:rPr lang="en-US" sz="5400" b="1" dirty="0" smtClean="0"/>
              <a:t> </a:t>
            </a:r>
            <a:r>
              <a:rPr lang="en-US" sz="5400" b="1" i="1" dirty="0" smtClean="0">
                <a:hlinkClick r:id="rId5"/>
              </a:rPr>
              <a:t>“Gallery Walks”</a:t>
            </a:r>
            <a:endParaRPr lang="en-US" sz="5400" b="1" i="1"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srcRect/>
          <a:stretch>
            <a:fillRect/>
          </a:stretch>
        </p:blipFill>
        <p:spPr bwMode="auto">
          <a:xfrm>
            <a:off x="0" y="381000"/>
            <a:ext cx="9144000" cy="6096000"/>
          </a:xfrm>
          <a:prstGeom prst="rect">
            <a:avLst/>
          </a:prstGeom>
          <a:noFill/>
          <a:ln w="9525">
            <a:noFill/>
            <a:miter lim="800000"/>
            <a:headEnd/>
            <a:tailEnd/>
          </a:ln>
        </p:spPr>
      </p:pic>
      <p:sp>
        <p:nvSpPr>
          <p:cNvPr id="3" name="TextBox 2"/>
          <p:cNvSpPr txBox="1"/>
          <p:nvPr/>
        </p:nvSpPr>
        <p:spPr>
          <a:xfrm>
            <a:off x="228600" y="1676400"/>
            <a:ext cx="3429000" cy="3785652"/>
          </a:xfrm>
          <a:prstGeom prst="rect">
            <a:avLst/>
          </a:prstGeom>
          <a:noFill/>
        </p:spPr>
        <p:txBody>
          <a:bodyPr wrap="square" rtlCol="0">
            <a:spAutoFit/>
          </a:bodyPr>
          <a:lstStyle/>
          <a:p>
            <a:r>
              <a:rPr lang="en-US" sz="4000" dirty="0" smtClean="0">
                <a:solidFill>
                  <a:srgbClr val="FFFF00"/>
                </a:solidFill>
              </a:rPr>
              <a:t>Gallery Walks are comprised of a series of problems that students work on in groups</a:t>
            </a:r>
            <a:endParaRPr lang="en-US" sz="4000" dirty="0">
              <a:solidFill>
                <a:srgbClr val="FFFF00"/>
              </a:solidFill>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0" y="304800"/>
            <a:ext cx="9144000" cy="6096000"/>
          </a:xfrm>
          <a:prstGeom prst="rect">
            <a:avLst/>
          </a:prstGeom>
          <a:noFill/>
          <a:ln w="9525">
            <a:noFill/>
            <a:miter lim="800000"/>
            <a:headEnd/>
            <a:tailEnd/>
          </a:ln>
        </p:spPr>
      </p:pic>
      <p:sp>
        <p:nvSpPr>
          <p:cNvPr id="3" name="TextBox 2"/>
          <p:cNvSpPr txBox="1"/>
          <p:nvPr/>
        </p:nvSpPr>
        <p:spPr>
          <a:xfrm>
            <a:off x="76200" y="716340"/>
            <a:ext cx="8842485" cy="1569660"/>
          </a:xfrm>
          <a:prstGeom prst="rect">
            <a:avLst/>
          </a:prstGeom>
          <a:noFill/>
        </p:spPr>
        <p:txBody>
          <a:bodyPr wrap="square" rtlCol="0">
            <a:spAutoFit/>
          </a:bodyPr>
          <a:lstStyle/>
          <a:p>
            <a:r>
              <a:rPr lang="en-US" sz="4800" b="1" dirty="0" smtClean="0">
                <a:solidFill>
                  <a:srgbClr val="FFFF00"/>
                </a:solidFill>
              </a:rPr>
              <a:t>Students Move From </a:t>
            </a:r>
          </a:p>
          <a:p>
            <a:r>
              <a:rPr lang="en-US" sz="4800" b="1" dirty="0" smtClean="0">
                <a:solidFill>
                  <a:srgbClr val="FFFF00"/>
                </a:solidFill>
              </a:rPr>
              <a:t>One Problem to the Next</a:t>
            </a:r>
            <a:endParaRPr lang="en-US" sz="4800" b="1" dirty="0">
              <a:solidFill>
                <a:srgbClr val="FFFF00"/>
              </a:solidFill>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srcRect/>
          <a:stretch>
            <a:fillRect/>
          </a:stretch>
        </p:blipFill>
        <p:spPr bwMode="auto">
          <a:xfrm>
            <a:off x="0" y="381000"/>
            <a:ext cx="9144000" cy="6096000"/>
          </a:xfrm>
          <a:prstGeom prst="rect">
            <a:avLst/>
          </a:prstGeom>
          <a:noFill/>
          <a:ln w="9525">
            <a:noFill/>
            <a:miter lim="800000"/>
            <a:headEnd/>
            <a:tailEnd/>
          </a:ln>
        </p:spPr>
      </p:pic>
      <p:sp>
        <p:nvSpPr>
          <p:cNvPr id="3" name="TextBox 2"/>
          <p:cNvSpPr txBox="1"/>
          <p:nvPr/>
        </p:nvSpPr>
        <p:spPr>
          <a:xfrm>
            <a:off x="76200" y="335340"/>
            <a:ext cx="8842485" cy="1569660"/>
          </a:xfrm>
          <a:prstGeom prst="rect">
            <a:avLst/>
          </a:prstGeom>
          <a:noFill/>
        </p:spPr>
        <p:txBody>
          <a:bodyPr wrap="square" rtlCol="0">
            <a:spAutoFit/>
          </a:bodyPr>
          <a:lstStyle/>
          <a:p>
            <a:r>
              <a:rPr lang="en-US" sz="4800" b="1" dirty="0" smtClean="0">
                <a:solidFill>
                  <a:srgbClr val="FFFF00"/>
                </a:solidFill>
              </a:rPr>
              <a:t>Collaborative Learning &amp;</a:t>
            </a:r>
          </a:p>
          <a:p>
            <a:r>
              <a:rPr lang="en-US" sz="4800" b="1" dirty="0" smtClean="0">
                <a:solidFill>
                  <a:srgbClr val="FFFF00"/>
                </a:solidFill>
              </a:rPr>
              <a:t>Peer Evaluation</a:t>
            </a:r>
            <a:endParaRPr lang="en-US" sz="4800" b="1" dirty="0">
              <a:solidFill>
                <a:srgbClr val="FFFF00"/>
              </a:solidFill>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cstate="print"/>
          <a:srcRect/>
          <a:stretch>
            <a:fillRect/>
          </a:stretch>
        </p:blipFill>
        <p:spPr bwMode="auto">
          <a:xfrm>
            <a:off x="0" y="381000"/>
            <a:ext cx="9144000" cy="6096000"/>
          </a:xfrm>
          <a:prstGeom prst="rect">
            <a:avLst/>
          </a:prstGeom>
          <a:noFill/>
          <a:ln w="9525">
            <a:noFill/>
            <a:miter lim="800000"/>
            <a:headEnd/>
            <a:tailEnd/>
          </a:ln>
        </p:spPr>
      </p:pic>
      <p:sp>
        <p:nvSpPr>
          <p:cNvPr id="4" name="TextBox 3"/>
          <p:cNvSpPr txBox="1"/>
          <p:nvPr/>
        </p:nvSpPr>
        <p:spPr>
          <a:xfrm>
            <a:off x="682515" y="76200"/>
            <a:ext cx="8842485" cy="830997"/>
          </a:xfrm>
          <a:prstGeom prst="rect">
            <a:avLst/>
          </a:prstGeom>
          <a:noFill/>
        </p:spPr>
        <p:txBody>
          <a:bodyPr wrap="square" rtlCol="0">
            <a:spAutoFit/>
          </a:bodyPr>
          <a:lstStyle/>
          <a:p>
            <a:r>
              <a:rPr lang="en-US" sz="4800" b="1" dirty="0" smtClean="0">
                <a:solidFill>
                  <a:srgbClr val="FFFF00"/>
                </a:solidFill>
              </a:rPr>
              <a:t>Simple Material Requirements</a:t>
            </a:r>
            <a:endParaRPr lang="en-US" sz="4800" b="1" dirty="0">
              <a:solidFill>
                <a:srgbClr val="FFFF00"/>
              </a:solidFill>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PRRESPONSE4" val="7"/>
  <p:tag name="PRRESPONSE8" val="3"/>
  <p:tag name="TPVERSION" val="2008"/>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LABELS" val="0"/>
  <p:tag name="INCLUDEPPT" val="True"/>
  <p:tag name="ZEROBASED" val="False"/>
  <p:tag name="FIBNUMRESULTS" val="5"/>
  <p:tag name="PRRESPONSE3" val="8"/>
  <p:tag name="PRRESPONSE9" val="2"/>
  <p:tag name="SHOWBARVISIBLE" val="True"/>
  <p:tag name="RESPCOUNTERSTYLE" val="-1"/>
  <p:tag name="BACKUPMAINTENANCE" val="7"/>
  <p:tag name="RACEENDPOINTS" val="100"/>
  <p:tag name="MAXRESPONDERS" val="5"/>
  <p:tag name="CUSTOMCELLBACKCOLOR1" val="-657956"/>
  <p:tag name="DISPLAYDEVICEID" val="True"/>
  <p:tag name="CHARTCOLORS" val="0"/>
  <p:tag name="CORRECTPOINTVALUE" val="100"/>
  <p:tag name="CHARTSCALE" val="True"/>
  <p:tag name="PRRESPONSE2" val="9"/>
  <p:tag name="PRRESPONSE10" val="1"/>
  <p:tag name="ANSWERNOWSTYLE" val="-1"/>
  <p:tag name="NUMRESPONSES" val="1"/>
  <p:tag name="RACERSMAXDISPLAYED" val="5"/>
  <p:tag name="BUBBLEGROUPING" val="3"/>
  <p:tag name="DISPLAYDEVICENUMBER" val="True"/>
  <p:tag name="RESETCHARTS" val="True"/>
  <p:tag name="REALTIMEBACKUP" val="False"/>
  <p:tag name="PRRESPONSE1" val="10"/>
  <p:tag name="SHOWFLASHWARNING" val="True"/>
  <p:tag name="COUNTDOWNSECONDS" val="10"/>
  <p:tag name="AUTOUPDATEALIASES" val="True"/>
  <p:tag name="CUSTOMGRIDBACKCOLOR" val="-2830136"/>
  <p:tag name="GRIDSIZE" val="{Width=800, Height=600}"/>
  <p:tag name="INCORRECTPOINTVALUE" val="0"/>
  <p:tag name="PRRESPONSE5" val="6"/>
  <p:tag name="USESECONDARYMONITOR" val="True"/>
  <p:tag name="REVIEWONLY" val="False"/>
  <p:tag name="CUSTOMCELLBACKCOLOR3" val="-268652"/>
  <p:tag name="MULTIRESPDIVISOR" val="1"/>
  <p:tag name="FIBINCLUDEOTHER" val="True"/>
  <p:tag name="COUNTDOWNSTYLE" val="-1"/>
  <p:tag name="TEAMSINLEADERBOARD" val="5"/>
  <p:tag name="GRIDPOSITION" val="1"/>
  <p:tag name="PRRESPONSE6" val="5"/>
  <p:tag name="CHARTVALUEFORMAT" val="0%"/>
  <p:tag name="GRIDOPACITY" val="90"/>
  <p:tag name="PRRESPONSE7" val="4"/>
  <p:tag name="BUBBLEVALUEFORMAT" val="0.0"/>
  <p:tag name="FIBDISPLAYRESULTS" val="True"/>
  <p:tag name="CUSTOMCELLBACKCOLOR4" val="-8355712"/>
  <p:tag name="INPUTSOURCE" val="1"/>
  <p:tag name="POWERPOINTVERSION" val="12.0"/>
  <p:tag name="PARTICIPANTSINLEADERBOARD" val="5"/>
  <p:tag name="AUTOADJUSTPARTRANGE" val="True"/>
  <p:tag name="PARTLISTDEFAULT" val="0"/>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1492</Words>
  <Application>Microsoft Office PowerPoint</Application>
  <PresentationFormat>On-screen Show (4:3)</PresentationFormat>
  <Paragraphs>113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Extending the Active Teaching Environment  Beyond the Classroom Using Wikis</vt:lpstr>
      <vt:lpstr>Slide 2</vt:lpstr>
      <vt:lpstr>Slide 3</vt:lpstr>
      <vt:lpstr>Slide 4</vt:lpstr>
      <vt:lpstr> “Gallery Walks”</vt:lpstr>
      <vt:lpstr>Slide 6</vt:lpstr>
      <vt:lpstr>Slide 7</vt:lpstr>
      <vt:lpstr>Slide 8</vt:lpstr>
      <vt:lpstr>Slide 9</vt:lpstr>
      <vt:lpstr>Slide 10</vt:lpstr>
      <vt:lpstr>Slide 11</vt:lpstr>
      <vt:lpstr>Slide 12</vt:lpstr>
      <vt:lpstr>Sources for Wikis</vt:lpstr>
      <vt:lpstr>Some Wiki Issues….</vt:lpstr>
      <vt:lpstr>Extending the Active Classroom</vt:lpstr>
      <vt:lpstr>Slide 16</vt:lpstr>
      <vt:lpstr>Slide 17</vt:lpstr>
      <vt:lpstr>Extending the Active Classroom</vt:lpstr>
      <vt:lpstr>What’s Next for Wikis?</vt:lpstr>
      <vt:lpstr>Slide 20</vt:lpstr>
    </vt:vector>
  </TitlesOfParts>
  <Company>Missouri S&amp;T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P. Hogan</dc:creator>
  <cp:lastModifiedBy>John P. Hogan</cp:lastModifiedBy>
  <cp:revision>40</cp:revision>
  <dcterms:created xsi:type="dcterms:W3CDTF">2010-03-10T20:06:45Z</dcterms:created>
  <dcterms:modified xsi:type="dcterms:W3CDTF">2010-03-15T16:20:56Z</dcterms:modified>
</cp:coreProperties>
</file>