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8" r:id="rId2"/>
    <p:sldId id="322" r:id="rId3"/>
    <p:sldId id="262" r:id="rId4"/>
    <p:sldId id="288" r:id="rId5"/>
    <p:sldId id="289" r:id="rId6"/>
    <p:sldId id="291" r:id="rId7"/>
    <p:sldId id="290" r:id="rId8"/>
    <p:sldId id="292" r:id="rId9"/>
    <p:sldId id="293" r:id="rId10"/>
    <p:sldId id="295" r:id="rId11"/>
    <p:sldId id="286" r:id="rId12"/>
    <p:sldId id="317" r:id="rId13"/>
    <p:sldId id="261" r:id="rId14"/>
    <p:sldId id="282" r:id="rId15"/>
    <p:sldId id="330" r:id="rId16"/>
    <p:sldId id="283" r:id="rId17"/>
    <p:sldId id="284" r:id="rId18"/>
    <p:sldId id="318" r:id="rId19"/>
    <p:sldId id="260" r:id="rId20"/>
    <p:sldId id="325" r:id="rId21"/>
    <p:sldId id="328" r:id="rId22"/>
    <p:sldId id="270" r:id="rId23"/>
    <p:sldId id="272" r:id="rId24"/>
    <p:sldId id="266" r:id="rId25"/>
    <p:sldId id="298" r:id="rId26"/>
    <p:sldId id="326" r:id="rId27"/>
    <p:sldId id="281" r:id="rId28"/>
    <p:sldId id="280" r:id="rId29"/>
    <p:sldId id="279" r:id="rId30"/>
    <p:sldId id="297" r:id="rId31"/>
    <p:sldId id="324" r:id="rId32"/>
    <p:sldId id="287" r:id="rId33"/>
    <p:sldId id="276" r:id="rId34"/>
    <p:sldId id="274" r:id="rId35"/>
    <p:sldId id="275" r:id="rId36"/>
    <p:sldId id="277" r:id="rId37"/>
    <p:sldId id="299" r:id="rId38"/>
    <p:sldId id="319" r:id="rId39"/>
    <p:sldId id="305" r:id="rId40"/>
    <p:sldId id="301" r:id="rId41"/>
    <p:sldId id="331" r:id="rId42"/>
    <p:sldId id="311" r:id="rId43"/>
    <p:sldId id="332" r:id="rId44"/>
    <p:sldId id="315" r:id="rId45"/>
    <p:sldId id="307" r:id="rId46"/>
    <p:sldId id="302" r:id="rId47"/>
    <p:sldId id="327" r:id="rId48"/>
    <p:sldId id="285" r:id="rId49"/>
    <p:sldId id="333" r:id="rId50"/>
    <p:sldId id="329" r:id="rId51"/>
    <p:sldId id="296" r:id="rId52"/>
    <p:sldId id="267" r:id="rId53"/>
    <p:sldId id="313" r:id="rId54"/>
    <p:sldId id="321"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9900"/>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autoAdjust="0"/>
    <p:restoredTop sz="94614" autoAdjust="0"/>
  </p:normalViewPr>
  <p:slideViewPr>
    <p:cSldViewPr>
      <p:cViewPr varScale="1">
        <p:scale>
          <a:sx n="82" d="100"/>
          <a:sy n="82" d="100"/>
        </p:scale>
        <p:origin x="-56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26131D-4B79-4AEF-BA97-0DB620A31E63}" type="datetimeFigureOut">
              <a:rPr lang="en-US" smtClean="0"/>
              <a:pPr/>
              <a:t>3/16/2010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C4E451-ACC8-46CE-829A-CB36EE17F39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A27A0A-C17D-4B0A-88AF-C751571FE120}" type="datetimeFigureOut">
              <a:rPr lang="en-US" smtClean="0"/>
              <a:pPr/>
              <a:t>3/16/2010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E9267F-0091-485E-BDFC-11836FCA8E3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amount of literature on assessment and evaluation is </a:t>
            </a:r>
            <a:r>
              <a:rPr lang="en-US" baseline="0" dirty="0" err="1" smtClean="0"/>
              <a:t>parmauntable</a:t>
            </a:r>
            <a:r>
              <a:rPr lang="en-US" baseline="0" dirty="0" smtClean="0"/>
              <a:t>. Different authors give different definitions of what… is et.</a:t>
            </a:r>
          </a:p>
          <a:p>
            <a:r>
              <a:rPr lang="en-US" baseline="0" dirty="0" smtClean="0"/>
              <a:t>I propose that we examine definitions for  Dictionaries</a:t>
            </a:r>
            <a:endParaRPr lang="en-US" dirty="0"/>
          </a:p>
        </p:txBody>
      </p:sp>
      <p:sp>
        <p:nvSpPr>
          <p:cNvPr id="4" name="Slide Number Placeholder 3"/>
          <p:cNvSpPr>
            <a:spLocks noGrp="1"/>
          </p:cNvSpPr>
          <p:nvPr>
            <p:ph type="sldNum" sz="quarter" idx="10"/>
          </p:nvPr>
        </p:nvSpPr>
        <p:spPr/>
        <p:txBody>
          <a:bodyPr/>
          <a:lstStyle/>
          <a:p>
            <a:fld id="{F0E9267F-0091-485E-BDFC-11836FCA8E3F}"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final grade </a:t>
            </a:r>
            <a:endParaRPr lang="en-US" dirty="0"/>
          </a:p>
        </p:txBody>
      </p:sp>
      <p:sp>
        <p:nvSpPr>
          <p:cNvPr id="4" name="Slide Number Placeholder 3"/>
          <p:cNvSpPr>
            <a:spLocks noGrp="1"/>
          </p:cNvSpPr>
          <p:nvPr>
            <p:ph type="sldNum" sz="quarter" idx="10"/>
          </p:nvPr>
        </p:nvSpPr>
        <p:spPr/>
        <p:txBody>
          <a:bodyPr/>
          <a:lstStyle/>
          <a:p>
            <a:fld id="{F0E9267F-0091-485E-BDFC-11836FCA8E3F}" type="slidenum">
              <a:rPr lang="en-US" smtClean="0"/>
              <a:pPr/>
              <a:t>41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The final grade </a:t>
            </a:r>
            <a:endParaRPr lang="en-US"/>
          </a:p>
        </p:txBody>
      </p:sp>
      <p:sp>
        <p:nvSpPr>
          <p:cNvPr id="4" name="Slide Number Placeholder 3"/>
          <p:cNvSpPr>
            <a:spLocks noGrp="1"/>
          </p:cNvSpPr>
          <p:nvPr>
            <p:ph type="sldNum" sz="quarter" idx="10"/>
          </p:nvPr>
        </p:nvSpPr>
        <p:spPr/>
        <p:txBody>
          <a:bodyPr/>
          <a:lstStyle/>
          <a:p>
            <a:fld id="{F0E9267F-0091-485E-BDFC-11836FCA8E3F}" type="slidenum">
              <a:rPr lang="en-US" smtClean="0"/>
              <a:pPr/>
              <a:t>42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The final grade </a:t>
            </a:r>
            <a:endParaRPr lang="en-US"/>
          </a:p>
        </p:txBody>
      </p:sp>
      <p:sp>
        <p:nvSpPr>
          <p:cNvPr id="4" name="Slide Number Placeholder 3"/>
          <p:cNvSpPr>
            <a:spLocks noGrp="1"/>
          </p:cNvSpPr>
          <p:nvPr>
            <p:ph type="sldNum" sz="quarter" idx="10"/>
          </p:nvPr>
        </p:nvSpPr>
        <p:spPr/>
        <p:txBody>
          <a:bodyPr/>
          <a:lstStyle/>
          <a:p>
            <a:fld id="{F0E9267F-0091-485E-BDFC-11836FCA8E3F}" type="slidenum">
              <a:rPr lang="en-US" smtClean="0"/>
              <a:pPr/>
              <a:t>43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E9267F-0091-485E-BDFC-11836FCA8E3F}"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Identified</a:t>
            </a:r>
            <a:r>
              <a:rPr lang="en-US" baseline="0" dirty="0" smtClean="0"/>
              <a:t> basic trends</a:t>
            </a:r>
            <a:endParaRPr lang="en-US" dirty="0"/>
          </a:p>
        </p:txBody>
      </p:sp>
      <p:sp>
        <p:nvSpPr>
          <p:cNvPr id="4" name="Slide Number Placeholder 3"/>
          <p:cNvSpPr>
            <a:spLocks noGrp="1"/>
          </p:cNvSpPr>
          <p:nvPr>
            <p:ph type="sldNum" sz="quarter" idx="10"/>
          </p:nvPr>
        </p:nvSpPr>
        <p:spPr/>
        <p:txBody>
          <a:bodyPr/>
          <a:lstStyle/>
          <a:p>
            <a:fld id="{F0E9267F-0091-485E-BDFC-11836FCA8E3F}"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E9267F-0091-485E-BDFC-11836FCA8E3F}"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Objective vs. subjective</a:t>
            </a:r>
            <a:endParaRPr lang="en-US" dirty="0"/>
          </a:p>
        </p:txBody>
      </p:sp>
      <p:sp>
        <p:nvSpPr>
          <p:cNvPr id="4" name="Slide Number Placeholder 3"/>
          <p:cNvSpPr>
            <a:spLocks noGrp="1"/>
          </p:cNvSpPr>
          <p:nvPr>
            <p:ph type="sldNum" sz="quarter" idx="10"/>
          </p:nvPr>
        </p:nvSpPr>
        <p:spPr/>
        <p:txBody>
          <a:bodyPr/>
          <a:lstStyle/>
          <a:p>
            <a:fld id="{F0E9267F-0091-485E-BDFC-11836FCA8E3F}"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Save time on </a:t>
            </a:r>
            <a:r>
              <a:rPr lang="en-US" b="1" dirty="0" smtClean="0"/>
              <a:t>implement, collect, process </a:t>
            </a:r>
            <a:endParaRPr lang="en-US" dirty="0"/>
          </a:p>
        </p:txBody>
      </p:sp>
      <p:sp>
        <p:nvSpPr>
          <p:cNvPr id="4" name="Slide Number Placeholder 3"/>
          <p:cNvSpPr>
            <a:spLocks noGrp="1"/>
          </p:cNvSpPr>
          <p:nvPr>
            <p:ph type="sldNum" sz="quarter" idx="10"/>
          </p:nvPr>
        </p:nvSpPr>
        <p:spPr/>
        <p:txBody>
          <a:bodyPr/>
          <a:lstStyle/>
          <a:p>
            <a:fld id="{F0E9267F-0091-485E-BDFC-11836FCA8E3F}"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Save time on </a:t>
            </a:r>
            <a:r>
              <a:rPr lang="en-US" b="1" dirty="0" smtClean="0"/>
              <a:t>implement, collect, process </a:t>
            </a:r>
            <a:endParaRPr lang="en-US" dirty="0"/>
          </a:p>
        </p:txBody>
      </p:sp>
      <p:sp>
        <p:nvSpPr>
          <p:cNvPr id="4" name="Slide Number Placeholder 3"/>
          <p:cNvSpPr>
            <a:spLocks noGrp="1"/>
          </p:cNvSpPr>
          <p:nvPr>
            <p:ph type="sldNum" sz="quarter" idx="10"/>
          </p:nvPr>
        </p:nvSpPr>
        <p:spPr/>
        <p:txBody>
          <a:bodyPr/>
          <a:lstStyle/>
          <a:p>
            <a:fld id="{F0E9267F-0091-485E-BDFC-11836FCA8E3F}"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E9267F-0091-485E-BDFC-11836FCA8E3F}" type="slidenum">
              <a:rPr lang="en-US" smtClean="0"/>
              <a:pPr/>
              <a:t>29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final grade </a:t>
            </a:r>
            <a:endParaRPr lang="en-US" dirty="0"/>
          </a:p>
        </p:txBody>
      </p:sp>
      <p:sp>
        <p:nvSpPr>
          <p:cNvPr id="4" name="Slide Number Placeholder 3"/>
          <p:cNvSpPr>
            <a:spLocks noGrp="1"/>
          </p:cNvSpPr>
          <p:nvPr>
            <p:ph type="sldNum" sz="quarter" idx="10"/>
          </p:nvPr>
        </p:nvSpPr>
        <p:spPr/>
        <p:txBody>
          <a:bodyPr/>
          <a:lstStyle/>
          <a:p>
            <a:fld id="{F0E9267F-0091-485E-BDFC-11836FCA8E3F}" type="slidenum">
              <a:rPr lang="en-US" smtClean="0"/>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E3490B-5E1D-4788-90D9-2459AEC04FDB}" type="datetimeFigureOut">
              <a:rPr lang="en-US" smtClean="0"/>
              <a:pPr/>
              <a:t>3/16/2010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85025-0121-45D7-BBD8-1EE7D266D9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E3490B-5E1D-4788-90D9-2459AEC04FDB}" type="datetimeFigureOut">
              <a:rPr lang="en-US" smtClean="0"/>
              <a:pPr/>
              <a:t>3/16/2010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85025-0121-45D7-BBD8-1EE7D266D9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E3490B-5E1D-4788-90D9-2459AEC04FDB}" type="datetimeFigureOut">
              <a:rPr lang="en-US" smtClean="0"/>
              <a:pPr/>
              <a:t>3/16/2010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85025-0121-45D7-BBD8-1EE7D266D9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E3490B-5E1D-4788-90D9-2459AEC04FDB}" type="datetimeFigureOut">
              <a:rPr lang="en-US" smtClean="0"/>
              <a:pPr/>
              <a:t>3/16/2010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85025-0121-45D7-BBD8-1EE7D266D9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E3490B-5E1D-4788-90D9-2459AEC04FDB}" type="datetimeFigureOut">
              <a:rPr lang="en-US" smtClean="0"/>
              <a:pPr/>
              <a:t>3/16/2010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85025-0121-45D7-BBD8-1EE7D266D9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E3490B-5E1D-4788-90D9-2459AEC04FDB}" type="datetimeFigureOut">
              <a:rPr lang="en-US" smtClean="0"/>
              <a:pPr/>
              <a:t>3/16/2010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85025-0121-45D7-BBD8-1EE7D266D9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E3490B-5E1D-4788-90D9-2459AEC04FDB}" type="datetimeFigureOut">
              <a:rPr lang="en-US" smtClean="0"/>
              <a:pPr/>
              <a:t>3/16/2010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685025-0121-45D7-BBD8-1EE7D266D9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E3490B-5E1D-4788-90D9-2459AEC04FDB}" type="datetimeFigureOut">
              <a:rPr lang="en-US" smtClean="0"/>
              <a:pPr/>
              <a:t>3/16/2010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685025-0121-45D7-BBD8-1EE7D266D9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3490B-5E1D-4788-90D9-2459AEC04FDB}" type="datetimeFigureOut">
              <a:rPr lang="en-US" smtClean="0"/>
              <a:pPr/>
              <a:t>3/16/2010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685025-0121-45D7-BBD8-1EE7D266D9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E3490B-5E1D-4788-90D9-2459AEC04FDB}" type="datetimeFigureOut">
              <a:rPr lang="en-US" smtClean="0"/>
              <a:pPr/>
              <a:t>3/16/2010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85025-0121-45D7-BBD8-1EE7D266D9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E3490B-5E1D-4788-90D9-2459AEC04FDB}" type="datetimeFigureOut">
              <a:rPr lang="en-US" smtClean="0"/>
              <a:pPr/>
              <a:t>3/16/2010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85025-0121-45D7-BBD8-1EE7D266D9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alpha val="53000"/>
              </a:schemeClr>
            </a:gs>
            <a:gs pos="64999">
              <a:srgbClr val="F0EBD5"/>
            </a:gs>
            <a:gs pos="100000">
              <a:srgbClr val="D1C39F"/>
            </a:gs>
          </a:gsLst>
          <a:lin ang="0" scaled="0"/>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E3490B-5E1D-4788-90D9-2459AEC04FDB}" type="datetimeFigureOut">
              <a:rPr lang="en-US" smtClean="0"/>
              <a:pPr/>
              <a:t>3/16/2010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85025-0121-45D7-BBD8-1EE7D266D9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vliyeva@mst.edu"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www.surveymonkey.com/s/JHXBLS2"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surveymonkey.com/s/JHXBLS2"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surveymonkey.com/s/JHXBLS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surveymonkey.com/s/B2B6QV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www.surveymonkey.com/MySurvey_ResponsesDetail.aspx?sm=nCetHxarao6c9vZLoj66ox+sZ0LvvUW2095jP7gcmCmrgGMT9Ugs6VUVIYuOnDpn7TABopCvN2KC0TF0Kb0kLTmk6WuvwSvP9r5ugFIOK7s=" TargetMode="External"/><Relationship Id="rId3" Type="http://schemas.openxmlformats.org/officeDocument/2006/relationships/hyperlink" Target="http://www.surveymonkey.com/MySurvey_ResponsesDetail.aspx?sm=nCetHxarao6c9vZLoj66ox+sZ0LvvUW2095jP7gcmCmrgGMT9Ugs6VUVIYuOnDpn7TABopCvN2KC0TF0Kb0kLWxu5zArkwDtNGMitqkf4H0=" TargetMode="External"/><Relationship Id="rId7" Type="http://schemas.openxmlformats.org/officeDocument/2006/relationships/hyperlink" Target="http://www.surveymonkey.com/MySurvey_ResponsesDetail.aspx?sm=nCetHxarao6c9vZLoj66ox+sZ0LvvUW2095jP7gcmCmrgGMT9Ugs6VUVIYuOnDpn7TABopCvN2KC0TF0Kb0kLVlTnzFJ71AsuYTHwaOio0U=" TargetMode="External"/><Relationship Id="rId2" Type="http://schemas.openxmlformats.org/officeDocument/2006/relationships/hyperlink" Target="http://www.surveymonkey.com/MySurvey_ResponsesDetail.aspx?sm=nCetHxarao6c9vZLoj66ox+sZ0LvvUW2095jP7gcmCmrgGMT9Ugs6VUVIYuOnDpn7TABopCvN2KC0TF0Kb0kLW1Klgg3NAJyl1bMcEtMsxY=" TargetMode="External"/><Relationship Id="rId1" Type="http://schemas.openxmlformats.org/officeDocument/2006/relationships/slideLayout" Target="../slideLayouts/slideLayout7.xml"/><Relationship Id="rId6" Type="http://schemas.openxmlformats.org/officeDocument/2006/relationships/hyperlink" Target="http://www.surveymonkey.com/MySurvey_ResponsesDetail.aspx?sm=nCetHxarao6c9vZLoj66ox+sZ0LvvUW2095jP7gcmCmrgGMT9Ugs6VUVIYuOnDpn7TABopCvN2KC0TF0Kb0kLYrEQ7WFQY9Y9QGsOlbzOeg=" TargetMode="External"/><Relationship Id="rId5" Type="http://schemas.openxmlformats.org/officeDocument/2006/relationships/hyperlink" Target="http://www.surveymonkey.com/MySurvey_ResponsesDetail.aspx?sm=nCetHxarao6c9vZLoj66ox+sZ0LvvUW2095jP7gcmCmrgGMT9Ugs6VUVIYuOnDpn7TABopCvN2KC0TF0Kb0kLVrBONNbt8d/lIU05boEQZ4=" TargetMode="External"/><Relationship Id="rId4" Type="http://schemas.openxmlformats.org/officeDocument/2006/relationships/hyperlink" Target="http://www.surveymonkey.com/MySurvey_ResponsesDetail.aspx?sm=nCetHxarao6c9vZLoj66ox+sZ0LvvUW2095jP7gcmCmrgGMT9Ugs6VUVIYuOnDpn7TABopCvN2KC0TF0Kb0kLXE/k3dVVOkrZxMdUqBp17Y="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www.surveymonkey.com/MySurvey_ResponsesDetail.aspx?sm=nCetHxarao6c9vZLoj66ox+sZ0LvvUW2095jP7gcmCmrgGMT9Ugs6VUVIYuOnDpn7TABopCvN2KC0TF0Kb0kLULg2AjERQN1SQRnb8n222o=" TargetMode="External"/><Relationship Id="rId3" Type="http://schemas.openxmlformats.org/officeDocument/2006/relationships/hyperlink" Target="http://www.surveymonkey.com/MySurvey_ResponsesDetail.aspx?sm=nCetHxarao6c9vZLoj66ox+sZ0LvvUW2095jP7gcmCmrgGMT9Ugs6VUVIYuOnDpn7TABopCvN2KC0TF0Kb0kLfa4FegZuQYLGf2ZuBORM88=" TargetMode="External"/><Relationship Id="rId7" Type="http://schemas.openxmlformats.org/officeDocument/2006/relationships/hyperlink" Target="http://www.surveymonkey.com/MySurvey_ResponsesDetail.aspx?sm=nCetHxarao6c9vZLoj66ox+sZ0LvvUW2095jP7gcmCmrgGMT9Ugs6VUVIYuOnDpn7TABopCvN2KC0TF0Kb0kLU65YLuWNdH926Lfg+pJTkw=" TargetMode="External"/><Relationship Id="rId2" Type="http://schemas.openxmlformats.org/officeDocument/2006/relationships/hyperlink" Target="http://www.surveymonkey.com/MySurvey_ResponsesDetail.aspx?sm=nCetHxarao6c9vZLoj66ox+sZ0LvvUW2095jP7gcmCmrgGMT9Ugs6VUVIYuOnDpn7TABopCvN2KC0TF0Kb0kLbT+QkCOTAKnW1hcarywhKM=" TargetMode="External"/><Relationship Id="rId1" Type="http://schemas.openxmlformats.org/officeDocument/2006/relationships/slideLayout" Target="../slideLayouts/slideLayout7.xml"/><Relationship Id="rId6" Type="http://schemas.openxmlformats.org/officeDocument/2006/relationships/hyperlink" Target="http://www.surveymonkey.com/MySurvey_ResponsesDetail.aspx?sm=nCetHxarao6c9vZLoj66ox+sZ0LvvUW2095jP7gcmCmrgGMT9Ugs6VUVIYuOnDpn7TABopCvN2KC0TF0Kb0kLUo8KUfAJgGQUS1slooeedY=" TargetMode="External"/><Relationship Id="rId5" Type="http://schemas.openxmlformats.org/officeDocument/2006/relationships/hyperlink" Target="http://www.surveymonkey.com/MySurvey_ResponsesDetail.aspx?sm=nCetHxarao6c9vZLoj66ox+sZ0LvvUW2095jP7gcmCmrgGMT9Ugs6VUVIYuOnDpn7TABopCvN2KC0TF0Kb0kLXOQtYlUWX6X6sC+Xak0ku8=" TargetMode="External"/><Relationship Id="rId4" Type="http://schemas.openxmlformats.org/officeDocument/2006/relationships/hyperlink" Target="http://www.surveymonkey.com/MySurvey_ResponsesDetail.aspx?sm=nCetHxarao6c9vZLoj66ox+sZ0LvvUW2095jP7gcmCmrgGMT9Ugs6VUVIYuOnDpn7TABopCvN2KC0TF0Kb0kLdD4i058lJDntiM+wyeWxJo="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blackboard.mst.edu/webapps/portal/frameset.jsp" TargetMode="External"/><Relationship Id="rId2" Type="http://schemas.openxmlformats.org/officeDocument/2006/relationships/hyperlink" Target="http://www.bing.com/Dictionary/search?q=define+blog&amp;FORM=DTPDIA"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youtube.com/watch?v=C-S54bbX6eA&amp;feature=related" TargetMode="External"/><Relationship Id="rId2" Type="http://schemas.openxmlformats.org/officeDocument/2006/relationships/hyperlink" Target="http://www.youtube.com/watch?v=K2lwKdKz2DY&amp;feature=related"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educ.dab.uts.edu.au/darrall/sparksite" TargetMode="External"/><Relationship Id="rId2" Type="http://schemas.openxmlformats.org/officeDocument/2006/relationships/hyperlink" Target="http://www.assessmentreform-group.org.uk/publications.html" TargetMode="External"/><Relationship Id="rId1" Type="http://schemas.openxmlformats.org/officeDocument/2006/relationships/slideLayout" Target="../slideLayouts/slideLayout7.xml"/><Relationship Id="rId4" Type="http://schemas.openxmlformats.org/officeDocument/2006/relationships/hyperlink" Target="http://www.mla.org/flreport"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bing.com/Dictionary/search?q=define+assessment&amp;form=QB"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bing.com/Dictionary/search?q=define+feedback&amp;FORM=DTPDI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bing.com/Dictionary/search?q=define+Evaluation&amp;form=QB"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bing.com/Dictionary/search?q=define+Communication&amp;form=QB"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533400" y="838200"/>
            <a:ext cx="7924800" cy="2762251"/>
          </a:xfrm>
          <a:prstGeom prst="rect">
            <a:avLst/>
          </a:prstGeom>
        </p:spPr>
        <p:txBody>
          <a:bodyPr>
            <a:normAutofit fontScale="97500"/>
          </a:bodyPr>
          <a:lstStyle/>
          <a:p>
            <a:pPr lvl="0" algn="ctr">
              <a:spcBef>
                <a:spcPct val="0"/>
              </a:spcBef>
            </a:pPr>
            <a:r>
              <a:rPr lang="en-US" sz="4100" b="1" dirty="0" smtClean="0">
                <a:solidFill>
                  <a:srgbClr val="006600"/>
                </a:solidFill>
              </a:rPr>
              <a:t>Assessment Matters! </a:t>
            </a:r>
          </a:p>
          <a:p>
            <a:pPr lvl="0" algn="ctr">
              <a:spcBef>
                <a:spcPct val="0"/>
              </a:spcBef>
            </a:pPr>
            <a:r>
              <a:rPr lang="en-US" sz="4100" b="1" dirty="0" smtClean="0">
                <a:solidFill>
                  <a:srgbClr val="006600"/>
                </a:solidFill>
              </a:rPr>
              <a:t>Evaluation Tools and Feedback Strategies in a Blended Classroom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Subtitle 2"/>
          <p:cNvSpPr txBox="1">
            <a:spLocks/>
          </p:cNvSpPr>
          <p:nvPr/>
        </p:nvSpPr>
        <p:spPr>
          <a:xfrm>
            <a:off x="1295400" y="3505200"/>
            <a:ext cx="6477000" cy="2133600"/>
          </a:xfrm>
          <a:prstGeom prst="rect">
            <a:avLst/>
          </a:prstGeom>
        </p:spPr>
        <p:txBody>
          <a:bodyPr>
            <a:normAutofit fontScale="85000" lnSpcReduction="1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Irina Ivliyeva</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Arts, Languages, and Philosophy Department</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Missouri S&amp;T (formerly UMR)</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hlinkClick r:id="rId2"/>
              </a:rPr>
              <a:t>ivliyeva@mst.edu</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a:xfrm>
            <a:off x="6553200" y="6356350"/>
            <a:ext cx="2133600" cy="365125"/>
          </a:xfrm>
        </p:spPr>
        <p:txBody>
          <a:bodyPr/>
          <a:lstStyle/>
          <a:p>
            <a:fld id="{A09B99EF-BCE0-466D-BA0F-EA5CD0A7B3B3}"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90600"/>
            <a:ext cx="8153400" cy="5135563"/>
          </a:xfrm>
        </p:spPr>
        <p:txBody>
          <a:bodyPr>
            <a:normAutofit fontScale="92500"/>
          </a:bodyPr>
          <a:lstStyle/>
          <a:p>
            <a:pPr>
              <a:lnSpc>
                <a:spcPct val="200000"/>
              </a:lnSpc>
              <a:buNone/>
            </a:pPr>
            <a:r>
              <a:rPr lang="en-US" sz="4800" b="1" dirty="0" smtClean="0">
                <a:solidFill>
                  <a:srgbClr val="006600"/>
                </a:solidFill>
              </a:rPr>
              <a:t>"</a:t>
            </a:r>
            <a:r>
              <a:rPr lang="en-US" sz="4800" b="1" i="1" dirty="0" smtClean="0">
                <a:solidFill>
                  <a:srgbClr val="006600"/>
                </a:solidFill>
              </a:rPr>
              <a:t>The single biggest problem in communication is the illusion that it has taken place.</a:t>
            </a:r>
            <a:r>
              <a:rPr lang="en-US" sz="4800" b="1" dirty="0" smtClean="0">
                <a:solidFill>
                  <a:srgbClr val="006600"/>
                </a:solidFill>
              </a:rPr>
              <a:t>"  </a:t>
            </a:r>
          </a:p>
          <a:p>
            <a:pPr>
              <a:buNone/>
            </a:pPr>
            <a:r>
              <a:rPr lang="en-US" sz="4800" dirty="0" smtClean="0"/>
              <a:t>			          </a:t>
            </a:r>
            <a:r>
              <a:rPr lang="en-US" sz="4000" dirty="0" smtClean="0"/>
              <a:t>~ George Bernard Shaw</a:t>
            </a:r>
          </a:p>
          <a:p>
            <a:pPr>
              <a:buNone/>
            </a:pPr>
            <a:endParaRPr lang="en-US" sz="4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
            </a:r>
            <a:br>
              <a:rPr lang="en-US" dirty="0" smtClean="0"/>
            </a:br>
            <a:r>
              <a:rPr lang="en-US" b="1" dirty="0" smtClean="0">
                <a:solidFill>
                  <a:srgbClr val="006600"/>
                </a:solidFill>
              </a:rPr>
              <a:t>II. Assessment of Learning Outcomes</a:t>
            </a:r>
            <a:r>
              <a:rPr lang="en-US" dirty="0" smtClean="0"/>
              <a:t/>
            </a:r>
            <a:br>
              <a:rPr lang="en-US" dirty="0" smtClean="0"/>
            </a:br>
            <a:endParaRPr lang="en-US" dirty="0"/>
          </a:p>
        </p:txBody>
      </p:sp>
      <p:sp>
        <p:nvSpPr>
          <p:cNvPr id="3" name="Content Placeholder 2"/>
          <p:cNvSpPr>
            <a:spLocks noGrp="1"/>
          </p:cNvSpPr>
          <p:nvPr>
            <p:ph idx="1"/>
          </p:nvPr>
        </p:nvSpPr>
        <p:spPr>
          <a:xfrm>
            <a:off x="533400" y="1447800"/>
            <a:ext cx="8153400" cy="4678363"/>
          </a:xfrm>
        </p:spPr>
        <p:txBody>
          <a:bodyPr>
            <a:normAutofit/>
          </a:bodyPr>
          <a:lstStyle/>
          <a:p>
            <a:pPr>
              <a:buNone/>
            </a:pPr>
            <a:r>
              <a:rPr lang="en-US" sz="3600" b="1" dirty="0" smtClean="0"/>
              <a:t>What do we assess:</a:t>
            </a:r>
          </a:p>
          <a:p>
            <a:pPr marL="514350" indent="-514350">
              <a:buFont typeface="+mj-lt"/>
              <a:buAutoNum type="arabicPeriod"/>
            </a:pPr>
            <a:r>
              <a:rPr lang="en-US" sz="3600" dirty="0" smtClean="0"/>
              <a:t>Students’ Competencies </a:t>
            </a:r>
          </a:p>
          <a:p>
            <a:pPr marL="514350" indent="-514350">
              <a:buFont typeface="+mj-lt"/>
              <a:buAutoNum type="arabicPeriod"/>
            </a:pPr>
            <a:r>
              <a:rPr lang="en-US" sz="3600" dirty="0" smtClean="0"/>
              <a:t>Students’ Behavior </a:t>
            </a:r>
          </a:p>
          <a:p>
            <a:pPr marL="514350" indent="-514350">
              <a:buFont typeface="+mj-lt"/>
              <a:buAutoNum type="arabicPeriod"/>
            </a:pPr>
            <a:r>
              <a:rPr lang="en-US" sz="3600" dirty="0" smtClean="0"/>
              <a:t>Students’ Skills </a:t>
            </a:r>
          </a:p>
          <a:p>
            <a:pPr marL="514350" indent="-514350">
              <a:buFont typeface="+mj-lt"/>
              <a:buAutoNum type="arabicPeriod"/>
            </a:pPr>
            <a:r>
              <a:rPr lang="en-US" sz="3600" dirty="0" smtClean="0"/>
              <a:t>Instructors’ effectiveness of teaching </a:t>
            </a:r>
          </a:p>
          <a:p>
            <a:pPr marL="514350" indent="-514350">
              <a:buFont typeface="+mj-lt"/>
              <a:buAutoNum type="arabicPeriod"/>
            </a:pPr>
            <a:r>
              <a:rPr lang="en-US" sz="3600" dirty="0" smtClean="0"/>
              <a:t>Quality of classroom communication</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lnSpc>
                <a:spcPct val="170000"/>
              </a:lnSpc>
              <a:buNone/>
            </a:pPr>
            <a:r>
              <a:rPr lang="en-US" sz="8600" b="1" dirty="0" smtClean="0">
                <a:solidFill>
                  <a:srgbClr val="006600"/>
                </a:solidFill>
              </a:rPr>
              <a:t>“Feedback is the breakfast </a:t>
            </a:r>
          </a:p>
          <a:p>
            <a:pPr>
              <a:lnSpc>
                <a:spcPct val="170000"/>
              </a:lnSpc>
              <a:buNone/>
            </a:pPr>
            <a:r>
              <a:rPr lang="en-US" sz="8600" b="1" dirty="0" smtClean="0">
                <a:solidFill>
                  <a:srgbClr val="006600"/>
                </a:solidFill>
              </a:rPr>
              <a:t>        of champions.” </a:t>
            </a:r>
            <a:r>
              <a:rPr lang="en-US" sz="6400" b="1" dirty="0" smtClean="0">
                <a:solidFill>
                  <a:srgbClr val="008000"/>
                </a:solidFill>
              </a:rPr>
              <a:t/>
            </a:r>
            <a:br>
              <a:rPr lang="en-US" sz="6400" b="1" dirty="0" smtClean="0">
                <a:solidFill>
                  <a:srgbClr val="008000"/>
                </a:solidFill>
              </a:rPr>
            </a:br>
            <a:r>
              <a:rPr lang="en-US" sz="6400" b="1" dirty="0" smtClean="0">
                <a:solidFill>
                  <a:srgbClr val="008000"/>
                </a:solidFill>
              </a:rPr>
              <a:t>			</a:t>
            </a:r>
            <a:r>
              <a:rPr lang="en-US" sz="6400" dirty="0" smtClean="0"/>
              <a:t>      ~ Ken Blanchard </a:t>
            </a:r>
          </a:p>
          <a:p>
            <a:pPr>
              <a:buNone/>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pPr algn="l"/>
            <a:r>
              <a:rPr lang="en-US" sz="4000" b="1" dirty="0" smtClean="0">
                <a:solidFill>
                  <a:srgbClr val="006600"/>
                </a:solidFill>
              </a:rPr>
              <a:t>The Importance of Giving Feedback</a:t>
            </a:r>
          </a:p>
        </p:txBody>
      </p:sp>
      <p:sp>
        <p:nvSpPr>
          <p:cNvPr id="3" name="Content Placeholder 2"/>
          <p:cNvSpPr>
            <a:spLocks noGrp="1"/>
          </p:cNvSpPr>
          <p:nvPr>
            <p:ph idx="1"/>
          </p:nvPr>
        </p:nvSpPr>
        <p:spPr/>
        <p:txBody>
          <a:bodyPr>
            <a:normAutofit/>
          </a:bodyPr>
          <a:lstStyle/>
          <a:p>
            <a:pPr marL="742950" indent="-742950">
              <a:buFont typeface="+mj-lt"/>
              <a:buAutoNum type="arabicPeriod"/>
            </a:pPr>
            <a:r>
              <a:rPr lang="en-US" sz="4000" dirty="0" smtClean="0"/>
              <a:t>To promote learners’ motivation.</a:t>
            </a:r>
          </a:p>
          <a:p>
            <a:pPr marL="742950" indent="-742950">
              <a:buFont typeface="+mj-lt"/>
              <a:buAutoNum type="arabicPeriod"/>
            </a:pPr>
            <a:r>
              <a:rPr lang="en-US" sz="4000" dirty="0" smtClean="0"/>
              <a:t>To provide learners with the sense of their own achievement.</a:t>
            </a:r>
          </a:p>
          <a:p>
            <a:pPr marL="742950" indent="-742950">
              <a:buFont typeface="+mj-lt"/>
              <a:buAutoNum type="arabicPeriod"/>
            </a:pPr>
            <a:r>
              <a:rPr lang="en-US" sz="4000" dirty="0" smtClean="0"/>
              <a:t>To extend the learning and thinking process beyond the (final) grade.</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6600"/>
                </a:solidFill>
              </a:rPr>
              <a:t>Problems with Assessment/Feedback</a:t>
            </a:r>
            <a:endParaRPr lang="en-US" sz="4000" b="1" dirty="0">
              <a:solidFill>
                <a:srgbClr val="006600"/>
              </a:solidFill>
            </a:endParaRPr>
          </a:p>
        </p:txBody>
      </p:sp>
      <p:sp>
        <p:nvSpPr>
          <p:cNvPr id="3" name="Content Placeholder 2"/>
          <p:cNvSpPr>
            <a:spLocks noGrp="1"/>
          </p:cNvSpPr>
          <p:nvPr>
            <p:ph idx="1"/>
          </p:nvPr>
        </p:nvSpPr>
        <p:spPr>
          <a:xfrm>
            <a:off x="457200" y="1295400"/>
            <a:ext cx="8229600" cy="5257800"/>
          </a:xfrm>
        </p:spPr>
        <p:txBody>
          <a:bodyPr>
            <a:normAutofit/>
          </a:bodyPr>
          <a:lstStyle/>
          <a:p>
            <a:pPr>
              <a:buFont typeface="Wingdings" pitchFamily="2" charset="2"/>
              <a:buChar char="ü"/>
            </a:pPr>
            <a:r>
              <a:rPr lang="en-US" sz="4000" dirty="0" smtClean="0"/>
              <a:t>What </a:t>
            </a:r>
            <a:r>
              <a:rPr lang="en-US" sz="4000" b="1" dirty="0" smtClean="0"/>
              <a:t>exactly</a:t>
            </a:r>
            <a:r>
              <a:rPr lang="en-US" sz="4000" dirty="0" smtClean="0"/>
              <a:t> is grading: commenting, marking, giving feedback, assessing, evaluating, correcting, etc… </a:t>
            </a:r>
          </a:p>
          <a:p>
            <a:pPr>
              <a:buFont typeface="Wingdings" pitchFamily="2" charset="2"/>
              <a:buChar char="ü"/>
            </a:pPr>
            <a:r>
              <a:rPr lang="en-US" sz="4000" dirty="0" smtClean="0"/>
              <a:t>Instructor’s role: coach or referee, counselor or judge? </a:t>
            </a:r>
          </a:p>
          <a:p>
            <a:pPr>
              <a:buFont typeface="Wingdings" pitchFamily="2" charset="2"/>
              <a:buChar char="ü"/>
            </a:pPr>
            <a:r>
              <a:rPr lang="en-US" sz="4000" dirty="0" smtClean="0"/>
              <a:t>How to make A/F objective?</a:t>
            </a:r>
          </a:p>
          <a:p>
            <a:pPr>
              <a:buNone/>
            </a:pPr>
            <a:endParaRPr lang="en-US" sz="3600"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006600"/>
                </a:solidFill>
              </a:rPr>
              <a:t>Types of Feedback</a:t>
            </a:r>
            <a:endParaRPr lang="en-US" sz="5400" b="1" dirty="0">
              <a:solidFill>
                <a:srgbClr val="006600"/>
              </a:solidFill>
            </a:endParaRPr>
          </a:p>
        </p:txBody>
      </p:sp>
      <p:sp>
        <p:nvSpPr>
          <p:cNvPr id="3" name="Content Placeholder 2"/>
          <p:cNvSpPr>
            <a:spLocks noGrp="1"/>
          </p:cNvSpPr>
          <p:nvPr>
            <p:ph idx="1"/>
          </p:nvPr>
        </p:nvSpPr>
        <p:spPr>
          <a:xfrm>
            <a:off x="609600" y="1905000"/>
            <a:ext cx="8077200" cy="4221163"/>
          </a:xfrm>
        </p:spPr>
        <p:txBody>
          <a:bodyPr>
            <a:normAutofit/>
          </a:bodyPr>
          <a:lstStyle/>
          <a:p>
            <a:pPr>
              <a:buFont typeface="Wingdings" pitchFamily="2" charset="2"/>
              <a:buChar char="ü"/>
            </a:pPr>
            <a:r>
              <a:rPr lang="en-US" sz="5400" b="1" dirty="0" smtClean="0"/>
              <a:t>Statistical  feedback</a:t>
            </a:r>
          </a:p>
          <a:p>
            <a:pPr>
              <a:buFont typeface="Wingdings" pitchFamily="2" charset="2"/>
              <a:buChar char="ü"/>
            </a:pPr>
            <a:r>
              <a:rPr lang="en-US" sz="5400" b="1" dirty="0" smtClean="0"/>
              <a:t>Personal (human) feedback</a:t>
            </a:r>
            <a:endParaRPr lang="en-US" sz="5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020762"/>
          </a:xfrm>
        </p:spPr>
        <p:txBody>
          <a:bodyPr>
            <a:normAutofit fontScale="90000"/>
          </a:bodyPr>
          <a:lstStyle/>
          <a:p>
            <a:r>
              <a:rPr lang="en-US" b="1" dirty="0" smtClean="0">
                <a:solidFill>
                  <a:srgbClr val="006600"/>
                </a:solidFill>
              </a:rPr>
              <a:t> </a:t>
            </a:r>
            <a:br>
              <a:rPr lang="en-US" b="1" dirty="0" smtClean="0">
                <a:solidFill>
                  <a:srgbClr val="006600"/>
                </a:solidFill>
              </a:rPr>
            </a:br>
            <a:r>
              <a:rPr lang="en-US" sz="4900" b="1" dirty="0" smtClean="0">
                <a:solidFill>
                  <a:srgbClr val="006600"/>
                </a:solidFill>
              </a:rPr>
              <a:t>Statistical feedback </a:t>
            </a:r>
            <a:br>
              <a:rPr lang="en-US" sz="4900" b="1" dirty="0" smtClean="0">
                <a:solidFill>
                  <a:srgbClr val="006600"/>
                </a:solidFill>
              </a:rPr>
            </a:br>
            <a:endParaRPr lang="en-US" sz="4900" b="1" dirty="0">
              <a:solidFill>
                <a:srgbClr val="006600"/>
              </a:solidFill>
            </a:endParaRPr>
          </a:p>
        </p:txBody>
      </p:sp>
      <p:sp>
        <p:nvSpPr>
          <p:cNvPr id="3" name="Content Placeholder 2"/>
          <p:cNvSpPr>
            <a:spLocks noGrp="1"/>
          </p:cNvSpPr>
          <p:nvPr>
            <p:ph idx="1"/>
          </p:nvPr>
        </p:nvSpPr>
        <p:spPr>
          <a:xfrm>
            <a:off x="533400" y="1143000"/>
            <a:ext cx="8153400" cy="5334000"/>
          </a:xfrm>
        </p:spPr>
        <p:txBody>
          <a:bodyPr>
            <a:normAutofit fontScale="92500"/>
          </a:bodyPr>
          <a:lstStyle/>
          <a:p>
            <a:pPr>
              <a:lnSpc>
                <a:spcPct val="160000"/>
              </a:lnSpc>
              <a:buNone/>
            </a:pPr>
            <a:r>
              <a:rPr lang="en-US" dirty="0" smtClean="0"/>
              <a:t> </a:t>
            </a:r>
            <a:r>
              <a:rPr lang="en-US" sz="4100" dirty="0" smtClean="0"/>
              <a:t>- is quantifying students’ performance: </a:t>
            </a:r>
          </a:p>
          <a:p>
            <a:pPr marL="514350" indent="-514350">
              <a:lnSpc>
                <a:spcPct val="160000"/>
              </a:lnSpc>
              <a:buFont typeface="+mj-lt"/>
              <a:buAutoNum type="alphaLcParenR"/>
            </a:pPr>
            <a:r>
              <a:rPr lang="en-US" sz="4100" dirty="0" smtClean="0"/>
              <a:t>study habits comparison;</a:t>
            </a:r>
          </a:p>
          <a:p>
            <a:pPr marL="514350" indent="-514350">
              <a:lnSpc>
                <a:spcPct val="160000"/>
              </a:lnSpc>
              <a:buFont typeface="+mj-lt"/>
              <a:buAutoNum type="alphaLcParenR"/>
            </a:pPr>
            <a:r>
              <a:rPr lang="en-US" sz="4100" dirty="0" smtClean="0"/>
              <a:t>correlation: completed activities and performance on the assessment;</a:t>
            </a:r>
          </a:p>
          <a:p>
            <a:pPr marL="514350" indent="-514350">
              <a:lnSpc>
                <a:spcPct val="160000"/>
              </a:lnSpc>
              <a:buFont typeface="+mj-lt"/>
              <a:buAutoNum type="alphaLcParenR"/>
            </a:pPr>
            <a:r>
              <a:rPr lang="en-US" sz="4100" dirty="0" smtClean="0"/>
              <a:t>characteristics of learners’ behavior.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944562"/>
          </a:xfrm>
        </p:spPr>
        <p:txBody>
          <a:bodyPr>
            <a:normAutofit/>
          </a:bodyPr>
          <a:lstStyle/>
          <a:p>
            <a:r>
              <a:rPr lang="en-US" b="1" dirty="0" smtClean="0">
                <a:solidFill>
                  <a:srgbClr val="006600"/>
                </a:solidFill>
              </a:rPr>
              <a:t>Personal feedback</a:t>
            </a:r>
            <a:endParaRPr lang="en-US" b="1" dirty="0">
              <a:solidFill>
                <a:srgbClr val="006600"/>
              </a:solidFill>
            </a:endParaRPr>
          </a:p>
        </p:txBody>
      </p:sp>
      <p:sp>
        <p:nvSpPr>
          <p:cNvPr id="3" name="Content Placeholder 2"/>
          <p:cNvSpPr>
            <a:spLocks noGrp="1"/>
          </p:cNvSpPr>
          <p:nvPr>
            <p:ph idx="1"/>
          </p:nvPr>
        </p:nvSpPr>
        <p:spPr>
          <a:xfrm>
            <a:off x="533400" y="1295400"/>
            <a:ext cx="8153400" cy="4830763"/>
          </a:xfrm>
        </p:spPr>
        <p:txBody>
          <a:bodyPr>
            <a:normAutofit/>
          </a:bodyPr>
          <a:lstStyle/>
          <a:p>
            <a:pPr>
              <a:buFontTx/>
              <a:buChar char="-"/>
            </a:pPr>
            <a:r>
              <a:rPr lang="en-US" sz="4000" dirty="0" smtClean="0"/>
              <a:t> is individually tailored feedback.</a:t>
            </a:r>
          </a:p>
          <a:p>
            <a:pPr>
              <a:buNone/>
            </a:pPr>
            <a:r>
              <a:rPr lang="en-US" sz="4000" b="1" dirty="0" smtClean="0"/>
              <a:t>Challenges:  </a:t>
            </a:r>
          </a:p>
          <a:p>
            <a:pPr>
              <a:buFont typeface="Wingdings" pitchFamily="2" charset="2"/>
              <a:buChar char="ü"/>
            </a:pPr>
            <a:r>
              <a:rPr lang="en-US" sz="4000" dirty="0" smtClean="0"/>
              <a:t>emotionally charged; </a:t>
            </a:r>
          </a:p>
          <a:p>
            <a:pPr>
              <a:buFont typeface="Wingdings" pitchFamily="2" charset="2"/>
              <a:buChar char="ü"/>
            </a:pPr>
            <a:r>
              <a:rPr lang="en-US" sz="4000" dirty="0" smtClean="0"/>
              <a:t>time consuming; </a:t>
            </a:r>
          </a:p>
          <a:p>
            <a:pPr>
              <a:buFont typeface="Wingdings" pitchFamily="2" charset="2"/>
              <a:buChar char="ü"/>
            </a:pPr>
            <a:r>
              <a:rPr lang="en-US" sz="4000" dirty="0" smtClean="0"/>
              <a:t>explicit or implicit ? </a:t>
            </a:r>
          </a:p>
          <a:p>
            <a:pPr>
              <a:buFont typeface="Wingdings" pitchFamily="2" charset="2"/>
              <a:buChar char="ü"/>
            </a:pPr>
            <a:r>
              <a:rPr lang="en-US" sz="4000" dirty="0" smtClean="0"/>
              <a:t>verbal or non-verbal?</a:t>
            </a:r>
          </a:p>
          <a:p>
            <a:pPr>
              <a:buFont typeface="Wingdings" pitchFamily="2" charset="2"/>
              <a:buChar char="ü"/>
            </a:pP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944562"/>
          </a:xfrm>
        </p:spPr>
        <p:txBody>
          <a:bodyPr>
            <a:noAutofit/>
          </a:bodyPr>
          <a:lstStyle/>
          <a:p>
            <a:r>
              <a:rPr lang="en-US" sz="4000" b="1" dirty="0" smtClean="0">
                <a:solidFill>
                  <a:srgbClr val="006600"/>
                </a:solidFill>
              </a:rPr>
              <a:t>Assessment /Feedback </a:t>
            </a:r>
            <a:br>
              <a:rPr lang="en-US" sz="4000" b="1" dirty="0" smtClean="0">
                <a:solidFill>
                  <a:srgbClr val="006600"/>
                </a:solidFill>
              </a:rPr>
            </a:br>
            <a:r>
              <a:rPr lang="en-US" sz="4000" b="1" dirty="0" smtClean="0">
                <a:solidFill>
                  <a:srgbClr val="006600"/>
                </a:solidFill>
              </a:rPr>
              <a:t>and Technology</a:t>
            </a:r>
            <a:endParaRPr lang="en-US" sz="4000" b="1" dirty="0">
              <a:solidFill>
                <a:srgbClr val="006600"/>
              </a:solidFill>
            </a:endParaRPr>
          </a:p>
        </p:txBody>
      </p:sp>
      <p:sp>
        <p:nvSpPr>
          <p:cNvPr id="3" name="Content Placeholder 2"/>
          <p:cNvSpPr>
            <a:spLocks noGrp="1"/>
          </p:cNvSpPr>
          <p:nvPr>
            <p:ph idx="1"/>
          </p:nvPr>
        </p:nvSpPr>
        <p:spPr>
          <a:xfrm>
            <a:off x="533400" y="1295400"/>
            <a:ext cx="8153400" cy="4830763"/>
          </a:xfrm>
        </p:spPr>
        <p:txBody>
          <a:bodyPr>
            <a:normAutofit fontScale="92500" lnSpcReduction="10000"/>
          </a:bodyPr>
          <a:lstStyle/>
          <a:p>
            <a:pPr>
              <a:lnSpc>
                <a:spcPct val="150000"/>
              </a:lnSpc>
              <a:buNone/>
            </a:pPr>
            <a:r>
              <a:rPr lang="en-US" sz="3600" b="1" dirty="0" smtClean="0"/>
              <a:t>Advantages: </a:t>
            </a:r>
          </a:p>
          <a:p>
            <a:pPr>
              <a:lnSpc>
                <a:spcPct val="150000"/>
              </a:lnSpc>
              <a:buFont typeface="Wingdings" pitchFamily="2" charset="2"/>
              <a:buChar char="ü"/>
            </a:pPr>
            <a:r>
              <a:rPr lang="en-US" sz="3600" dirty="0" smtClean="0"/>
              <a:t>using technology, data can be collected  and analyzed </a:t>
            </a:r>
            <a:r>
              <a:rPr lang="en-US" sz="3600" b="1" dirty="0" smtClean="0"/>
              <a:t>quickly</a:t>
            </a:r>
            <a:r>
              <a:rPr lang="en-US" sz="3600" dirty="0" smtClean="0"/>
              <a:t>; </a:t>
            </a:r>
          </a:p>
          <a:p>
            <a:pPr>
              <a:lnSpc>
                <a:spcPct val="150000"/>
              </a:lnSpc>
              <a:buFont typeface="Wingdings" pitchFamily="2" charset="2"/>
              <a:buChar char="ü"/>
            </a:pPr>
            <a:r>
              <a:rPr lang="en-US" sz="3600" b="1" dirty="0" smtClean="0"/>
              <a:t>fast</a:t>
            </a:r>
            <a:r>
              <a:rPr lang="en-US" sz="3600" dirty="0" smtClean="0"/>
              <a:t> turnaround time for providing more meaningful feedback; </a:t>
            </a:r>
          </a:p>
          <a:p>
            <a:pPr>
              <a:lnSpc>
                <a:spcPct val="150000"/>
              </a:lnSpc>
              <a:buFont typeface="Wingdings" pitchFamily="2" charset="2"/>
              <a:buChar char="ü"/>
            </a:pPr>
            <a:r>
              <a:rPr lang="en-US" sz="3600" dirty="0" smtClean="0"/>
              <a:t>saving paper and… </a:t>
            </a:r>
            <a:r>
              <a:rPr lang="en-US" sz="3600" b="1" dirty="0" smtClean="0"/>
              <a:t>time</a:t>
            </a:r>
            <a:r>
              <a:rPr lang="en-US" sz="3600" dirty="0" smtClean="0"/>
              <a:t>.</a:t>
            </a:r>
          </a:p>
          <a:p>
            <a:pPr>
              <a:buNone/>
            </a:pP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571500" indent="-571500" algn="ctr"/>
            <a:r>
              <a:rPr lang="en-US" sz="4000" b="1" dirty="0" smtClean="0">
                <a:solidFill>
                  <a:srgbClr val="006600"/>
                </a:solidFill>
              </a:rPr>
              <a:t>III.  Students and classes</a:t>
            </a:r>
          </a:p>
        </p:txBody>
      </p:sp>
      <p:sp>
        <p:nvSpPr>
          <p:cNvPr id="3" name="Content Placeholder 2"/>
          <p:cNvSpPr txBox="1">
            <a:spLocks/>
          </p:cNvSpPr>
          <p:nvPr/>
        </p:nvSpPr>
        <p:spPr>
          <a:xfrm>
            <a:off x="457200" y="1219200"/>
            <a:ext cx="8229600" cy="4906963"/>
          </a:xfrm>
          <a:prstGeom prst="rect">
            <a:avLst/>
          </a:prstGeom>
        </p:spPr>
        <p:txBody>
          <a:bodyPr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n-lt"/>
                <a:ea typeface="+mn-ea"/>
                <a:cs typeface="+mn-cs"/>
              </a:rPr>
              <a:t>Fall 2009</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Elementary Russian 001 (language class, instruction in Russian) – </a:t>
            </a:r>
            <a:r>
              <a:rPr lang="en-US" sz="3600" b="1" dirty="0" smtClean="0"/>
              <a:t>19</a:t>
            </a:r>
            <a:r>
              <a:rPr kumimoji="0" lang="en-US" sz="3600" b="1" i="0" u="none" strike="noStrike" kern="1200" cap="none" spc="0" normalizeH="0" baseline="0" noProof="0" dirty="0" smtClean="0">
                <a:ln>
                  <a:noFill/>
                </a:ln>
                <a:solidFill>
                  <a:schemeClr val="tx1"/>
                </a:solidFill>
                <a:effectLst/>
                <a:uLnTx/>
                <a:uFillTx/>
                <a:latin typeface="+mn-lt"/>
                <a:ea typeface="+mn-ea"/>
                <a:cs typeface="+mn-cs"/>
              </a:rPr>
              <a:t> students</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US" sz="3600" b="1" dirty="0" smtClean="0"/>
              <a:t>Spring 2010</a:t>
            </a:r>
          </a:p>
          <a:p>
            <a:pPr>
              <a:defRPr/>
            </a:pPr>
            <a:r>
              <a:rPr lang="en-US" sz="3600" dirty="0" smtClean="0"/>
              <a:t>Russian </a:t>
            </a:r>
            <a:r>
              <a:rPr lang="en-US" sz="3600" dirty="0"/>
              <a:t>Civilization 360 (upper level humanities class, instruction in English) – </a:t>
            </a:r>
            <a:r>
              <a:rPr lang="en-US" sz="3600" b="1" dirty="0" smtClean="0"/>
              <a:t>19 students</a:t>
            </a:r>
            <a:r>
              <a:rPr lang="en-US" sz="3600" dirty="0" smtClean="0"/>
              <a:t>.</a:t>
            </a:r>
            <a:endParaRPr lang="en-US" sz="3600" dirty="0"/>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lang="en-US" sz="2800" b="1" dirty="0" smtClean="0"/>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80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a:xfrm>
            <a:off x="6553200" y="6356350"/>
            <a:ext cx="2133600" cy="365125"/>
          </a:xfrm>
        </p:spPr>
        <p:txBody>
          <a:bodyPr/>
          <a:lstStyle/>
          <a:p>
            <a:pPr>
              <a:defRPr/>
            </a:pPr>
            <a:fld id="{D65B2F7C-5590-4145-8805-8386DFBBBC42}" type="slidenum">
              <a:rPr lang="en-US"/>
              <a:pPr>
                <a:defRPr/>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457200" y="274638"/>
            <a:ext cx="8153400" cy="9445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6600"/>
                </a:solidFill>
                <a:effectLst/>
                <a:uLnTx/>
                <a:uFillTx/>
                <a:latin typeface="+mj-lt"/>
                <a:ea typeface="+mj-ea"/>
                <a:cs typeface="+mj-cs"/>
              </a:rPr>
              <a:t>Content</a:t>
            </a:r>
            <a:endParaRPr kumimoji="0" lang="en-US" sz="4400" b="1" i="0" u="none" strike="noStrike" kern="1200" cap="none" spc="0" normalizeH="0" baseline="0" noProof="0" dirty="0">
              <a:ln>
                <a:noFill/>
              </a:ln>
              <a:solidFill>
                <a:srgbClr val="006600"/>
              </a:solidFill>
              <a:effectLst/>
              <a:uLnTx/>
              <a:uFillTx/>
              <a:latin typeface="+mj-lt"/>
              <a:ea typeface="+mj-ea"/>
              <a:cs typeface="+mj-cs"/>
            </a:endParaRPr>
          </a:p>
        </p:txBody>
      </p:sp>
      <p:sp>
        <p:nvSpPr>
          <p:cNvPr id="3" name="Content Placeholder 2"/>
          <p:cNvSpPr txBox="1">
            <a:spLocks/>
          </p:cNvSpPr>
          <p:nvPr/>
        </p:nvSpPr>
        <p:spPr>
          <a:xfrm>
            <a:off x="457200" y="1295399"/>
            <a:ext cx="8229600" cy="4648201"/>
          </a:xfrm>
          <a:prstGeom prst="rect">
            <a:avLst/>
          </a:prstGeom>
        </p:spPr>
        <p:txBody>
          <a:bodyPr>
            <a:normAutofit/>
          </a:bodyPr>
          <a:lstStyle/>
          <a:p>
            <a:pPr marL="571500" lvl="0" indent="-571500">
              <a:spcBef>
                <a:spcPct val="20000"/>
              </a:spcBef>
              <a:buFont typeface="Wingdings" pitchFamily="2" charset="2"/>
              <a:buChar char="ü"/>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Terminology;  </a:t>
            </a:r>
            <a:r>
              <a:rPr lang="en-US" sz="3600" noProof="0" dirty="0" smtClean="0"/>
              <a:t>subject background</a:t>
            </a:r>
            <a:r>
              <a:rPr lang="en-US" sz="3600" dirty="0" smtClean="0"/>
              <a:t>; students </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and classes; </a:t>
            </a:r>
          </a:p>
          <a:p>
            <a:pPr marL="571500" indent="-571500">
              <a:spcBef>
                <a:spcPct val="20000"/>
              </a:spcBef>
              <a:buFont typeface="Wingdings" pitchFamily="2" charset="2"/>
              <a:buChar char="ü"/>
              <a:defRPr/>
            </a:pPr>
            <a:r>
              <a:rPr lang="en-US" sz="3600" dirty="0" smtClean="0"/>
              <a:t> Evaluation, Assessment, Feedback: students’ motivation; strategies, tools and  practical examples;</a:t>
            </a: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a:p>
            <a:pPr marL="571500" lvl="0" indent="-571500">
              <a:spcBef>
                <a:spcPct val="20000"/>
              </a:spcBef>
              <a:buFont typeface="Wingdings" pitchFamily="2" charset="2"/>
              <a:buChar char="ü"/>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Pedagogical</a:t>
            </a:r>
            <a:r>
              <a:rPr kumimoji="0" lang="en-US" sz="3600" b="0" i="0" u="none" strike="noStrike" kern="1200" cap="none" spc="0" normalizeH="0" noProof="0" dirty="0" smtClean="0">
                <a:ln>
                  <a:noFill/>
                </a:ln>
                <a:solidFill>
                  <a:schemeClr val="tx1"/>
                </a:solidFill>
                <a:effectLst/>
                <a:uLnTx/>
                <a:uFillTx/>
                <a:latin typeface="+mn-lt"/>
                <a:ea typeface="+mn-ea"/>
                <a:cs typeface="+mn-cs"/>
              </a:rPr>
              <a:t> implications </a:t>
            </a:r>
            <a:r>
              <a:rPr lang="en-US" sz="3600" dirty="0" smtClean="0"/>
              <a:t>for enhancing the interactive learning environment.</a:t>
            </a:r>
            <a:endParaRPr kumimoji="0" lang="en-US" sz="3600" b="0" i="0" u="none" strike="noStrike" kern="1200" cap="none" spc="0" normalizeH="0" noProof="0" dirty="0" smtClean="0">
              <a:ln>
                <a:noFill/>
              </a:ln>
              <a:solidFill>
                <a:schemeClr val="tx1"/>
              </a:solidFill>
              <a:effectLst/>
              <a:uLnTx/>
              <a:uFillTx/>
              <a:latin typeface="+mn-lt"/>
              <a:ea typeface="+mn-ea"/>
              <a:cs typeface="+mn-cs"/>
            </a:endParaRPr>
          </a:p>
          <a:p>
            <a:pPr marL="571500" marR="0" lvl="0" indent="-571500" algn="l" defTabSz="914400" rtl="0" eaLnBrk="1" fontAlgn="auto" latinLnBrk="0" hangingPunct="1">
              <a:lnSpc>
                <a:spcPct val="100000"/>
              </a:lnSpc>
              <a:spcBef>
                <a:spcPct val="20000"/>
              </a:spcBef>
              <a:spcAft>
                <a:spcPts val="0"/>
              </a:spcAft>
              <a:buClrTx/>
              <a:buSzTx/>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a:xfrm>
            <a:off x="6553200" y="6356350"/>
            <a:ext cx="2133600" cy="365125"/>
          </a:xfrm>
        </p:spPr>
        <p:txBody>
          <a:bodyPr/>
          <a:lstStyle/>
          <a:p>
            <a:fld id="{A09B99EF-BCE0-466D-BA0F-EA5CD0A7B3B3}" type="slidenum">
              <a:rPr lang="en-US" smtClean="0"/>
              <a:pPr/>
              <a:t>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P1050449.JPG"/>
          <p:cNvPicPr>
            <a:picLocks noGrp="1" noChangeAspect="1"/>
          </p:cNvPicPr>
          <p:nvPr>
            <p:ph idx="1"/>
          </p:nvPr>
        </p:nvPicPr>
        <p:blipFill>
          <a:blip r:embed="rId2" cstate="print"/>
          <a:stretch>
            <a:fillRect/>
          </a:stretch>
        </p:blipFill>
        <p:spPr>
          <a:xfrm>
            <a:off x="685800" y="685800"/>
            <a:ext cx="7772400" cy="5562600"/>
          </a:xfrm>
        </p:spPr>
      </p:pic>
      <p:sp>
        <p:nvSpPr>
          <p:cNvPr id="3" name="TextBox 2"/>
          <p:cNvSpPr txBox="1"/>
          <p:nvPr/>
        </p:nvSpPr>
        <p:spPr>
          <a:xfrm>
            <a:off x="1447800" y="152401"/>
            <a:ext cx="5181600" cy="646331"/>
          </a:xfrm>
          <a:prstGeom prst="rect">
            <a:avLst/>
          </a:prstGeom>
          <a:noFill/>
        </p:spPr>
        <p:txBody>
          <a:bodyPr wrap="square" rtlCol="0">
            <a:spAutoFit/>
          </a:bodyPr>
          <a:lstStyle/>
          <a:p>
            <a:r>
              <a:rPr lang="en-US" sz="3600" b="1" dirty="0" smtClean="0">
                <a:solidFill>
                  <a:srgbClr val="006600"/>
                </a:solidFill>
              </a:rPr>
              <a:t>Elementary Russian 001</a:t>
            </a:r>
            <a:endParaRPr lang="en-US" sz="3600" b="1" dirty="0">
              <a:solidFill>
                <a:srgbClr val="0066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990600" y="228600"/>
            <a:ext cx="5145896" cy="707886"/>
          </a:xfrm>
          <a:prstGeom prst="rect">
            <a:avLst/>
          </a:prstGeom>
          <a:noFill/>
        </p:spPr>
        <p:txBody>
          <a:bodyPr wrap="none" rtlCol="0">
            <a:spAutoFit/>
          </a:bodyPr>
          <a:lstStyle/>
          <a:p>
            <a:r>
              <a:rPr lang="en-US" sz="4000" b="1" dirty="0" smtClean="0">
                <a:solidFill>
                  <a:srgbClr val="006600"/>
                </a:solidFill>
              </a:rPr>
              <a:t>Russian Civilization 360</a:t>
            </a:r>
            <a:endParaRPr lang="en-US" sz="4000" b="1" dirty="0">
              <a:solidFill>
                <a:srgbClr val="006600"/>
              </a:solidFill>
            </a:endParaRPr>
          </a:p>
        </p:txBody>
      </p:sp>
      <p:pic>
        <p:nvPicPr>
          <p:cNvPr id="6" name="Content Placeholder 5" descr="P1060173.JPG"/>
          <p:cNvPicPr>
            <a:picLocks noGrp="1" noChangeAspect="1"/>
          </p:cNvPicPr>
          <p:nvPr>
            <p:ph idx="1"/>
          </p:nvPr>
        </p:nvPicPr>
        <p:blipFill>
          <a:blip r:embed="rId2" cstate="print"/>
          <a:stretch>
            <a:fillRect/>
          </a:stretch>
        </p:blipFill>
        <p:spPr>
          <a:xfrm>
            <a:off x="502710" y="914400"/>
            <a:ext cx="7574490" cy="5680867"/>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6600"/>
                </a:solidFill>
              </a:rPr>
              <a:t>IV. Evaluation and Assessment Tools</a:t>
            </a:r>
            <a:endParaRPr lang="en-US" b="1" dirty="0">
              <a:solidFill>
                <a:srgbClr val="006600"/>
              </a:solidFill>
            </a:endParaRPr>
          </a:p>
        </p:txBody>
      </p:sp>
      <p:sp>
        <p:nvSpPr>
          <p:cNvPr id="3" name="Content Placeholder 2"/>
          <p:cNvSpPr>
            <a:spLocks noGrp="1"/>
          </p:cNvSpPr>
          <p:nvPr>
            <p:ph idx="1"/>
          </p:nvPr>
        </p:nvSpPr>
        <p:spPr/>
        <p:txBody>
          <a:bodyPr>
            <a:normAutofit/>
          </a:bodyPr>
          <a:lstStyle/>
          <a:p>
            <a:pPr>
              <a:buNone/>
            </a:pPr>
            <a:r>
              <a:rPr lang="en-US" sz="4000" b="1" dirty="0" smtClean="0"/>
              <a:t>Examples</a:t>
            </a:r>
            <a:r>
              <a:rPr lang="en-US" sz="4000" dirty="0" smtClean="0"/>
              <a:t>:</a:t>
            </a:r>
          </a:p>
          <a:p>
            <a:pPr marL="742950" indent="-742950">
              <a:buFont typeface="+mj-lt"/>
              <a:buAutoNum type="arabicPeriod"/>
            </a:pPr>
            <a:r>
              <a:rPr lang="en-US" sz="4000" dirty="0" smtClean="0"/>
              <a:t>First email and initial survey     (Russ 360) </a:t>
            </a:r>
          </a:p>
          <a:p>
            <a:pPr marL="742950" indent="-742950">
              <a:buFont typeface="+mj-lt"/>
              <a:buAutoNum type="arabicPeriod"/>
            </a:pPr>
            <a:r>
              <a:rPr lang="en-US" sz="4000" dirty="0" smtClean="0"/>
              <a:t>Grade survey (Russ 001)</a:t>
            </a:r>
          </a:p>
          <a:p>
            <a:pPr marL="742950" indent="-742950">
              <a:buFont typeface="+mj-lt"/>
              <a:buAutoNum type="arabicPeriod"/>
            </a:pPr>
            <a:r>
              <a:rPr lang="en-US" sz="4000" dirty="0" smtClean="0"/>
              <a:t>Self-assessment (Russ 001)</a:t>
            </a:r>
          </a:p>
          <a:p>
            <a:pPr marL="742950" indent="-742950">
              <a:buFont typeface="+mj-lt"/>
              <a:buAutoNum type="arabicPeriod"/>
            </a:pPr>
            <a:r>
              <a:rPr lang="en-US" sz="4000" dirty="0" smtClean="0"/>
              <a:t>Blogs (Russ 360)</a:t>
            </a:r>
            <a:endParaRPr lang="en-US" sz="4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1" i="1" u="none" strike="noStrike" kern="1200" cap="none" spc="0" normalizeH="0" baseline="0" noProof="0" dirty="0" smtClean="0">
              <a:ln>
                <a:noFill/>
              </a:ln>
              <a:solidFill>
                <a:schemeClr val="accent2"/>
              </a:solidFill>
              <a:effectLst/>
              <a:uLnTx/>
              <a:uFillTx/>
              <a:latin typeface="+mj-lt"/>
              <a:ea typeface="+mj-ea"/>
              <a:cs typeface="+mj-cs"/>
            </a:endParaRPr>
          </a:p>
        </p:txBody>
      </p:sp>
      <p:sp>
        <p:nvSpPr>
          <p:cNvPr id="3" name="Content Placeholder 2"/>
          <p:cNvSpPr txBox="1">
            <a:spLocks/>
          </p:cNvSpPr>
          <p:nvPr/>
        </p:nvSpPr>
        <p:spPr>
          <a:xfrm>
            <a:off x="457200" y="1676400"/>
            <a:ext cx="8229600" cy="4449763"/>
          </a:xfrm>
          <a:prstGeom prst="rect">
            <a:avLst/>
          </a:prstGeom>
        </p:spPr>
        <p:txBody>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600" b="1" i="0" u="none" strike="noStrike" kern="1200" cap="none" spc="0" normalizeH="0" baseline="0" noProof="0" dirty="0" smtClean="0">
                <a:ln>
                  <a:noFill/>
                </a:ln>
                <a:effectLst/>
                <a:uLnTx/>
                <a:uFillTx/>
                <a:latin typeface="+mn-lt"/>
                <a:ea typeface="+mn-ea"/>
                <a:cs typeface="+mn-cs"/>
              </a:rPr>
              <a:t>Email</a:t>
            </a:r>
            <a:r>
              <a:rPr kumimoji="0" lang="en-US" sz="3600" b="0" i="0" u="none" strike="noStrike" kern="1200" cap="none" spc="0" normalizeH="0" baseline="0" noProof="0" dirty="0" smtClean="0">
                <a:ln>
                  <a:noFill/>
                </a:ln>
                <a:effectLst/>
                <a:uLnTx/>
                <a:uFillTx/>
                <a:latin typeface="+mn-lt"/>
                <a:ea typeface="+mn-ea"/>
                <a:cs typeface="+mn-cs"/>
              </a:rPr>
              <a:t> </a:t>
            </a:r>
            <a:r>
              <a:rPr kumimoji="0" lang="en-US" sz="3600" b="1" i="0" u="none" strike="noStrike" kern="1200" cap="none" spc="0" normalizeH="0" baseline="0" noProof="0" dirty="0" smtClean="0">
                <a:ln>
                  <a:noFill/>
                </a:ln>
                <a:effectLst/>
                <a:uLnTx/>
                <a:uFillTx/>
                <a:latin typeface="+mn-lt"/>
                <a:ea typeface="+mn-ea"/>
                <a:cs typeface="+mn-cs"/>
              </a:rPr>
              <a:t>invitation</a:t>
            </a:r>
            <a:r>
              <a:rPr kumimoji="0" lang="en-US" sz="3600" b="0" i="0" u="none" strike="noStrike" kern="1200" cap="none" spc="0" normalizeH="0" baseline="0" noProof="0" dirty="0" smtClean="0">
                <a:ln>
                  <a:noFill/>
                </a:ln>
                <a:effectLst/>
                <a:uLnTx/>
                <a:uFillTx/>
                <a:latin typeface="+mn-lt"/>
                <a:ea typeface="+mn-ea"/>
                <a:cs typeface="+mn-cs"/>
              </a:rPr>
              <a:t> to class and </a:t>
            </a:r>
            <a:r>
              <a:rPr kumimoji="0" lang="en-US" sz="3600" b="1" i="0" u="none" strike="noStrike" kern="1200" cap="none" spc="0" normalizeH="0" baseline="0" noProof="0" dirty="0" smtClean="0">
                <a:ln>
                  <a:noFill/>
                </a:ln>
                <a:effectLst/>
                <a:uLnTx/>
                <a:uFillTx/>
                <a:latin typeface="+mn-lt"/>
                <a:ea typeface="+mn-ea"/>
                <a:cs typeface="+mn-cs"/>
              </a:rPr>
              <a:t>Blackboard</a:t>
            </a:r>
            <a:r>
              <a:rPr kumimoji="0" lang="en-US" sz="3600" b="0" i="0" u="none" strike="noStrike" kern="1200" cap="none" spc="0" normalizeH="0" baseline="0" noProof="0" dirty="0" smtClean="0">
                <a:ln>
                  <a:noFill/>
                </a:ln>
                <a:effectLst/>
                <a:uLnTx/>
                <a:uFillTx/>
                <a:latin typeface="+mn-lt"/>
                <a:ea typeface="+mn-ea"/>
                <a:cs typeface="+mn-cs"/>
              </a:rPr>
              <a:t> postings (syllabus, etc.);</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Request to fill out </a:t>
            </a:r>
            <a:r>
              <a:rPr lang="en-US" sz="3600" b="1" dirty="0" smtClean="0"/>
              <a:t>online</a:t>
            </a:r>
            <a:r>
              <a:rPr kumimoji="0" lang="en-US" sz="3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600" b="1" i="0" u="none" strike="noStrike" kern="1200" cap="none" spc="0" normalizeH="0" baseline="0" noProof="0" dirty="0" smtClean="0">
                <a:ln>
                  <a:noFill/>
                </a:ln>
                <a:effectLst/>
                <a:uLnTx/>
                <a:uFillTx/>
                <a:latin typeface="+mn-lt"/>
                <a:ea typeface="+mn-ea"/>
                <a:cs typeface="+mn-cs"/>
              </a:rPr>
              <a:t>survey</a:t>
            </a:r>
            <a:r>
              <a:rPr kumimoji="0" lang="en-US" sz="3600" i="0" u="none" strike="noStrike" kern="1200" cap="none" spc="0" normalizeH="0" baseline="0" noProof="0" dirty="0" smtClean="0">
                <a:ln>
                  <a:noFill/>
                </a:ln>
                <a:effectLst/>
                <a:uLnTx/>
                <a:uFillTx/>
                <a:latin typeface="+mn-lt"/>
                <a:ea typeface="+mn-ea"/>
                <a:cs typeface="+mn-cs"/>
              </a:rPr>
              <a:t>;</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Print out, sign and bring to class </a:t>
            </a:r>
            <a:r>
              <a:rPr kumimoji="0" lang="en-US" sz="3600" b="0" i="0" u="none" strike="noStrike" kern="1200" cap="none" spc="0" normalizeH="0" baseline="0" noProof="0" dirty="0" smtClean="0">
                <a:ln>
                  <a:noFill/>
                </a:ln>
                <a:effectLst/>
                <a:uLnTx/>
                <a:uFillTx/>
                <a:latin typeface="+mn-lt"/>
                <a:ea typeface="+mn-ea"/>
                <a:cs typeface="+mn-cs"/>
              </a:rPr>
              <a:t>“</a:t>
            </a:r>
            <a:r>
              <a:rPr kumimoji="0" lang="en-US" sz="3600" b="1" i="0" u="none" strike="noStrike" kern="1200" cap="none" spc="0" normalizeH="0" baseline="0" noProof="0" dirty="0" smtClean="0">
                <a:ln>
                  <a:noFill/>
                </a:ln>
                <a:effectLst/>
                <a:uLnTx/>
                <a:uFillTx/>
                <a:latin typeface="+mn-lt"/>
                <a:ea typeface="+mn-ea"/>
                <a:cs typeface="+mn-cs"/>
              </a:rPr>
              <a:t>Permission to use</a:t>
            </a:r>
            <a:r>
              <a:rPr kumimoji="0" lang="en-US" sz="3600" b="0" i="0" u="none" strike="noStrike" kern="1200" cap="none" spc="0" normalizeH="0" baseline="0" noProof="0" dirty="0" smtClean="0">
                <a:ln>
                  <a:noFill/>
                </a:ln>
                <a:effectLst/>
                <a:uLnTx/>
                <a:uFillTx/>
                <a:latin typeface="+mn-lt"/>
                <a:ea typeface="+mn-ea"/>
                <a:cs typeface="+mn-cs"/>
              </a:rPr>
              <a:t>” </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forms;</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Finally, first face-to-face meeting in class.</a:t>
            </a:r>
          </a:p>
        </p:txBody>
      </p:sp>
      <p:sp>
        <p:nvSpPr>
          <p:cNvPr id="4" name="Slide Number Placeholder 3"/>
          <p:cNvSpPr>
            <a:spLocks noGrp="1"/>
          </p:cNvSpPr>
          <p:nvPr>
            <p:ph type="sldNum" sz="quarter" idx="12"/>
          </p:nvPr>
        </p:nvSpPr>
        <p:spPr>
          <a:xfrm>
            <a:off x="6553200" y="6356350"/>
            <a:ext cx="2133600" cy="365125"/>
          </a:xfrm>
        </p:spPr>
        <p:txBody>
          <a:bodyPr/>
          <a:lstStyle/>
          <a:p>
            <a:pPr>
              <a:defRPr/>
            </a:pPr>
            <a:fld id="{FFEAF40E-D720-4C36-AEA3-C96F19094F4C}" type="slidenum">
              <a:rPr lang="en-US"/>
              <a:pPr>
                <a:defRPr/>
              </a:pPr>
              <a:t>23</a:t>
            </a:fld>
            <a:endParaRPr lang="en-US"/>
          </a:p>
        </p:txBody>
      </p:sp>
      <p:sp>
        <p:nvSpPr>
          <p:cNvPr id="5" name="TextBox 4"/>
          <p:cNvSpPr txBox="1"/>
          <p:nvPr/>
        </p:nvSpPr>
        <p:spPr>
          <a:xfrm>
            <a:off x="533400" y="381001"/>
            <a:ext cx="7924800" cy="1323439"/>
          </a:xfrm>
          <a:prstGeom prst="rect">
            <a:avLst/>
          </a:prstGeom>
          <a:noFill/>
        </p:spPr>
        <p:txBody>
          <a:bodyPr wrap="square" rtlCol="0">
            <a:spAutoFit/>
          </a:bodyPr>
          <a:lstStyle/>
          <a:p>
            <a:pPr algn="ctr"/>
            <a:r>
              <a:rPr lang="en-US" sz="4000" b="1" dirty="0" smtClean="0">
                <a:solidFill>
                  <a:srgbClr val="006600"/>
                </a:solidFill>
              </a:rPr>
              <a:t>Student - instructor interactions</a:t>
            </a:r>
          </a:p>
          <a:p>
            <a:endParaRPr lang="en-US" sz="4000" b="1" dirty="0">
              <a:solidFill>
                <a:srgbClr val="00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609600" y="274638"/>
            <a:ext cx="8077200" cy="7159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006600"/>
                </a:solidFill>
                <a:effectLst/>
                <a:uLnTx/>
                <a:uFillTx/>
                <a:latin typeface="+mj-lt"/>
                <a:ea typeface="+mj-ea"/>
                <a:cs typeface="+mj-cs"/>
              </a:rPr>
              <a:t>Student Permission-to-Use Form</a:t>
            </a:r>
            <a:br>
              <a:rPr kumimoji="0" lang="en-US" sz="3600" b="1" i="0" u="none" strike="noStrike" kern="1200" cap="none" spc="0" normalizeH="0" baseline="0" noProof="0" dirty="0" smtClean="0">
                <a:ln>
                  <a:noFill/>
                </a:ln>
                <a:solidFill>
                  <a:srgbClr val="006600"/>
                </a:solidFill>
                <a:effectLst/>
                <a:uLnTx/>
                <a:uFillTx/>
                <a:latin typeface="+mj-lt"/>
                <a:ea typeface="+mj-ea"/>
                <a:cs typeface="+mj-cs"/>
              </a:rPr>
            </a:br>
            <a:endParaRPr kumimoji="0" lang="en-US" sz="3600" b="1" i="0" u="none" strike="noStrike" kern="1200" cap="none" spc="0" normalizeH="0" baseline="0" noProof="0" dirty="0" smtClean="0">
              <a:ln>
                <a:noFill/>
              </a:ln>
              <a:solidFill>
                <a:srgbClr val="006600"/>
              </a:solidFill>
              <a:effectLst/>
              <a:uLnTx/>
              <a:uFillTx/>
              <a:latin typeface="+mj-lt"/>
              <a:ea typeface="+mj-ea"/>
              <a:cs typeface="+mj-cs"/>
            </a:endParaRPr>
          </a:p>
        </p:txBody>
      </p:sp>
      <p:sp>
        <p:nvSpPr>
          <p:cNvPr id="3" name="Content Placeholder 2"/>
          <p:cNvSpPr txBox="1">
            <a:spLocks/>
          </p:cNvSpPr>
          <p:nvPr/>
        </p:nvSpPr>
        <p:spPr>
          <a:xfrm>
            <a:off x="533400" y="1066800"/>
            <a:ext cx="8153400" cy="50593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Date__________</a:t>
            </a:r>
            <a:r>
              <a:rPr kumimoji="0" lang="en-US" sz="1200" b="0" i="0" u="none" strike="noStrike" kern="1200" cap="none" spc="0" normalizeH="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Student’s Name_________</a:t>
            </a:r>
            <a:r>
              <a:rPr kumimoji="0" lang="en-US" sz="1200" b="0" i="0" u="none" strike="noStrike" kern="1200" cap="none" spc="0" normalizeH="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Course and Term___________</a:t>
            </a:r>
            <a:r>
              <a:rPr kumimoji="0" lang="en-US" sz="1200" b="0" i="0" u="none" strike="noStrike" kern="1200" cap="none" spc="0" normalizeH="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Instructor’s Name__________________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I grant the instructor identified above unlimited permission to make public or reference those items checked in the list below. This permission applies to work I have completed in the course indicated.</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_______Sound recordings of my voice</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_______Examples of my written work</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_______My comments in e-mails</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_______My comments in chats</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_______My comments in electronic forums</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_______My name as part of a directory listing of students in the class</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_______ My  blog postings on Blackboard</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_______ My postings on Wiki pages on Blackboard</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I understand that when my work is used, if possible, an acknowledgement identifying the work as mine will be included.</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Signature___________________    Date___________________</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a:xfrm>
            <a:off x="6553200" y="6356350"/>
            <a:ext cx="2133600" cy="365125"/>
          </a:xfrm>
        </p:spPr>
        <p:txBody>
          <a:bodyPr/>
          <a:lstStyle/>
          <a:p>
            <a:fld id="{A09B99EF-BCE0-466D-BA0F-EA5CD0A7B3B3}"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solidFill>
                  <a:srgbClr val="006600"/>
                </a:solidFill>
              </a:rPr>
              <a:t>The First Email</a:t>
            </a:r>
            <a:endParaRPr lang="en-US" b="1" dirty="0">
              <a:solidFill>
                <a:srgbClr val="006600"/>
              </a:solidFill>
            </a:endParaRPr>
          </a:p>
        </p:txBody>
      </p:sp>
      <p:sp>
        <p:nvSpPr>
          <p:cNvPr id="3" name="Content Placeholder 2"/>
          <p:cNvSpPr>
            <a:spLocks noGrp="1"/>
          </p:cNvSpPr>
          <p:nvPr>
            <p:ph idx="1"/>
          </p:nvPr>
        </p:nvSpPr>
        <p:spPr>
          <a:xfrm>
            <a:off x="304800" y="990600"/>
            <a:ext cx="8382000" cy="5867400"/>
          </a:xfrm>
        </p:spPr>
        <p:txBody>
          <a:bodyPr>
            <a:normAutofit fontScale="47500" lnSpcReduction="20000"/>
          </a:bodyPr>
          <a:lstStyle/>
          <a:p>
            <a:pPr>
              <a:buNone/>
            </a:pPr>
            <a:r>
              <a:rPr lang="en-US" b="1" dirty="0" smtClean="0"/>
              <a:t>From:</a:t>
            </a:r>
            <a:r>
              <a:rPr lang="en-US" dirty="0" smtClean="0"/>
              <a:t> Irina Ivliyeva [mailto:ivliyeva@mst.edu] </a:t>
            </a:r>
            <a:br>
              <a:rPr lang="en-US" dirty="0" smtClean="0"/>
            </a:br>
            <a:r>
              <a:rPr lang="en-US" b="1" dirty="0" smtClean="0"/>
              <a:t>Sent:</a:t>
            </a:r>
            <a:r>
              <a:rPr lang="en-US" dirty="0" smtClean="0"/>
              <a:t> </a:t>
            </a:r>
            <a:r>
              <a:rPr lang="en-US" b="1" dirty="0" smtClean="0">
                <a:solidFill>
                  <a:srgbClr val="C00000"/>
                </a:solidFill>
              </a:rPr>
              <a:t>Saturday, January 09, 2010 1:53 PM</a:t>
            </a:r>
            <a:r>
              <a:rPr lang="en-US" dirty="0" smtClean="0"/>
              <a:t/>
            </a:r>
            <a:br>
              <a:rPr lang="en-US" dirty="0" smtClean="0"/>
            </a:br>
            <a:r>
              <a:rPr lang="en-US" b="1" dirty="0" smtClean="0"/>
              <a:t>To:</a:t>
            </a:r>
            <a:r>
              <a:rPr lang="en-US" dirty="0" smtClean="0"/>
              <a:t> "MST-RUSSIAN-360-1A-71282-SP2010"</a:t>
            </a:r>
            <a:br>
              <a:rPr lang="en-US" dirty="0" smtClean="0"/>
            </a:br>
            <a:r>
              <a:rPr lang="en-US" b="1" dirty="0" smtClean="0"/>
              <a:t>Subject:</a:t>
            </a:r>
            <a:r>
              <a:rPr lang="en-US" dirty="0" smtClean="0"/>
              <a:t> </a:t>
            </a:r>
            <a:r>
              <a:rPr lang="en-US" b="1" dirty="0" smtClean="0">
                <a:solidFill>
                  <a:srgbClr val="C00000"/>
                </a:solidFill>
              </a:rPr>
              <a:t>Welcome to “Russian Civilization 360” in the Spring semester 2010</a:t>
            </a:r>
            <a:r>
              <a:rPr lang="en-US" dirty="0" smtClean="0"/>
              <a:t>!: MST-RUSSIAN-360-1A-71282-SP2010</a:t>
            </a:r>
          </a:p>
          <a:p>
            <a:pPr>
              <a:buNone/>
            </a:pPr>
            <a:r>
              <a:rPr lang="en-US" dirty="0" smtClean="0"/>
              <a:t> </a:t>
            </a:r>
            <a:r>
              <a:rPr lang="en-US" sz="3800" dirty="0" smtClean="0"/>
              <a:t>Please log into the Russian 360 class on Blackboard and follow the instructions below:</a:t>
            </a:r>
            <a:br>
              <a:rPr lang="en-US" sz="3800" dirty="0" smtClean="0"/>
            </a:br>
            <a:r>
              <a:rPr lang="en-US" sz="3800" dirty="0" smtClean="0"/>
              <a:t/>
            </a:r>
            <a:br>
              <a:rPr lang="en-US" sz="3800" dirty="0" smtClean="0"/>
            </a:br>
            <a:r>
              <a:rPr lang="en-US" sz="3800" dirty="0" smtClean="0"/>
              <a:t>1) Under “Course information” you will find your syllabus. Please read it before you come to your first class on Tuesday, January 12. </a:t>
            </a:r>
            <a:br>
              <a:rPr lang="en-US" sz="3800" dirty="0" smtClean="0"/>
            </a:br>
            <a:r>
              <a:rPr lang="en-US" sz="3800" dirty="0" smtClean="0"/>
              <a:t/>
            </a:r>
            <a:br>
              <a:rPr lang="en-US" sz="3800" dirty="0" smtClean="0"/>
            </a:br>
            <a:r>
              <a:rPr lang="en-US" sz="3800" dirty="0" smtClean="0"/>
              <a:t>2) Under “Course information” you will find “Permission to Use Form”. Please print this page out, fill it out and bring with you to your first class meeting.</a:t>
            </a:r>
            <a:br>
              <a:rPr lang="en-US" sz="3800" dirty="0" smtClean="0"/>
            </a:br>
            <a:r>
              <a:rPr lang="en-US" sz="3800" dirty="0" smtClean="0"/>
              <a:t/>
            </a:r>
            <a:br>
              <a:rPr lang="en-US" sz="3800" dirty="0" smtClean="0"/>
            </a:br>
            <a:r>
              <a:rPr lang="en-US" sz="3800" dirty="0" smtClean="0"/>
              <a:t>3) Under “Staff Information” you will find your instructor’s weekly schedule and contact information. Do not hesitate to contact your instructor when necessary.</a:t>
            </a:r>
            <a:br>
              <a:rPr lang="en-US" sz="3800" dirty="0" smtClean="0"/>
            </a:br>
            <a:r>
              <a:rPr lang="en-US" sz="3800" dirty="0" smtClean="0"/>
              <a:t/>
            </a:r>
            <a:br>
              <a:rPr lang="en-US" sz="3800" dirty="0" smtClean="0"/>
            </a:br>
            <a:r>
              <a:rPr lang="en-US" sz="3800" dirty="0" smtClean="0"/>
              <a:t>4) Please complete this confidential online survey before our first class meeting. Click on the link below to take survey. </a:t>
            </a:r>
            <a:br>
              <a:rPr lang="en-US" sz="3800" dirty="0" smtClean="0"/>
            </a:br>
            <a:r>
              <a:rPr lang="en-US" sz="3800" dirty="0" smtClean="0"/>
              <a:t/>
            </a:r>
            <a:br>
              <a:rPr lang="en-US" sz="3800" dirty="0" smtClean="0"/>
            </a:br>
            <a:r>
              <a:rPr lang="en-US" sz="3800" u="sng" dirty="0" smtClean="0">
                <a:hlinkClick r:id="rId2"/>
              </a:rPr>
              <a:t>http://www.surveymonkey.com/s/JHXBLS2</a:t>
            </a:r>
            <a:r>
              <a:rPr lang="en-US" sz="3800" dirty="0" smtClean="0"/>
              <a:t/>
            </a:r>
            <a:br>
              <a:rPr lang="en-US" sz="3800" dirty="0" smtClean="0"/>
            </a:br>
            <a:r>
              <a:rPr lang="en-US" sz="3800" dirty="0" smtClean="0"/>
              <a:t/>
            </a:r>
            <a:br>
              <a:rPr lang="en-US" sz="3800" dirty="0" smtClean="0"/>
            </a:br>
            <a:r>
              <a:rPr lang="en-US" sz="3800" dirty="0" smtClean="0"/>
              <a:t>I am looking forward to seeing you in class on Tuesday, January 12 at 11 am, in 103 EMGT!</a:t>
            </a:r>
            <a:br>
              <a:rPr lang="en-US" sz="3800" dirty="0" smtClean="0"/>
            </a:br>
            <a:r>
              <a:rPr lang="en-US" sz="3800" dirty="0" smtClean="0"/>
              <a:t/>
            </a:r>
            <a:br>
              <a:rPr lang="en-US" sz="3800" dirty="0" smtClean="0"/>
            </a:br>
            <a:r>
              <a:rPr lang="en-US" sz="3800" dirty="0" smtClean="0"/>
              <a:t>-- Dr. Irina Ivliyeva</a:t>
            </a:r>
          </a:p>
          <a:p>
            <a:pPr>
              <a:buNone/>
            </a:pPr>
            <a:endParaRPr lang="en-US" sz="3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990600" y="228600"/>
            <a:ext cx="5145896" cy="707886"/>
          </a:xfrm>
          <a:prstGeom prst="rect">
            <a:avLst/>
          </a:prstGeom>
          <a:noFill/>
        </p:spPr>
        <p:txBody>
          <a:bodyPr wrap="none" rtlCol="0">
            <a:spAutoFit/>
          </a:bodyPr>
          <a:lstStyle/>
          <a:p>
            <a:r>
              <a:rPr lang="en-US" sz="4000" b="1" dirty="0" smtClean="0">
                <a:solidFill>
                  <a:srgbClr val="006600"/>
                </a:solidFill>
              </a:rPr>
              <a:t>Russian Civilization 360</a:t>
            </a:r>
            <a:endParaRPr lang="en-US" sz="4000" b="1" dirty="0">
              <a:solidFill>
                <a:srgbClr val="006600"/>
              </a:solidFill>
            </a:endParaRPr>
          </a:p>
        </p:txBody>
      </p:sp>
      <p:pic>
        <p:nvPicPr>
          <p:cNvPr id="6" name="Content Placeholder 5" descr="P1060173.JPG"/>
          <p:cNvPicPr>
            <a:picLocks noGrp="1" noChangeAspect="1"/>
          </p:cNvPicPr>
          <p:nvPr>
            <p:ph idx="1"/>
          </p:nvPr>
        </p:nvPicPr>
        <p:blipFill>
          <a:blip r:embed="rId2" cstate="print"/>
          <a:stretch>
            <a:fillRect/>
          </a:stretch>
        </p:blipFill>
        <p:spPr>
          <a:xfrm>
            <a:off x="502710" y="914400"/>
            <a:ext cx="7574490" cy="5680867"/>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6600"/>
                </a:solidFill>
              </a:rPr>
              <a:t>Russian Civilization 360:</a:t>
            </a:r>
            <a:br>
              <a:rPr lang="en-US" b="1" dirty="0" smtClean="0">
                <a:solidFill>
                  <a:srgbClr val="006600"/>
                </a:solidFill>
              </a:rPr>
            </a:br>
            <a:r>
              <a:rPr lang="en-US" b="1" dirty="0" smtClean="0">
                <a:solidFill>
                  <a:srgbClr val="006600"/>
                </a:solidFill>
              </a:rPr>
              <a:t> Survey results </a:t>
            </a:r>
            <a:endParaRPr lang="en-US" b="1" dirty="0">
              <a:solidFill>
                <a:srgbClr val="006600"/>
              </a:solidFill>
            </a:endParaRPr>
          </a:p>
        </p:txBody>
      </p:sp>
      <p:sp>
        <p:nvSpPr>
          <p:cNvPr id="3" name="Content Placeholder 2"/>
          <p:cNvSpPr>
            <a:spLocks noGrp="1"/>
          </p:cNvSpPr>
          <p:nvPr>
            <p:ph idx="1"/>
          </p:nvPr>
        </p:nvSpPr>
        <p:spPr/>
        <p:txBody>
          <a:bodyPr>
            <a:normAutofit/>
          </a:bodyPr>
          <a:lstStyle/>
          <a:p>
            <a:pPr>
              <a:buNone/>
            </a:pPr>
            <a:r>
              <a:rPr lang="en-US" sz="3600" b="1" dirty="0" smtClean="0"/>
              <a:t>Class profile:</a:t>
            </a:r>
          </a:p>
          <a:p>
            <a:pPr>
              <a:buFont typeface="Wingdings" pitchFamily="2" charset="2"/>
              <a:buChar char="ü"/>
            </a:pPr>
            <a:r>
              <a:rPr lang="en-US" sz="3600" dirty="0" smtClean="0"/>
              <a:t>19 enrolled, 11 surveys completed;</a:t>
            </a:r>
          </a:p>
          <a:p>
            <a:pPr>
              <a:buFont typeface="Wingdings" pitchFamily="2" charset="2"/>
              <a:buChar char="ü"/>
            </a:pPr>
            <a:r>
              <a:rPr lang="en-US" sz="3600" dirty="0" smtClean="0"/>
              <a:t>18 males,  1 female ;</a:t>
            </a:r>
          </a:p>
          <a:p>
            <a:pPr>
              <a:buFont typeface="Wingdings" pitchFamily="2" charset="2"/>
              <a:buChar char="ü"/>
            </a:pPr>
            <a:r>
              <a:rPr lang="en-US" sz="3600" dirty="0" smtClean="0"/>
              <a:t>8 Americans (native language – English); </a:t>
            </a:r>
          </a:p>
          <a:p>
            <a:pPr>
              <a:buFont typeface="Wingdings" pitchFamily="2" charset="2"/>
              <a:buChar char="ü"/>
            </a:pPr>
            <a:r>
              <a:rPr lang="en-US" sz="3600" dirty="0" smtClean="0"/>
              <a:t>11 foreign students (native language – Arabic).</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6600"/>
                </a:solidFill>
              </a:rPr>
              <a:t>Question 6. How did you first learn about Russian Civilization 360?</a:t>
            </a:r>
            <a:endParaRPr lang="en-US" sz="3600" b="1" dirty="0">
              <a:solidFill>
                <a:srgbClr val="006600"/>
              </a:solidFill>
            </a:endParaRPr>
          </a:p>
        </p:txBody>
      </p:sp>
      <p:sp>
        <p:nvSpPr>
          <p:cNvPr id="3" name="Content Placeholder 2"/>
          <p:cNvSpPr>
            <a:spLocks noGrp="1"/>
          </p:cNvSpPr>
          <p:nvPr>
            <p:ph idx="1"/>
          </p:nvPr>
        </p:nvSpPr>
        <p:spPr/>
        <p:txBody>
          <a:bodyPr>
            <a:normAutofit fontScale="92500"/>
          </a:bodyPr>
          <a:lstStyle/>
          <a:p>
            <a:pPr>
              <a:buNone/>
            </a:pPr>
            <a:r>
              <a:rPr lang="en-US" b="1" dirty="0"/>
              <a:t>From a </a:t>
            </a:r>
            <a:r>
              <a:rPr lang="en-US" b="1" dirty="0" smtClean="0"/>
              <a:t>friend                                          63.6%      (7)</a:t>
            </a:r>
            <a:endParaRPr lang="en-US" dirty="0"/>
          </a:p>
          <a:p>
            <a:pPr>
              <a:buNone/>
            </a:pPr>
            <a:r>
              <a:rPr lang="en-US" dirty="0"/>
              <a:t>From your </a:t>
            </a:r>
            <a:r>
              <a:rPr lang="en-US" dirty="0" smtClean="0"/>
              <a:t>advisor                                   0.0</a:t>
            </a:r>
            <a:r>
              <a:rPr lang="en-US" dirty="0"/>
              <a:t>%</a:t>
            </a:r>
          </a:p>
          <a:p>
            <a:pPr>
              <a:buNone/>
            </a:pPr>
            <a:r>
              <a:rPr lang="en-US" dirty="0"/>
              <a:t>Directly from the </a:t>
            </a:r>
            <a:r>
              <a:rPr lang="en-US" dirty="0" smtClean="0"/>
              <a:t>instructor                  27.3%     (3)</a:t>
            </a:r>
            <a:endParaRPr lang="en-US" dirty="0"/>
          </a:p>
          <a:p>
            <a:pPr>
              <a:buNone/>
            </a:pPr>
            <a:r>
              <a:rPr lang="en-US" dirty="0"/>
              <a:t>From the </a:t>
            </a:r>
            <a:r>
              <a:rPr lang="en-US" dirty="0" smtClean="0"/>
              <a:t>Registrar’s </a:t>
            </a:r>
            <a:r>
              <a:rPr lang="en-US" dirty="0"/>
              <a:t>w</a:t>
            </a:r>
            <a:r>
              <a:rPr lang="en-US" dirty="0" smtClean="0"/>
              <a:t>eb page             0.0</a:t>
            </a:r>
            <a:r>
              <a:rPr lang="en-US" dirty="0"/>
              <a:t>%</a:t>
            </a:r>
          </a:p>
          <a:p>
            <a:pPr>
              <a:buNone/>
            </a:pPr>
            <a:r>
              <a:rPr lang="en-US" dirty="0"/>
              <a:t>From the Undergraduate </a:t>
            </a:r>
            <a:r>
              <a:rPr lang="en-US" dirty="0" smtClean="0"/>
              <a:t>catalogue    9.1%       (1)</a:t>
            </a:r>
            <a:endParaRPr lang="en-US" dirty="0"/>
          </a:p>
          <a:p>
            <a:pPr>
              <a:buNone/>
            </a:pPr>
            <a:r>
              <a:rPr lang="en-US" dirty="0"/>
              <a:t>Flyer </a:t>
            </a:r>
            <a:r>
              <a:rPr lang="en-US" dirty="0" smtClean="0"/>
              <a:t>advertisement </a:t>
            </a:r>
            <a:r>
              <a:rPr lang="en-US" dirty="0"/>
              <a:t>in the </a:t>
            </a:r>
            <a:r>
              <a:rPr lang="en-US" dirty="0" smtClean="0"/>
              <a:t>building    18.2%      (2)</a:t>
            </a:r>
            <a:endParaRPr lang="en-US" dirty="0"/>
          </a:p>
          <a:p>
            <a:pPr>
              <a:buNone/>
            </a:pPr>
            <a:r>
              <a:rPr lang="en-US" dirty="0" smtClean="0"/>
              <a:t>Email 					    0.0</a:t>
            </a:r>
            <a:r>
              <a:rPr lang="en-US" dirty="0"/>
              <a:t>%</a:t>
            </a:r>
          </a:p>
          <a:p>
            <a:pPr>
              <a:buNone/>
            </a:pPr>
            <a:r>
              <a:rPr lang="en-US" dirty="0"/>
              <a:t>Search </a:t>
            </a:r>
            <a:r>
              <a:rPr lang="en-US" dirty="0" smtClean="0"/>
              <a:t>Engine   				    0.0</a:t>
            </a:r>
            <a:r>
              <a:rPr lang="en-US" dirty="0"/>
              <a:t>%</a:t>
            </a:r>
          </a:p>
          <a:p>
            <a:pPr>
              <a:buNone/>
            </a:pPr>
            <a:endParaRPr lang="en-US" dirty="0"/>
          </a:p>
        </p:txBody>
      </p:sp>
      <p:sp>
        <p:nvSpPr>
          <p:cNvPr id="4" name="TextBox 3"/>
          <p:cNvSpPr txBox="1"/>
          <p:nvPr/>
        </p:nvSpPr>
        <p:spPr>
          <a:xfrm>
            <a:off x="762000" y="6400800"/>
            <a:ext cx="4204934" cy="646331"/>
          </a:xfrm>
          <a:prstGeom prst="rect">
            <a:avLst/>
          </a:prstGeom>
          <a:noFill/>
        </p:spPr>
        <p:txBody>
          <a:bodyPr wrap="none" rtlCol="0">
            <a:spAutoFit/>
          </a:bodyPr>
          <a:lstStyle/>
          <a:p>
            <a:r>
              <a:rPr lang="en-US" u="sng" dirty="0" smtClean="0">
                <a:hlinkClick r:id="rId2"/>
              </a:rPr>
              <a:t>http://www.surveymonkey.com/s/JHXBLS2</a:t>
            </a:r>
            <a:endParaRPr lang="en-US" u="sng"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Autofit/>
          </a:bodyPr>
          <a:lstStyle/>
          <a:p>
            <a:r>
              <a:rPr lang="en-US" sz="2800" b="1" dirty="0" smtClean="0">
                <a:solidFill>
                  <a:srgbClr val="006600"/>
                </a:solidFill>
              </a:rPr>
              <a:t> Question 7. Give </a:t>
            </a:r>
            <a:r>
              <a:rPr lang="en-US" sz="2800" b="1" dirty="0">
                <a:solidFill>
                  <a:srgbClr val="006600"/>
                </a:solidFill>
              </a:rPr>
              <a:t>at least one example of an image, impression, or concept of Russian culture you may have had before signing up for this course.</a:t>
            </a:r>
          </a:p>
        </p:txBody>
      </p:sp>
      <p:sp>
        <p:nvSpPr>
          <p:cNvPr id="3" name="Content Placeholder 2"/>
          <p:cNvSpPr>
            <a:spLocks noGrp="1"/>
          </p:cNvSpPr>
          <p:nvPr>
            <p:ph idx="1"/>
          </p:nvPr>
        </p:nvSpPr>
        <p:spPr>
          <a:xfrm>
            <a:off x="533400" y="1676400"/>
            <a:ext cx="8153400" cy="4449763"/>
          </a:xfrm>
        </p:spPr>
        <p:txBody>
          <a:bodyPr>
            <a:normAutofit lnSpcReduction="10000"/>
          </a:bodyPr>
          <a:lstStyle/>
          <a:p>
            <a:pPr>
              <a:buFont typeface="Wingdings" pitchFamily="2" charset="2"/>
              <a:buChar char="ü"/>
            </a:pPr>
            <a:r>
              <a:rPr lang="en-US" dirty="0"/>
              <a:t>Group-orientated </a:t>
            </a:r>
            <a:r>
              <a:rPr lang="en-US" dirty="0" smtClean="0"/>
              <a:t>society. </a:t>
            </a:r>
          </a:p>
          <a:p>
            <a:pPr>
              <a:buFont typeface="Wingdings" pitchFamily="2" charset="2"/>
              <a:buChar char="ü"/>
            </a:pPr>
            <a:r>
              <a:rPr lang="en-US" dirty="0" smtClean="0"/>
              <a:t>Less </a:t>
            </a:r>
            <a:r>
              <a:rPr lang="en-US" dirty="0"/>
              <a:t>concerned about individual rights and more focus on the entire nation and </a:t>
            </a:r>
            <a:r>
              <a:rPr lang="en-US" dirty="0" smtClean="0"/>
              <a:t>government.</a:t>
            </a:r>
          </a:p>
          <a:p>
            <a:pPr>
              <a:buFont typeface="Wingdings" pitchFamily="2" charset="2"/>
              <a:buChar char="ü"/>
            </a:pPr>
            <a:r>
              <a:rPr lang="en-US" dirty="0" smtClean="0"/>
              <a:t>The </a:t>
            </a:r>
            <a:r>
              <a:rPr lang="en-US" dirty="0"/>
              <a:t>buildings and the cone tops. Not sure what they are actually </a:t>
            </a:r>
            <a:r>
              <a:rPr lang="en-US" dirty="0" smtClean="0"/>
              <a:t>called.</a:t>
            </a:r>
          </a:p>
          <a:p>
            <a:pPr>
              <a:buFont typeface="Wingdings" pitchFamily="2" charset="2"/>
              <a:buChar char="ü"/>
            </a:pPr>
            <a:r>
              <a:rPr lang="en-US" dirty="0" smtClean="0"/>
              <a:t>I </a:t>
            </a:r>
            <a:r>
              <a:rPr lang="en-US" dirty="0"/>
              <a:t>find the Kremlin to be a ubiquitous icon of </a:t>
            </a:r>
            <a:r>
              <a:rPr lang="en-US" dirty="0" smtClean="0"/>
              <a:t>Russia.</a:t>
            </a:r>
          </a:p>
          <a:p>
            <a:pPr>
              <a:buFont typeface="Wingdings" pitchFamily="2" charset="2"/>
              <a:buChar char="ü"/>
            </a:pPr>
            <a:r>
              <a:rPr lang="en-US" dirty="0" smtClean="0"/>
              <a:t>Nothing (2 responses).</a:t>
            </a:r>
            <a:endParaRPr lang="en-US" dirty="0"/>
          </a:p>
          <a:p>
            <a:pPr>
              <a:buNone/>
            </a:pPr>
            <a:endParaRPr lang="en-US" dirty="0"/>
          </a:p>
        </p:txBody>
      </p:sp>
      <p:sp>
        <p:nvSpPr>
          <p:cNvPr id="4" name="TextBox 3"/>
          <p:cNvSpPr txBox="1"/>
          <p:nvPr/>
        </p:nvSpPr>
        <p:spPr>
          <a:xfrm>
            <a:off x="533400" y="6324600"/>
            <a:ext cx="4204934" cy="646331"/>
          </a:xfrm>
          <a:prstGeom prst="rect">
            <a:avLst/>
          </a:prstGeom>
          <a:noFill/>
        </p:spPr>
        <p:txBody>
          <a:bodyPr wrap="none" rtlCol="0">
            <a:spAutoFit/>
          </a:bodyPr>
          <a:lstStyle/>
          <a:p>
            <a:r>
              <a:rPr lang="en-US" u="sng" dirty="0" smtClean="0">
                <a:hlinkClick r:id="rId3"/>
              </a:rPr>
              <a:t>http://www.surveymonkey.com/s/JHXBLS2</a:t>
            </a:r>
            <a:endParaRPr lang="en-US" u="sng"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6600"/>
                </a:solidFill>
              </a:rPr>
              <a:t>I. Terminology and Definitions</a:t>
            </a:r>
            <a:endParaRPr lang="en-US" b="1" dirty="0">
              <a:solidFill>
                <a:srgbClr val="006600"/>
              </a:solidFill>
            </a:endParaRPr>
          </a:p>
        </p:txBody>
      </p:sp>
      <p:sp>
        <p:nvSpPr>
          <p:cNvPr id="3" name="Content Placeholder 2"/>
          <p:cNvSpPr>
            <a:spLocks noGrp="1"/>
          </p:cNvSpPr>
          <p:nvPr>
            <p:ph idx="1"/>
          </p:nvPr>
        </p:nvSpPr>
        <p:spPr>
          <a:xfrm>
            <a:off x="609600" y="1600200"/>
            <a:ext cx="8077200" cy="5029200"/>
          </a:xfrm>
        </p:spPr>
        <p:txBody>
          <a:bodyPr>
            <a:normAutofit/>
          </a:bodyPr>
          <a:lstStyle/>
          <a:p>
            <a:pPr marL="742950" indent="-742950">
              <a:buFont typeface="Wingdings" pitchFamily="2" charset="2"/>
              <a:buChar char="ü"/>
            </a:pPr>
            <a:r>
              <a:rPr lang="en-US" sz="4000" dirty="0" smtClean="0"/>
              <a:t>Blended (hybrid) classroom</a:t>
            </a:r>
          </a:p>
          <a:p>
            <a:pPr marL="742950" indent="-742950">
              <a:buFont typeface="Wingdings" pitchFamily="2" charset="2"/>
              <a:buChar char="ü"/>
            </a:pPr>
            <a:r>
              <a:rPr lang="en-US" sz="4000" dirty="0" smtClean="0"/>
              <a:t>Assessment</a:t>
            </a:r>
          </a:p>
          <a:p>
            <a:pPr marL="742950" indent="-742950">
              <a:buFont typeface="Wingdings" pitchFamily="2" charset="2"/>
              <a:buChar char="ü"/>
            </a:pPr>
            <a:r>
              <a:rPr lang="en-US" sz="4000" dirty="0" smtClean="0"/>
              <a:t>Feedback</a:t>
            </a:r>
          </a:p>
          <a:p>
            <a:pPr marL="742950" indent="-742950">
              <a:buFont typeface="Wingdings" pitchFamily="2" charset="2"/>
              <a:buChar char="ü"/>
            </a:pPr>
            <a:r>
              <a:rPr lang="en-US" sz="4000" dirty="0" smtClean="0"/>
              <a:t>Evaluation</a:t>
            </a:r>
          </a:p>
          <a:p>
            <a:pPr marL="742950" indent="-742950">
              <a:buFont typeface="Wingdings" pitchFamily="2" charset="2"/>
              <a:buChar char="ü"/>
            </a:pPr>
            <a:r>
              <a:rPr lang="en-US" sz="4000" dirty="0" smtClean="0"/>
              <a:t>Communication</a:t>
            </a:r>
          </a:p>
          <a:p>
            <a:pPr marL="742950" indent="-742950">
              <a:buNone/>
            </a:pPr>
            <a:r>
              <a:rPr lang="en-US" sz="3600" dirty="0" smtClean="0"/>
              <a:t>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477962"/>
          </a:xfrm>
        </p:spPr>
        <p:txBody>
          <a:bodyPr>
            <a:noAutofit/>
          </a:bodyPr>
          <a:lstStyle/>
          <a:p>
            <a:r>
              <a:rPr lang="en-US" sz="2800" b="1" dirty="0" smtClean="0">
                <a:solidFill>
                  <a:srgbClr val="006600"/>
                </a:solidFill>
              </a:rPr>
              <a:t> Question 7. Give </a:t>
            </a:r>
            <a:r>
              <a:rPr lang="en-US" sz="2800" b="1" dirty="0">
                <a:solidFill>
                  <a:srgbClr val="006600"/>
                </a:solidFill>
              </a:rPr>
              <a:t>at least one example of an image, impression, or concept of Russian culture you may have had before signing up for this course.</a:t>
            </a:r>
          </a:p>
        </p:txBody>
      </p:sp>
      <p:sp>
        <p:nvSpPr>
          <p:cNvPr id="3" name="Content Placeholder 2"/>
          <p:cNvSpPr>
            <a:spLocks noGrp="1"/>
          </p:cNvSpPr>
          <p:nvPr>
            <p:ph idx="1"/>
          </p:nvPr>
        </p:nvSpPr>
        <p:spPr>
          <a:xfrm>
            <a:off x="381000" y="1676400"/>
            <a:ext cx="8305800" cy="5029200"/>
          </a:xfrm>
        </p:spPr>
        <p:txBody>
          <a:bodyPr>
            <a:normAutofit/>
          </a:bodyPr>
          <a:lstStyle/>
          <a:p>
            <a:pPr>
              <a:buFont typeface="Wingdings" pitchFamily="2" charset="2"/>
              <a:buChar char="ü"/>
            </a:pPr>
            <a:r>
              <a:rPr lang="en-US" dirty="0" smtClean="0"/>
              <a:t>New culture.</a:t>
            </a:r>
          </a:p>
          <a:p>
            <a:pPr>
              <a:buFont typeface="Wingdings" pitchFamily="2" charset="2"/>
              <a:buChar char="ü"/>
            </a:pPr>
            <a:r>
              <a:rPr lang="en-US" dirty="0" smtClean="0"/>
              <a:t>Russians </a:t>
            </a:r>
            <a:r>
              <a:rPr lang="en-US" dirty="0"/>
              <a:t>love American gangster </a:t>
            </a:r>
            <a:r>
              <a:rPr lang="en-US" dirty="0" smtClean="0"/>
              <a:t>cinema.</a:t>
            </a:r>
          </a:p>
          <a:p>
            <a:pPr>
              <a:buFont typeface="Wingdings" pitchFamily="2" charset="2"/>
              <a:buChar char="ü"/>
            </a:pPr>
            <a:r>
              <a:rPr lang="en-US" dirty="0" smtClean="0"/>
              <a:t>Russians </a:t>
            </a:r>
            <a:r>
              <a:rPr lang="en-US" dirty="0"/>
              <a:t>like things that are </a:t>
            </a:r>
            <a:r>
              <a:rPr lang="en-US" dirty="0" smtClean="0"/>
              <a:t>big.</a:t>
            </a:r>
          </a:p>
          <a:p>
            <a:pPr>
              <a:buFont typeface="Wingdings" pitchFamily="2" charset="2"/>
              <a:buChar char="ü"/>
            </a:pPr>
            <a:r>
              <a:rPr lang="en-US" dirty="0" smtClean="0"/>
              <a:t>Well </a:t>
            </a:r>
            <a:r>
              <a:rPr lang="en-US" dirty="0" err="1"/>
              <a:t>i</a:t>
            </a:r>
            <a:r>
              <a:rPr lang="en-US" dirty="0"/>
              <a:t> </a:t>
            </a:r>
            <a:r>
              <a:rPr lang="en-US" dirty="0" err="1"/>
              <a:t>dont</a:t>
            </a:r>
            <a:r>
              <a:rPr lang="en-US" dirty="0"/>
              <a:t> really know much about Russia beside its really big country, and that why </a:t>
            </a:r>
            <a:r>
              <a:rPr lang="en-US" dirty="0" err="1"/>
              <a:t>i</a:t>
            </a:r>
            <a:r>
              <a:rPr lang="en-US" dirty="0"/>
              <a:t> am taking this course to learn </a:t>
            </a:r>
            <a:r>
              <a:rPr lang="en-US" dirty="0" smtClean="0"/>
              <a:t>more.</a:t>
            </a:r>
          </a:p>
          <a:p>
            <a:pPr>
              <a:buFont typeface="Wingdings" pitchFamily="2" charset="2"/>
              <a:buChar char="ü"/>
            </a:pPr>
            <a:r>
              <a:rPr lang="en-US" dirty="0" smtClean="0"/>
              <a:t>Not </a:t>
            </a:r>
            <a:r>
              <a:rPr lang="en-US" dirty="0"/>
              <a:t>a lot. </a:t>
            </a:r>
            <a:r>
              <a:rPr lang="en-US" dirty="0" err="1"/>
              <a:t>i</a:t>
            </a:r>
            <a:r>
              <a:rPr lang="en-US" dirty="0"/>
              <a:t> know the every one have to be with army. beautiful country</a:t>
            </a:r>
            <a:r>
              <a:rPr lang="en-US" dirty="0" smtClean="0"/>
              <a:t>.</a:t>
            </a:r>
          </a:p>
          <a:p>
            <a:pPr>
              <a:buFont typeface="Wingdings" pitchFamily="2" charset="2"/>
              <a:buChar char="ü"/>
            </a:pPr>
            <a:r>
              <a:rPr lang="en-US" dirty="0" smtClean="0"/>
              <a:t> None.</a:t>
            </a: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P1050449.JPG"/>
          <p:cNvPicPr>
            <a:picLocks noGrp="1" noChangeAspect="1"/>
          </p:cNvPicPr>
          <p:nvPr>
            <p:ph idx="1"/>
          </p:nvPr>
        </p:nvPicPr>
        <p:blipFill>
          <a:blip r:embed="rId2" cstate="print"/>
          <a:stretch>
            <a:fillRect/>
          </a:stretch>
        </p:blipFill>
        <p:spPr>
          <a:xfrm>
            <a:off x="685800" y="685800"/>
            <a:ext cx="7772400" cy="5562600"/>
          </a:xfrm>
        </p:spPr>
      </p:pic>
      <p:sp>
        <p:nvSpPr>
          <p:cNvPr id="3" name="TextBox 2"/>
          <p:cNvSpPr txBox="1"/>
          <p:nvPr/>
        </p:nvSpPr>
        <p:spPr>
          <a:xfrm>
            <a:off x="1447800" y="152401"/>
            <a:ext cx="5181600" cy="646331"/>
          </a:xfrm>
          <a:prstGeom prst="rect">
            <a:avLst/>
          </a:prstGeom>
          <a:noFill/>
        </p:spPr>
        <p:txBody>
          <a:bodyPr wrap="square" rtlCol="0">
            <a:spAutoFit/>
          </a:bodyPr>
          <a:lstStyle/>
          <a:p>
            <a:r>
              <a:rPr lang="en-US" sz="3600" b="1" dirty="0" smtClean="0">
                <a:solidFill>
                  <a:srgbClr val="006600"/>
                </a:solidFill>
              </a:rPr>
              <a:t>Elementary Russian 001</a:t>
            </a:r>
            <a:endParaRPr lang="en-US" sz="3600" b="1" dirty="0">
              <a:solidFill>
                <a:srgbClr val="0066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rPr>
              <a:t>Russian 001 Fall 2009</a:t>
            </a:r>
            <a:endParaRPr lang="en-US" b="1" dirty="0">
              <a:solidFill>
                <a:srgbClr val="008000"/>
              </a:solidFill>
            </a:endParaRPr>
          </a:p>
        </p:txBody>
      </p:sp>
      <p:sp>
        <p:nvSpPr>
          <p:cNvPr id="3" name="Content Placeholder 2"/>
          <p:cNvSpPr>
            <a:spLocks noGrp="1"/>
          </p:cNvSpPr>
          <p:nvPr>
            <p:ph idx="1"/>
          </p:nvPr>
        </p:nvSpPr>
        <p:spPr>
          <a:xfrm>
            <a:off x="457200" y="1219200"/>
            <a:ext cx="8229600" cy="4906963"/>
          </a:xfrm>
        </p:spPr>
        <p:txBody>
          <a:bodyPr>
            <a:normAutofit fontScale="32500" lnSpcReduction="20000"/>
          </a:bodyPr>
          <a:lstStyle/>
          <a:p>
            <a:pPr>
              <a:lnSpc>
                <a:spcPct val="170000"/>
              </a:lnSpc>
              <a:buNone/>
            </a:pPr>
            <a:r>
              <a:rPr lang="en-US" sz="9800" b="1" dirty="0" smtClean="0"/>
              <a:t>The Grade Survey </a:t>
            </a:r>
            <a:r>
              <a:rPr lang="en-US" sz="9800" dirty="0" smtClean="0"/>
              <a:t>(after the midterm exam)</a:t>
            </a:r>
          </a:p>
          <a:p>
            <a:pPr>
              <a:lnSpc>
                <a:spcPct val="170000"/>
              </a:lnSpc>
              <a:buNone/>
            </a:pPr>
            <a:r>
              <a:rPr lang="en-US" sz="9800" dirty="0" smtClean="0"/>
              <a:t>19 students enrolled, 14 completed  this survey  between November  5-18, 2009</a:t>
            </a:r>
          </a:p>
          <a:p>
            <a:pPr>
              <a:buNone/>
            </a:pPr>
            <a:endParaRPr lang="en-US" sz="5100" dirty="0" smtClean="0"/>
          </a:p>
          <a:p>
            <a:pPr>
              <a:buNone/>
            </a:pPr>
            <a:endParaRPr lang="en-US" sz="8600" dirty="0" smtClean="0"/>
          </a:p>
          <a:p>
            <a:pPr>
              <a:buNone/>
            </a:pPr>
            <a:r>
              <a:rPr lang="en-US" sz="8600" b="1" dirty="0" smtClean="0"/>
              <a:t>Web link to Survey Monkey: </a:t>
            </a:r>
          </a:p>
          <a:p>
            <a:pPr>
              <a:buNone/>
            </a:pPr>
            <a:r>
              <a:rPr lang="en-US" sz="8600" dirty="0" smtClean="0"/>
              <a:t/>
            </a:r>
            <a:br>
              <a:rPr lang="en-US" sz="8600" dirty="0" smtClean="0"/>
            </a:br>
            <a:r>
              <a:rPr lang="en-US" sz="8600" dirty="0" smtClean="0"/>
              <a:t> </a:t>
            </a:r>
            <a:r>
              <a:rPr lang="en-US" sz="8600" dirty="0" smtClean="0">
                <a:hlinkClick r:id="rId2"/>
              </a:rPr>
              <a:t>http://www.surveymonkey.com/s/B2B6QVG</a:t>
            </a:r>
            <a:endParaRPr lang="en-US" sz="8600" dirty="0" smtClean="0"/>
          </a:p>
          <a:p>
            <a:pPr>
              <a:buNone/>
            </a:pPr>
            <a:endParaRPr lang="en-US" dirty="0" smtClean="0"/>
          </a:p>
          <a:p>
            <a:pPr>
              <a:buNone/>
            </a:pPr>
            <a:r>
              <a:rPr lang="en-US" dirty="0" smtClean="0"/>
              <a:t> </a:t>
            </a:r>
          </a:p>
          <a:p>
            <a:pPr>
              <a:buNone/>
            </a:pPr>
            <a:r>
              <a:rPr lang="en-US" dirty="0" smtClean="0"/>
              <a:t/>
            </a:r>
            <a:br>
              <a:rPr lang="en-US" dirty="0" smtClean="0"/>
            </a:br>
            <a:endParaRPr lang="en-US" u="sng" dirty="0" smtClean="0">
              <a:solidFill>
                <a:schemeClr val="accent2"/>
              </a:solidFill>
            </a:endParaRPr>
          </a:p>
          <a:p>
            <a:pPr>
              <a:buNone/>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pPr algn="l"/>
            <a:r>
              <a:rPr lang="en-US" sz="3100" dirty="0" smtClean="0"/>
              <a:t/>
            </a:r>
            <a:br>
              <a:rPr lang="en-US" sz="3100" dirty="0" smtClean="0"/>
            </a:br>
            <a:r>
              <a:rPr lang="en-US" dirty="0" smtClean="0"/>
              <a:t/>
            </a:r>
            <a:br>
              <a:rPr lang="en-US" dirty="0" smtClean="0"/>
            </a:b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228600" y="304800"/>
            <a:ext cx="8686799"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228600" y="228600"/>
            <a:ext cx="8763001"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381000" y="304800"/>
            <a:ext cx="8458199"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6600"/>
                </a:solidFill>
                <a:effectLst/>
                <a:uLnTx/>
                <a:uFillTx/>
                <a:latin typeface="+mj-lt"/>
                <a:ea typeface="+mj-ea"/>
                <a:cs typeface="+mj-cs"/>
              </a:rPr>
              <a:t>8. What do you think would help you bring your grade up on the next exam?</a:t>
            </a:r>
            <a:endParaRPr kumimoji="0" lang="en-US" sz="4400" b="1" i="0" u="none" strike="noStrike" kern="1200" cap="none" spc="0" normalizeH="0" baseline="0" noProof="0" dirty="0">
              <a:ln>
                <a:noFill/>
              </a:ln>
              <a:solidFill>
                <a:srgbClr val="006600"/>
              </a:solidFill>
              <a:effectLst/>
              <a:uLnTx/>
              <a:uFillTx/>
              <a:latin typeface="+mj-lt"/>
              <a:ea typeface="+mj-ea"/>
              <a:cs typeface="+mj-cs"/>
            </a:endParaRPr>
          </a:p>
        </p:txBody>
      </p:sp>
      <p:sp>
        <p:nvSpPr>
          <p:cNvPr id="4" name="Content Placeholder 2"/>
          <p:cNvSpPr txBox="1">
            <a:spLocks/>
          </p:cNvSpPr>
          <p:nvPr/>
        </p:nvSpPr>
        <p:spPr>
          <a:xfrm>
            <a:off x="457200" y="1524000"/>
            <a:ext cx="8229600" cy="5029200"/>
          </a:xfrm>
          <a:prstGeom prst="rect">
            <a:avLst/>
          </a:prstGeom>
        </p:spPr>
        <p:txBody>
          <a:bodyPr>
            <a:normAutofit fontScale="85000" lnSpcReduction="10000"/>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n-US" sz="3200" b="1" i="0" u="none" strike="noStrike" kern="1200" cap="none" spc="0" normalizeH="0" baseline="0" noProof="0" dirty="0" smtClean="0">
                <a:ln>
                  <a:noFill/>
                </a:ln>
                <a:effectLst/>
                <a:uLnTx/>
                <a:uFillTx/>
                <a:latin typeface="+mn-lt"/>
                <a:ea typeface="+mn-ea"/>
                <a:cs typeface="+mn-cs"/>
              </a:rPr>
              <a:t>Studying more</a:t>
            </a:r>
            <a:r>
              <a:rPr kumimoji="0" lang="en-US" sz="3200" b="0" i="0" u="none" strike="noStrike" kern="1200" cap="none" spc="0" normalizeH="0" baseline="0" noProof="0" dirty="0" smtClean="0">
                <a:ln>
                  <a:noFill/>
                </a:ln>
                <a:effectLst/>
                <a:uLnTx/>
                <a:uFillTx/>
                <a:latin typeface="+mn-lt"/>
                <a:ea typeface="+mn-ea"/>
                <a:cs typeface="+mn-cs"/>
              </a:rPr>
              <a:t>      Wed, Nov 18, 2009 3:58 PM </a:t>
            </a:r>
            <a:r>
              <a:rPr kumimoji="0" lang="en-US" sz="3200" b="0" i="0" u="none" strike="noStrike" kern="1200" cap="none" spc="0" normalizeH="0" baseline="0" noProof="0" dirty="0" smtClean="0">
                <a:ln>
                  <a:noFill/>
                </a:ln>
                <a:effectLst/>
                <a:uLnTx/>
                <a:uFillTx/>
                <a:latin typeface="+mn-lt"/>
                <a:ea typeface="+mn-ea"/>
                <a:cs typeface="+mn-cs"/>
                <a:hlinkClick r:id="rId2"/>
              </a:rPr>
              <a:t>Find...</a:t>
            </a:r>
            <a:r>
              <a:rPr kumimoji="0" lang="en-US" sz="3200" b="0" i="0" u="none" strike="noStrike" kern="1200" cap="none" spc="0" normalizeH="0" baseline="0" noProof="0" dirty="0" smtClean="0">
                <a:ln>
                  <a:noFill/>
                </a:ln>
                <a:effectLst/>
                <a:uLnTx/>
                <a:uFillTx/>
                <a:latin typeface="+mn-lt"/>
                <a:ea typeface="+mn-ea"/>
                <a:cs typeface="+mn-cs"/>
              </a:rPr>
              <a:t> </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n-US" sz="3200" b="0" i="0" u="none" strike="noStrike" kern="1200" cap="none" spc="0" normalizeH="0" baseline="0" noProof="0" dirty="0" smtClean="0">
                <a:ln>
                  <a:noFill/>
                </a:ln>
                <a:effectLst/>
                <a:uLnTx/>
                <a:uFillTx/>
                <a:latin typeface="+mn-lt"/>
                <a:ea typeface="+mn-ea"/>
                <a:cs typeface="+mn-cs"/>
              </a:rPr>
              <a:t> </a:t>
            </a:r>
            <a:r>
              <a:rPr kumimoji="0" lang="en-US" sz="3200" b="1" i="0" u="none" strike="noStrike" kern="1200" cap="none" spc="0" normalizeH="0" baseline="0" noProof="0" dirty="0" smtClean="0">
                <a:ln>
                  <a:noFill/>
                </a:ln>
                <a:effectLst/>
                <a:uLnTx/>
                <a:uFillTx/>
                <a:latin typeface="+mn-lt"/>
                <a:ea typeface="+mn-ea"/>
                <a:cs typeface="+mn-cs"/>
              </a:rPr>
              <a:t>Rework the translations  </a:t>
            </a:r>
            <a:r>
              <a:rPr kumimoji="0" lang="en-US" sz="3200" b="0" i="0" u="none" strike="noStrike" kern="1200" cap="none" spc="0" normalizeH="0" baseline="0" noProof="0" dirty="0" smtClean="0">
                <a:ln>
                  <a:noFill/>
                </a:ln>
                <a:effectLst/>
                <a:uLnTx/>
                <a:uFillTx/>
                <a:latin typeface="+mn-lt"/>
                <a:ea typeface="+mn-ea"/>
                <a:cs typeface="+mn-cs"/>
              </a:rPr>
              <a:t>Tue, Nov 17, 2009 1:59 PM </a:t>
            </a:r>
            <a:r>
              <a:rPr kumimoji="0" lang="en-US" sz="3200" b="0" i="0" u="none" strike="noStrike" kern="1200" cap="none" spc="0" normalizeH="0" baseline="0" noProof="0" dirty="0" smtClean="0">
                <a:ln>
                  <a:noFill/>
                </a:ln>
                <a:effectLst/>
                <a:uLnTx/>
                <a:uFillTx/>
                <a:latin typeface="+mn-lt"/>
                <a:ea typeface="+mn-ea"/>
                <a:cs typeface="+mn-cs"/>
                <a:hlinkClick r:id="rId3"/>
              </a:rPr>
              <a:t>Find...</a:t>
            </a:r>
            <a:r>
              <a:rPr kumimoji="0" lang="en-US" sz="3200" b="0" i="0" u="none" strike="noStrike" kern="1200" cap="none" spc="0" normalizeH="0" baseline="0" noProof="0" dirty="0" smtClean="0">
                <a:ln>
                  <a:noFill/>
                </a:ln>
                <a:effectLst/>
                <a:uLnTx/>
                <a:uFillTx/>
                <a:latin typeface="+mn-lt"/>
                <a:ea typeface="+mn-ea"/>
                <a:cs typeface="+mn-cs"/>
              </a:rPr>
              <a:t> </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n-US" sz="3200" b="0" i="0" u="none" strike="noStrike" kern="1200" cap="none" spc="0" normalizeH="0" baseline="0" noProof="0" dirty="0" smtClean="0">
                <a:ln>
                  <a:noFill/>
                </a:ln>
                <a:effectLst/>
                <a:uLnTx/>
                <a:uFillTx/>
                <a:latin typeface="+mn-lt"/>
                <a:ea typeface="+mn-ea"/>
                <a:cs typeface="+mn-cs"/>
              </a:rPr>
              <a:t> </a:t>
            </a:r>
            <a:r>
              <a:rPr kumimoji="0" lang="en-US" sz="3200" b="1" i="0" u="none" strike="noStrike" kern="1200" cap="none" spc="0" normalizeH="0" baseline="0" noProof="0" dirty="0" smtClean="0">
                <a:ln>
                  <a:noFill/>
                </a:ln>
                <a:effectLst/>
                <a:uLnTx/>
                <a:uFillTx/>
                <a:latin typeface="+mn-lt"/>
                <a:ea typeface="+mn-ea"/>
                <a:cs typeface="+mn-cs"/>
              </a:rPr>
              <a:t>more studying    </a:t>
            </a:r>
            <a:r>
              <a:rPr kumimoji="0" lang="en-US" sz="3200" b="0" i="0" u="none" strike="noStrike" kern="1200" cap="none" spc="0" normalizeH="0" baseline="0" noProof="0" dirty="0" smtClean="0">
                <a:ln>
                  <a:noFill/>
                </a:ln>
                <a:effectLst/>
                <a:uLnTx/>
                <a:uFillTx/>
                <a:latin typeface="+mn-lt"/>
                <a:ea typeface="+mn-ea"/>
                <a:cs typeface="+mn-cs"/>
              </a:rPr>
              <a:t>Tue, Nov 17, 2009 8:00 AM </a:t>
            </a:r>
            <a:r>
              <a:rPr kumimoji="0" lang="en-US" sz="3200" b="0" i="0" u="none" strike="noStrike" kern="1200" cap="none" spc="0" normalizeH="0" baseline="0" noProof="0" dirty="0" smtClean="0">
                <a:ln>
                  <a:noFill/>
                </a:ln>
                <a:effectLst/>
                <a:uLnTx/>
                <a:uFillTx/>
                <a:latin typeface="+mn-lt"/>
                <a:ea typeface="+mn-ea"/>
                <a:cs typeface="+mn-cs"/>
                <a:hlinkClick r:id="rId4"/>
              </a:rPr>
              <a:t>Find...</a:t>
            </a:r>
            <a:r>
              <a:rPr kumimoji="0" lang="en-US" sz="3200" b="0" i="0" u="none" strike="noStrike" kern="1200" cap="none" spc="0" normalizeH="0" baseline="0" noProof="0" dirty="0" smtClean="0">
                <a:ln>
                  <a:noFill/>
                </a:ln>
                <a:effectLst/>
                <a:uLnTx/>
                <a:uFillTx/>
                <a:latin typeface="+mn-lt"/>
                <a:ea typeface="+mn-ea"/>
                <a:cs typeface="+mn-cs"/>
              </a:rPr>
              <a:t> </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n-US" sz="3200" b="0" i="0" u="none" strike="noStrike" kern="1200" cap="none" spc="0" normalizeH="0" baseline="0" noProof="0" dirty="0" smtClean="0">
                <a:ln>
                  <a:noFill/>
                </a:ln>
                <a:effectLst/>
                <a:uLnTx/>
                <a:uFillTx/>
                <a:latin typeface="+mn-lt"/>
                <a:ea typeface="+mn-ea"/>
                <a:cs typeface="+mn-cs"/>
              </a:rPr>
              <a:t> </a:t>
            </a:r>
            <a:r>
              <a:rPr kumimoji="0" lang="en-US" sz="3200" b="1" i="0" u="none" strike="noStrike" kern="1200" cap="none" spc="0" normalizeH="0" baseline="0" noProof="0" dirty="0" smtClean="0">
                <a:ln>
                  <a:noFill/>
                </a:ln>
                <a:effectLst/>
                <a:uLnTx/>
                <a:uFillTx/>
                <a:latin typeface="+mn-lt"/>
                <a:ea typeface="+mn-ea"/>
                <a:cs typeface="+mn-cs"/>
              </a:rPr>
              <a:t>more studying    </a:t>
            </a:r>
            <a:r>
              <a:rPr kumimoji="0" lang="en-US" sz="3200" b="0" i="0" u="none" strike="noStrike" kern="1200" cap="none" spc="0" normalizeH="0" baseline="0" noProof="0" dirty="0" smtClean="0">
                <a:ln>
                  <a:noFill/>
                </a:ln>
                <a:effectLst/>
                <a:uLnTx/>
                <a:uFillTx/>
                <a:latin typeface="+mn-lt"/>
                <a:ea typeface="+mn-ea"/>
                <a:cs typeface="+mn-cs"/>
              </a:rPr>
              <a:t>Mon, Nov 16, 2009 6:58 PM </a:t>
            </a:r>
            <a:r>
              <a:rPr kumimoji="0" lang="en-US" sz="3200" b="0" i="0" u="none" strike="noStrike" kern="1200" cap="none" spc="0" normalizeH="0" baseline="0" noProof="0" dirty="0" smtClean="0">
                <a:ln>
                  <a:noFill/>
                </a:ln>
                <a:effectLst/>
                <a:uLnTx/>
                <a:uFillTx/>
                <a:latin typeface="+mn-lt"/>
                <a:ea typeface="+mn-ea"/>
                <a:cs typeface="+mn-cs"/>
                <a:hlinkClick r:id="rId5"/>
              </a:rPr>
              <a:t>Find...</a:t>
            </a:r>
            <a:r>
              <a:rPr kumimoji="0" lang="en-US" sz="3200" b="0" i="0" u="none" strike="noStrike" kern="1200" cap="none" spc="0" normalizeH="0" baseline="0" noProof="0" dirty="0" smtClean="0">
                <a:ln>
                  <a:noFill/>
                </a:ln>
                <a:effectLst/>
                <a:uLnTx/>
                <a:uFillTx/>
                <a:latin typeface="+mn-lt"/>
                <a:ea typeface="+mn-ea"/>
                <a:cs typeface="+mn-cs"/>
              </a:rPr>
              <a:t> </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n-US" sz="3200" b="0" i="0" u="none" strike="noStrike" kern="1200" cap="none" spc="0" normalizeH="0" baseline="0" noProof="0" dirty="0" smtClean="0">
                <a:ln>
                  <a:noFill/>
                </a:ln>
                <a:effectLst/>
                <a:uLnTx/>
                <a:uFillTx/>
                <a:latin typeface="+mn-lt"/>
                <a:ea typeface="+mn-ea"/>
                <a:cs typeface="+mn-cs"/>
              </a:rPr>
              <a:t> </a:t>
            </a:r>
            <a:r>
              <a:rPr kumimoji="0" lang="en-US" sz="3200" b="1" i="0" u="none" strike="noStrike" kern="1200" cap="none" spc="0" normalizeH="0" baseline="0" noProof="0" dirty="0" err="1" smtClean="0">
                <a:ln>
                  <a:noFill/>
                </a:ln>
                <a:effectLst/>
                <a:uLnTx/>
                <a:uFillTx/>
                <a:latin typeface="+mn-lt"/>
                <a:ea typeface="+mn-ea"/>
                <a:cs typeface="+mn-cs"/>
              </a:rPr>
              <a:t>vocab</a:t>
            </a:r>
            <a:r>
              <a:rPr kumimoji="0" lang="en-US" sz="3200" b="1" i="0" u="none" strike="noStrike" kern="1200" cap="none" spc="0" normalizeH="0" baseline="0" noProof="0" dirty="0" smtClean="0">
                <a:ln>
                  <a:noFill/>
                </a:ln>
                <a:effectLst/>
                <a:uLnTx/>
                <a:uFillTx/>
                <a:latin typeface="+mn-lt"/>
                <a:ea typeface="+mn-ea"/>
                <a:cs typeface="+mn-cs"/>
              </a:rPr>
              <a:t> studying    </a:t>
            </a:r>
            <a:r>
              <a:rPr kumimoji="0" lang="en-US" sz="3200" b="0" i="0" u="none" strike="noStrike" kern="1200" cap="none" spc="0" normalizeH="0" baseline="0" noProof="0" dirty="0" smtClean="0">
                <a:ln>
                  <a:noFill/>
                </a:ln>
                <a:effectLst/>
                <a:uLnTx/>
                <a:uFillTx/>
                <a:latin typeface="+mn-lt"/>
                <a:ea typeface="+mn-ea"/>
                <a:cs typeface="+mn-cs"/>
              </a:rPr>
              <a:t>Mon, Nov 16, 2009 5:26 PM </a:t>
            </a:r>
            <a:r>
              <a:rPr kumimoji="0" lang="en-US" sz="3200" b="0" i="0" u="none" strike="noStrike" kern="1200" cap="none" spc="0" normalizeH="0" baseline="0" noProof="0" dirty="0" smtClean="0">
                <a:ln>
                  <a:noFill/>
                </a:ln>
                <a:effectLst/>
                <a:uLnTx/>
                <a:uFillTx/>
                <a:latin typeface="+mn-lt"/>
                <a:ea typeface="+mn-ea"/>
                <a:cs typeface="+mn-cs"/>
                <a:hlinkClick r:id="rId6"/>
              </a:rPr>
              <a:t>Find...</a:t>
            </a:r>
            <a:r>
              <a:rPr kumimoji="0" lang="en-US" sz="3200" b="0" i="0" u="none" strike="noStrike" kern="1200" cap="none" spc="0" normalizeH="0" baseline="0" noProof="0" dirty="0" smtClean="0">
                <a:ln>
                  <a:noFill/>
                </a:ln>
                <a:effectLst/>
                <a:uLnTx/>
                <a:uFillTx/>
                <a:latin typeface="+mn-lt"/>
                <a:ea typeface="+mn-ea"/>
                <a:cs typeface="+mn-cs"/>
              </a:rPr>
              <a:t> </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n-US" sz="3200" b="0" i="0" u="none" strike="noStrike" kern="1200" cap="none" spc="0" normalizeH="0" baseline="0" noProof="0" dirty="0" smtClean="0">
                <a:ln>
                  <a:noFill/>
                </a:ln>
                <a:effectLst/>
                <a:uLnTx/>
                <a:uFillTx/>
                <a:latin typeface="+mn-lt"/>
                <a:ea typeface="+mn-ea"/>
                <a:cs typeface="+mn-cs"/>
              </a:rPr>
              <a:t> </a:t>
            </a:r>
            <a:r>
              <a:rPr kumimoji="0" lang="en-US" sz="3200" b="1" i="0" u="none" strike="noStrike" kern="1200" cap="none" spc="0" normalizeH="0" baseline="0" noProof="0" dirty="0" smtClean="0">
                <a:ln>
                  <a:noFill/>
                </a:ln>
                <a:effectLst/>
                <a:uLnTx/>
                <a:uFillTx/>
                <a:latin typeface="+mn-lt"/>
                <a:ea typeface="+mn-ea"/>
                <a:cs typeface="+mn-cs"/>
              </a:rPr>
              <a:t>Having more time. In some ways the test schedule seems exhausting, in others it does make sure you are keeping up. I feel like I'm slowly falling behind.    </a:t>
            </a:r>
            <a:r>
              <a:rPr kumimoji="0" lang="en-US" sz="3200" b="0" i="0" u="none" strike="noStrike" kern="1200" cap="none" spc="0" normalizeH="0" baseline="0" noProof="0" dirty="0" smtClean="0">
                <a:ln>
                  <a:noFill/>
                </a:ln>
                <a:effectLst/>
                <a:uLnTx/>
                <a:uFillTx/>
                <a:latin typeface="+mn-lt"/>
                <a:ea typeface="+mn-ea"/>
                <a:cs typeface="+mn-cs"/>
              </a:rPr>
              <a:t>Mon, Nov 16, 2009 5:22 PM </a:t>
            </a:r>
            <a:r>
              <a:rPr kumimoji="0" lang="en-US" sz="3200" b="0" i="0" u="none" strike="noStrike" kern="1200" cap="none" spc="0" normalizeH="0" baseline="0" noProof="0" dirty="0" smtClean="0">
                <a:ln>
                  <a:noFill/>
                </a:ln>
                <a:effectLst/>
                <a:uLnTx/>
                <a:uFillTx/>
                <a:latin typeface="+mn-lt"/>
                <a:ea typeface="+mn-ea"/>
                <a:cs typeface="+mn-cs"/>
                <a:hlinkClick r:id="rId7"/>
              </a:rPr>
              <a:t>Find...</a:t>
            </a:r>
            <a:r>
              <a:rPr kumimoji="0" lang="en-US" sz="3200" b="0" i="0" u="none" strike="noStrike" kern="1200" cap="none" spc="0" normalizeH="0" baseline="0" noProof="0" dirty="0" smtClean="0">
                <a:ln>
                  <a:noFill/>
                </a:ln>
                <a:effectLst/>
                <a:uLnTx/>
                <a:uFillTx/>
                <a:latin typeface="+mn-lt"/>
                <a:ea typeface="+mn-ea"/>
                <a:cs typeface="+mn-cs"/>
              </a:rPr>
              <a:t> </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n-US" sz="3200" b="1" i="0" u="none" strike="noStrike" kern="1200" cap="none" spc="0" normalizeH="0" baseline="0" noProof="0" dirty="0" smtClean="0">
                <a:ln>
                  <a:noFill/>
                </a:ln>
                <a:effectLst/>
                <a:uLnTx/>
                <a:uFillTx/>
                <a:latin typeface="+mn-lt"/>
                <a:ea typeface="+mn-ea"/>
                <a:cs typeface="+mn-cs"/>
              </a:rPr>
              <a:t>Better memorization of grammar and vocabulary   </a:t>
            </a:r>
            <a:r>
              <a:rPr kumimoji="0" lang="en-US" sz="3200" b="0" i="0" u="none" strike="noStrike" kern="1200" cap="none" spc="0" normalizeH="0" baseline="0" noProof="0" dirty="0" smtClean="0">
                <a:ln>
                  <a:noFill/>
                </a:ln>
                <a:effectLst/>
                <a:uLnTx/>
                <a:uFillTx/>
                <a:latin typeface="+mn-lt"/>
                <a:ea typeface="+mn-ea"/>
                <a:cs typeface="+mn-cs"/>
              </a:rPr>
              <a:t>Mon, Nov 16, 2009 4:07 PM </a:t>
            </a:r>
            <a:r>
              <a:rPr kumimoji="0" lang="en-US" sz="3200" b="0" i="0" u="none" strike="noStrike" kern="1200" cap="none" spc="0" normalizeH="0" baseline="0" noProof="0" dirty="0" smtClean="0">
                <a:ln>
                  <a:noFill/>
                </a:ln>
                <a:effectLst/>
                <a:uLnTx/>
                <a:uFillTx/>
                <a:latin typeface="+mn-lt"/>
                <a:ea typeface="+mn-ea"/>
                <a:cs typeface="+mn-cs"/>
                <a:hlinkClick r:id="rId8"/>
              </a:rPr>
              <a:t>Find...</a:t>
            </a:r>
            <a:r>
              <a:rPr kumimoji="0" lang="en-US" sz="3200" b="0" i="0" u="none" strike="noStrike" kern="1200" cap="none" spc="0" normalizeH="0" baseline="0" noProof="0" dirty="0" smtClean="0">
                <a:ln>
                  <a:noFill/>
                </a:ln>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6600"/>
                </a:solidFill>
                <a:effectLst/>
                <a:uLnTx/>
                <a:uFillTx/>
                <a:latin typeface="+mj-lt"/>
                <a:ea typeface="+mj-ea"/>
                <a:cs typeface="+mj-cs"/>
              </a:rPr>
              <a:t>8. What do you think would help you bring your grade up on the next exam?</a:t>
            </a:r>
            <a:endParaRPr kumimoji="0" lang="en-US" sz="4400" b="1" i="0" u="none" strike="noStrike" kern="1200" cap="none" spc="0" normalizeH="0" baseline="0" noProof="0" dirty="0">
              <a:ln>
                <a:noFill/>
              </a:ln>
              <a:solidFill>
                <a:srgbClr val="006600"/>
              </a:solidFill>
              <a:effectLst/>
              <a:uLnTx/>
              <a:uFillTx/>
              <a:latin typeface="+mj-lt"/>
              <a:ea typeface="+mj-ea"/>
              <a:cs typeface="+mj-cs"/>
            </a:endParaRPr>
          </a:p>
        </p:txBody>
      </p:sp>
      <p:sp>
        <p:nvSpPr>
          <p:cNvPr id="4" name="Content Placeholder 2"/>
          <p:cNvSpPr txBox="1">
            <a:spLocks/>
          </p:cNvSpPr>
          <p:nvPr/>
        </p:nvSpPr>
        <p:spPr>
          <a:xfrm>
            <a:off x="457200" y="1524000"/>
            <a:ext cx="8229600" cy="5029200"/>
          </a:xfrm>
          <a:prstGeom prst="rect">
            <a:avLst/>
          </a:prstGeom>
        </p:spPr>
        <p:txBody>
          <a:bodyPr>
            <a:normAutofit fontScale="85000" lnSpcReduction="10000"/>
          </a:bodyPr>
          <a:lstStyle/>
          <a:p>
            <a:pPr marL="514350" marR="0" lvl="0" indent="-51435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8. </a:t>
            </a:r>
            <a:r>
              <a:rPr kumimoji="0" lang="en-US" sz="3200" b="1" i="0" u="none" strike="noStrike" kern="1200" cap="none" spc="0" normalizeH="0" baseline="0" noProof="0" dirty="0" smtClean="0">
                <a:ln>
                  <a:noFill/>
                </a:ln>
                <a:effectLst/>
                <a:uLnTx/>
                <a:uFillTx/>
                <a:latin typeface="+mn-lt"/>
                <a:ea typeface="+mn-ea"/>
                <a:cs typeface="+mn-cs"/>
              </a:rPr>
              <a:t>More effective studying/reviewing  </a:t>
            </a:r>
            <a:r>
              <a:rPr kumimoji="0" lang="en-US" sz="3200" b="0" i="0" u="none" strike="noStrike" kern="1200" cap="none" spc="0" normalizeH="0" baseline="0" noProof="0" dirty="0" smtClean="0">
                <a:ln>
                  <a:noFill/>
                </a:ln>
                <a:effectLst/>
                <a:uLnTx/>
                <a:uFillTx/>
                <a:latin typeface="+mn-lt"/>
                <a:ea typeface="+mn-ea"/>
                <a:cs typeface="+mn-cs"/>
              </a:rPr>
              <a:t>Mon, Nov 16, 2009 3:53 PM </a:t>
            </a:r>
            <a:r>
              <a:rPr kumimoji="0" lang="en-US" sz="3200" b="0" i="0" u="none" strike="noStrike" kern="1200" cap="none" spc="0" normalizeH="0" baseline="0" noProof="0" dirty="0" smtClean="0">
                <a:ln>
                  <a:noFill/>
                </a:ln>
                <a:effectLst/>
                <a:uLnTx/>
                <a:uFillTx/>
                <a:latin typeface="+mn-lt"/>
                <a:ea typeface="+mn-ea"/>
                <a:cs typeface="+mn-cs"/>
                <a:hlinkClick r:id="rId2"/>
              </a:rPr>
              <a:t>Find...</a:t>
            </a:r>
            <a:r>
              <a:rPr kumimoji="0" lang="en-US" sz="3200" b="0" i="0" u="none" strike="noStrike" kern="1200" cap="none" spc="0" normalizeH="0" baseline="0" noProof="0" dirty="0" smtClean="0">
                <a:ln>
                  <a:noFill/>
                </a:ln>
                <a:effectLst/>
                <a:uLnTx/>
                <a:uFillTx/>
                <a:latin typeface="+mn-lt"/>
                <a:ea typeface="+mn-ea"/>
                <a:cs typeface="+mn-cs"/>
              </a:rPr>
              <a:t> </a:t>
            </a:r>
          </a:p>
          <a:p>
            <a:pPr marL="514350" marR="0" lvl="0" indent="-51435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effectLst/>
                <a:uLnTx/>
                <a:uFillTx/>
                <a:latin typeface="+mn-lt"/>
                <a:ea typeface="+mn-ea"/>
                <a:cs typeface="+mn-cs"/>
              </a:rPr>
              <a:t>9.  </a:t>
            </a:r>
            <a:r>
              <a:rPr kumimoji="0" lang="en-US" sz="3200" b="1" i="0" u="none" strike="noStrike" kern="1200" cap="none" spc="0" normalizeH="0" baseline="0" noProof="0" dirty="0" smtClean="0">
                <a:ln>
                  <a:noFill/>
                </a:ln>
                <a:effectLst/>
                <a:uLnTx/>
                <a:uFillTx/>
                <a:latin typeface="+mn-lt"/>
                <a:ea typeface="+mn-ea"/>
                <a:cs typeface="+mn-cs"/>
              </a:rPr>
              <a:t>Keep Studying  </a:t>
            </a:r>
            <a:r>
              <a:rPr kumimoji="0" lang="en-US" sz="3200" b="0" i="0" u="none" strike="noStrike" kern="1200" cap="none" spc="0" normalizeH="0" baseline="0" noProof="0" dirty="0" smtClean="0">
                <a:ln>
                  <a:noFill/>
                </a:ln>
                <a:effectLst/>
                <a:uLnTx/>
                <a:uFillTx/>
                <a:latin typeface="+mn-lt"/>
                <a:ea typeface="+mn-ea"/>
                <a:cs typeface="+mn-cs"/>
              </a:rPr>
              <a:t>Mon, Nov 16, 2009 3:51 PM </a:t>
            </a:r>
            <a:r>
              <a:rPr kumimoji="0" lang="en-US" sz="3200" b="0" i="0" u="none" strike="noStrike" kern="1200" cap="none" spc="0" normalizeH="0" baseline="0" noProof="0" dirty="0" smtClean="0">
                <a:ln>
                  <a:noFill/>
                </a:ln>
                <a:effectLst/>
                <a:uLnTx/>
                <a:uFillTx/>
                <a:latin typeface="+mn-lt"/>
                <a:ea typeface="+mn-ea"/>
                <a:cs typeface="+mn-cs"/>
                <a:hlinkClick r:id="rId3"/>
              </a:rPr>
              <a:t>Find...</a:t>
            </a:r>
            <a:r>
              <a:rPr kumimoji="0" lang="en-US" sz="3200" b="0" i="0" u="none" strike="noStrike" kern="1200" cap="none" spc="0" normalizeH="0" baseline="0" noProof="0" dirty="0" smtClean="0">
                <a:ln>
                  <a:noFill/>
                </a:ln>
                <a:effectLst/>
                <a:uLnTx/>
                <a:uFillTx/>
                <a:latin typeface="+mn-lt"/>
                <a:ea typeface="+mn-ea"/>
                <a:cs typeface="+mn-cs"/>
              </a:rPr>
              <a:t> </a:t>
            </a:r>
          </a:p>
          <a:p>
            <a:pPr marL="514350" marR="0" lvl="0" indent="-51435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effectLst/>
                <a:uLnTx/>
                <a:uFillTx/>
                <a:latin typeface="+mn-lt"/>
                <a:ea typeface="+mn-ea"/>
                <a:cs typeface="+mn-cs"/>
              </a:rPr>
              <a:t>10.</a:t>
            </a:r>
            <a:r>
              <a:rPr kumimoji="0" lang="en-US" sz="3200" b="0" i="0" u="none" strike="noStrike" kern="1200" cap="none" spc="0" normalizeH="0" noProof="0" dirty="0" smtClean="0">
                <a:ln>
                  <a:noFill/>
                </a:ln>
                <a:effectLst/>
                <a:uLnTx/>
                <a:uFillTx/>
                <a:latin typeface="+mn-lt"/>
                <a:ea typeface="+mn-ea"/>
                <a:cs typeface="+mn-cs"/>
              </a:rPr>
              <a:t> </a:t>
            </a:r>
            <a:r>
              <a:rPr kumimoji="0" lang="en-US" sz="3200" b="1" i="0" u="none" strike="noStrike" kern="1200" cap="none" spc="0" normalizeH="0" baseline="0" noProof="0" dirty="0" smtClean="0">
                <a:ln>
                  <a:noFill/>
                </a:ln>
                <a:effectLst/>
                <a:uLnTx/>
                <a:uFillTx/>
                <a:latin typeface="+mn-lt"/>
                <a:ea typeface="+mn-ea"/>
                <a:cs typeface="+mn-cs"/>
              </a:rPr>
              <a:t>more study time   </a:t>
            </a:r>
            <a:r>
              <a:rPr kumimoji="0" lang="en-US" sz="3200" b="0" i="0" u="none" strike="noStrike" kern="1200" cap="none" spc="0" normalizeH="0" baseline="0" noProof="0" dirty="0" smtClean="0">
                <a:ln>
                  <a:noFill/>
                </a:ln>
                <a:effectLst/>
                <a:uLnTx/>
                <a:uFillTx/>
                <a:latin typeface="+mn-lt"/>
                <a:ea typeface="+mn-ea"/>
                <a:cs typeface="+mn-cs"/>
              </a:rPr>
              <a:t>Mon, Nov 16, 2009 3:40 PM </a:t>
            </a:r>
            <a:r>
              <a:rPr kumimoji="0" lang="en-US" sz="3200" b="0" i="0" u="none" strike="noStrike" kern="1200" cap="none" spc="0" normalizeH="0" baseline="0" noProof="0" dirty="0" smtClean="0">
                <a:ln>
                  <a:noFill/>
                </a:ln>
                <a:effectLst/>
                <a:uLnTx/>
                <a:uFillTx/>
                <a:latin typeface="+mn-lt"/>
                <a:ea typeface="+mn-ea"/>
                <a:cs typeface="+mn-cs"/>
                <a:hlinkClick r:id="rId4"/>
              </a:rPr>
              <a:t>Find...</a:t>
            </a:r>
            <a:r>
              <a:rPr kumimoji="0" lang="en-US" sz="3200" b="0" i="0" u="none" strike="noStrike" kern="1200" cap="none" spc="0" normalizeH="0" baseline="0" noProof="0" dirty="0" smtClean="0">
                <a:ln>
                  <a:noFill/>
                </a:ln>
                <a:effectLst/>
                <a:uLnTx/>
                <a:uFillTx/>
                <a:latin typeface="+mn-lt"/>
                <a:ea typeface="+mn-ea"/>
                <a:cs typeface="+mn-cs"/>
              </a:rPr>
              <a:t> </a:t>
            </a:r>
          </a:p>
          <a:p>
            <a:pPr marL="514350" marR="0" lvl="0" indent="-51435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effectLst/>
                <a:uLnTx/>
                <a:uFillTx/>
                <a:latin typeface="+mn-lt"/>
                <a:ea typeface="+mn-ea"/>
                <a:cs typeface="+mn-cs"/>
              </a:rPr>
              <a:t> 11. </a:t>
            </a:r>
            <a:r>
              <a:rPr kumimoji="0" lang="en-US" sz="3200" b="1" i="0" u="none" strike="noStrike" kern="1200" cap="none" spc="0" normalizeH="0" baseline="0" noProof="0" dirty="0" smtClean="0">
                <a:ln>
                  <a:noFill/>
                </a:ln>
                <a:effectLst/>
                <a:uLnTx/>
                <a:uFillTx/>
                <a:latin typeface="+mn-lt"/>
                <a:ea typeface="+mn-ea"/>
                <a:cs typeface="+mn-cs"/>
              </a:rPr>
              <a:t>More time after class to study.  </a:t>
            </a:r>
            <a:r>
              <a:rPr kumimoji="0" lang="en-US" sz="3200" b="0" i="0" u="none" strike="noStrike" kern="1200" cap="none" spc="0" normalizeH="0" baseline="0" noProof="0" dirty="0" smtClean="0">
                <a:ln>
                  <a:noFill/>
                </a:ln>
                <a:effectLst/>
                <a:uLnTx/>
                <a:uFillTx/>
                <a:latin typeface="+mn-lt"/>
                <a:ea typeface="+mn-ea"/>
                <a:cs typeface="+mn-cs"/>
              </a:rPr>
              <a:t>Wed, Nov 11, 2009 10:08 PM </a:t>
            </a:r>
            <a:r>
              <a:rPr kumimoji="0" lang="en-US" sz="3200" b="0" i="0" u="none" strike="noStrike" kern="1200" cap="none" spc="0" normalizeH="0" baseline="0" noProof="0" dirty="0" smtClean="0">
                <a:ln>
                  <a:noFill/>
                </a:ln>
                <a:effectLst/>
                <a:uLnTx/>
                <a:uFillTx/>
                <a:latin typeface="+mn-lt"/>
                <a:ea typeface="+mn-ea"/>
                <a:cs typeface="+mn-cs"/>
                <a:hlinkClick r:id="rId5"/>
              </a:rPr>
              <a:t>Find...</a:t>
            </a:r>
            <a:r>
              <a:rPr kumimoji="0" lang="en-US" sz="3200" b="0" i="0" u="none" strike="noStrike" kern="1200" cap="none" spc="0" normalizeH="0" baseline="0" noProof="0" dirty="0" smtClean="0">
                <a:ln>
                  <a:noFill/>
                </a:ln>
                <a:effectLst/>
                <a:uLnTx/>
                <a:uFillTx/>
                <a:latin typeface="+mn-lt"/>
                <a:ea typeface="+mn-ea"/>
                <a:cs typeface="+mn-cs"/>
              </a:rPr>
              <a:t> </a:t>
            </a:r>
          </a:p>
          <a:p>
            <a:pPr marL="514350" marR="0" lvl="0" indent="-51435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effectLst/>
                <a:uLnTx/>
                <a:uFillTx/>
                <a:latin typeface="+mn-lt"/>
                <a:ea typeface="+mn-ea"/>
                <a:cs typeface="+mn-cs"/>
              </a:rPr>
              <a:t>12. </a:t>
            </a:r>
            <a:r>
              <a:rPr kumimoji="0" lang="en-US" sz="3200" b="1" i="0" u="none" strike="noStrike" kern="1200" cap="none" spc="0" normalizeH="0" baseline="0" noProof="0" dirty="0" smtClean="0">
                <a:ln>
                  <a:noFill/>
                </a:ln>
                <a:effectLst/>
                <a:uLnTx/>
                <a:uFillTx/>
                <a:latin typeface="+mn-lt"/>
                <a:ea typeface="+mn-ea"/>
                <a:cs typeface="+mn-cs"/>
              </a:rPr>
              <a:t>Studying more  </a:t>
            </a:r>
            <a:r>
              <a:rPr kumimoji="0" lang="en-US" sz="3200" b="0" i="0" u="none" strike="noStrike" kern="1200" cap="none" spc="0" normalizeH="0" baseline="0" noProof="0" dirty="0" smtClean="0">
                <a:ln>
                  <a:noFill/>
                </a:ln>
                <a:effectLst/>
                <a:uLnTx/>
                <a:uFillTx/>
                <a:latin typeface="+mn-lt"/>
                <a:ea typeface="+mn-ea"/>
                <a:cs typeface="+mn-cs"/>
              </a:rPr>
              <a:t>Tue, Nov 10, 2009 5:56 PM </a:t>
            </a:r>
            <a:r>
              <a:rPr kumimoji="0" lang="en-US" sz="3200" b="0" i="0" u="none" strike="noStrike" kern="1200" cap="none" spc="0" normalizeH="0" baseline="0" noProof="0" dirty="0" smtClean="0">
                <a:ln>
                  <a:noFill/>
                </a:ln>
                <a:effectLst/>
                <a:uLnTx/>
                <a:uFillTx/>
                <a:latin typeface="+mn-lt"/>
                <a:ea typeface="+mn-ea"/>
                <a:cs typeface="+mn-cs"/>
                <a:hlinkClick r:id="rId6"/>
              </a:rPr>
              <a:t>Find...</a:t>
            </a:r>
            <a:r>
              <a:rPr kumimoji="0" lang="en-US" sz="3200" b="0" i="0" u="none" strike="noStrike" kern="1200" cap="none" spc="0" normalizeH="0" baseline="0" noProof="0" dirty="0" smtClean="0">
                <a:ln>
                  <a:noFill/>
                </a:ln>
                <a:effectLst/>
                <a:uLnTx/>
                <a:uFillTx/>
                <a:latin typeface="+mn-lt"/>
                <a:ea typeface="+mn-ea"/>
                <a:cs typeface="+mn-cs"/>
              </a:rPr>
              <a:t> </a:t>
            </a:r>
          </a:p>
          <a:p>
            <a:pPr marL="514350" marR="0" lvl="0" indent="-51435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effectLst/>
                <a:uLnTx/>
                <a:uFillTx/>
                <a:latin typeface="+mn-lt"/>
                <a:ea typeface="+mn-ea"/>
                <a:cs typeface="+mn-cs"/>
              </a:rPr>
              <a:t>13. </a:t>
            </a:r>
            <a:r>
              <a:rPr kumimoji="0" lang="en-US" sz="3200" b="1" i="0" u="none" strike="noStrike" kern="1200" cap="none" spc="0" normalizeH="0" baseline="0" noProof="0" dirty="0" smtClean="0">
                <a:ln>
                  <a:noFill/>
                </a:ln>
                <a:effectLst/>
                <a:uLnTx/>
                <a:uFillTx/>
                <a:latin typeface="+mn-lt"/>
                <a:ea typeface="+mn-ea"/>
                <a:cs typeface="+mn-cs"/>
              </a:rPr>
              <a:t>Study in Russia  </a:t>
            </a:r>
            <a:r>
              <a:rPr kumimoji="0" lang="en-US" sz="3200" b="0" i="0" u="none" strike="noStrike" kern="1200" cap="none" spc="0" normalizeH="0" baseline="0" noProof="0" dirty="0" smtClean="0">
                <a:ln>
                  <a:noFill/>
                </a:ln>
                <a:effectLst/>
                <a:uLnTx/>
                <a:uFillTx/>
                <a:latin typeface="+mn-lt"/>
                <a:ea typeface="+mn-ea"/>
                <a:cs typeface="+mn-cs"/>
              </a:rPr>
              <a:t>Tue, Nov 10, 2009 5:12 PM </a:t>
            </a:r>
            <a:r>
              <a:rPr kumimoji="0" lang="en-US" sz="3200" b="0" i="0" u="none" strike="noStrike" kern="1200" cap="none" spc="0" normalizeH="0" baseline="0" noProof="0" dirty="0" smtClean="0">
                <a:ln>
                  <a:noFill/>
                </a:ln>
                <a:effectLst/>
                <a:uLnTx/>
                <a:uFillTx/>
                <a:latin typeface="+mn-lt"/>
                <a:ea typeface="+mn-ea"/>
                <a:cs typeface="+mn-cs"/>
                <a:hlinkClick r:id="rId7"/>
              </a:rPr>
              <a:t>Find...</a:t>
            </a:r>
            <a:r>
              <a:rPr kumimoji="0" lang="en-US" sz="3200" b="0" i="0" u="none" strike="noStrike" kern="1200" cap="none" spc="0" normalizeH="0" baseline="0" noProof="0" dirty="0" smtClean="0">
                <a:ln>
                  <a:noFill/>
                </a:ln>
                <a:effectLst/>
                <a:uLnTx/>
                <a:uFillTx/>
                <a:latin typeface="+mn-lt"/>
                <a:ea typeface="+mn-ea"/>
                <a:cs typeface="+mn-cs"/>
              </a:rPr>
              <a:t> </a:t>
            </a:r>
          </a:p>
          <a:p>
            <a:pPr marL="514350" marR="0" lvl="0" indent="-51435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effectLst/>
                <a:uLnTx/>
                <a:uFillTx/>
                <a:latin typeface="+mn-lt"/>
                <a:ea typeface="+mn-ea"/>
                <a:cs typeface="+mn-cs"/>
              </a:rPr>
              <a:t>14.</a:t>
            </a:r>
            <a:r>
              <a:rPr kumimoji="0" lang="en-US" sz="3200" b="0" i="0" u="none" strike="noStrike" kern="1200" cap="none" spc="0" normalizeH="0" noProof="0" dirty="0" smtClean="0">
                <a:ln>
                  <a:noFill/>
                </a:ln>
                <a:effectLst/>
                <a:uLnTx/>
                <a:uFillTx/>
                <a:latin typeface="+mn-lt"/>
                <a:ea typeface="+mn-ea"/>
                <a:cs typeface="+mn-cs"/>
              </a:rPr>
              <a:t> </a:t>
            </a:r>
            <a:r>
              <a:rPr kumimoji="0" lang="en-US" sz="3200" b="1" i="0" u="none" strike="noStrike" kern="1200" cap="none" spc="0" normalizeH="0" baseline="0" noProof="0" dirty="0" smtClean="0">
                <a:ln>
                  <a:noFill/>
                </a:ln>
                <a:effectLst/>
                <a:uLnTx/>
                <a:uFillTx/>
                <a:latin typeface="+mn-lt"/>
                <a:ea typeface="+mn-ea"/>
                <a:cs typeface="+mn-cs"/>
              </a:rPr>
              <a:t>Study more, and study longer  </a:t>
            </a:r>
            <a:r>
              <a:rPr kumimoji="0" lang="en-US" sz="3200" b="0" i="0" u="none" strike="noStrike" kern="1200" cap="none" spc="0" normalizeH="0" baseline="0" noProof="0" dirty="0" smtClean="0">
                <a:ln>
                  <a:noFill/>
                </a:ln>
                <a:effectLst/>
                <a:uLnTx/>
                <a:uFillTx/>
                <a:latin typeface="+mn-lt"/>
                <a:ea typeface="+mn-ea"/>
                <a:cs typeface="+mn-cs"/>
              </a:rPr>
              <a:t>Tue, Nov 10, 2009 4:14 PM </a:t>
            </a:r>
            <a:r>
              <a:rPr kumimoji="0" lang="en-US" sz="3200" b="0" i="0" u="none" strike="noStrike" kern="1200" cap="none" spc="0" normalizeH="0" baseline="0" noProof="0" dirty="0" smtClean="0">
                <a:ln>
                  <a:noFill/>
                </a:ln>
                <a:effectLst/>
                <a:uLnTx/>
                <a:uFillTx/>
                <a:latin typeface="+mn-lt"/>
                <a:ea typeface="+mn-ea"/>
                <a:cs typeface="+mn-cs"/>
                <a:hlinkClick r:id="rId8"/>
              </a:rPr>
              <a:t>Find...</a:t>
            </a:r>
            <a:endParaRPr kumimoji="0" lang="en-US" sz="32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6600"/>
                </a:solidFill>
              </a:rPr>
              <a:t>Self-Assessment</a:t>
            </a:r>
            <a:endParaRPr lang="en-US" b="1" dirty="0">
              <a:solidFill>
                <a:srgbClr val="006600"/>
              </a:solidFill>
            </a:endParaRPr>
          </a:p>
        </p:txBody>
      </p:sp>
      <p:sp>
        <p:nvSpPr>
          <p:cNvPr id="3" name="Content Placeholder 2"/>
          <p:cNvSpPr>
            <a:spLocks noGrp="1"/>
          </p:cNvSpPr>
          <p:nvPr>
            <p:ph idx="1"/>
          </p:nvPr>
        </p:nvSpPr>
        <p:spPr/>
        <p:txBody>
          <a:bodyPr/>
          <a:lstStyle/>
          <a:p>
            <a:pPr>
              <a:lnSpc>
                <a:spcPct val="150000"/>
              </a:lnSpc>
              <a:buNone/>
            </a:pPr>
            <a:r>
              <a:rPr lang="en-US" sz="4800" b="1" dirty="0" smtClean="0"/>
              <a:t>“A man cannot be comfortable without his own approval.” </a:t>
            </a:r>
          </a:p>
          <a:p>
            <a:pPr>
              <a:lnSpc>
                <a:spcPct val="150000"/>
              </a:lnSpc>
              <a:buNone/>
            </a:pPr>
            <a:r>
              <a:rPr lang="en-US" sz="4800" dirty="0" smtClean="0"/>
              <a:t>					  </a:t>
            </a:r>
            <a:r>
              <a:rPr lang="en-US" sz="4000" dirty="0" smtClean="0"/>
              <a:t>~ Mark Twain</a:t>
            </a:r>
            <a:r>
              <a:rPr lang="en-US" dirty="0" smtClean="0"/>
              <a:t/>
            </a:r>
            <a:br>
              <a:rPr lang="en-US"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792162"/>
          </a:xfrm>
        </p:spPr>
        <p:txBody>
          <a:bodyPr>
            <a:noAutofit/>
          </a:bodyPr>
          <a:lstStyle/>
          <a:p>
            <a:r>
              <a:rPr lang="en-US" sz="3600" b="1" dirty="0" smtClean="0">
                <a:solidFill>
                  <a:srgbClr val="006600"/>
                </a:solidFill>
              </a:rPr>
              <a:t>V. Self-assessment guidelines </a:t>
            </a:r>
            <a:br>
              <a:rPr lang="en-US" sz="3600" b="1" dirty="0" smtClean="0">
                <a:solidFill>
                  <a:srgbClr val="006600"/>
                </a:solidFill>
              </a:rPr>
            </a:br>
            <a:r>
              <a:rPr lang="en-US" sz="3600" b="1" dirty="0" smtClean="0">
                <a:solidFill>
                  <a:srgbClr val="006600"/>
                </a:solidFill>
              </a:rPr>
              <a:t>(in syllabus) </a:t>
            </a:r>
            <a:endParaRPr lang="en-US" sz="3600" b="1" dirty="0">
              <a:solidFill>
                <a:srgbClr val="006600"/>
              </a:solidFill>
            </a:endParaRPr>
          </a:p>
        </p:txBody>
      </p:sp>
      <p:sp>
        <p:nvSpPr>
          <p:cNvPr id="3" name="Content Placeholder 2"/>
          <p:cNvSpPr>
            <a:spLocks noGrp="1"/>
          </p:cNvSpPr>
          <p:nvPr>
            <p:ph idx="1"/>
          </p:nvPr>
        </p:nvSpPr>
        <p:spPr>
          <a:xfrm>
            <a:off x="381000" y="1066800"/>
            <a:ext cx="8305800" cy="5486400"/>
          </a:xfrm>
        </p:spPr>
        <p:txBody>
          <a:bodyPr>
            <a:normAutofit fontScale="92500" lnSpcReduction="20000"/>
          </a:bodyPr>
          <a:lstStyle/>
          <a:p>
            <a:pPr>
              <a:buNone/>
            </a:pPr>
            <a:r>
              <a:rPr lang="en-US" b="1" dirty="0" smtClean="0"/>
              <a:t> </a:t>
            </a:r>
          </a:p>
          <a:p>
            <a:pPr>
              <a:buNone/>
            </a:pPr>
            <a:r>
              <a:rPr lang="en-US" dirty="0" smtClean="0"/>
              <a:t>Describe your reasons for taking the class, your goals and expectations, and compare them with practical outcomes/results. Describe (briefly) your reading, writing, comprehension and speaking skills in Russian. Please share when and how you may be able to use the skills (job, graduate school, further studies, studies abroad, interpersonal communication, etc.). Evaluate your knowledge about Russia’s culture, traditions and customs before and after taking this class.  Please tell us about your future plans (if any) regarding Russian. </a:t>
            </a:r>
          </a:p>
          <a:p>
            <a:pPr>
              <a:buNone/>
            </a:pPr>
            <a:r>
              <a:rPr lang="en-US" dirty="0" smtClean="0"/>
              <a:t> </a:t>
            </a:r>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6600"/>
                </a:solidFill>
              </a:rPr>
              <a:t>What is “Hybrid” or “Blended”?</a:t>
            </a:r>
            <a:endParaRPr lang="en-US" b="1" dirty="0">
              <a:solidFill>
                <a:srgbClr val="006600"/>
              </a:solidFill>
            </a:endParaRPr>
          </a:p>
        </p:txBody>
      </p:sp>
      <p:sp>
        <p:nvSpPr>
          <p:cNvPr id="3" name="Content Placeholder 2"/>
          <p:cNvSpPr>
            <a:spLocks noGrp="1"/>
          </p:cNvSpPr>
          <p:nvPr>
            <p:ph idx="1"/>
          </p:nvPr>
        </p:nvSpPr>
        <p:spPr>
          <a:xfrm>
            <a:off x="457200" y="1600200"/>
            <a:ext cx="8229600" cy="4876800"/>
          </a:xfrm>
        </p:spPr>
        <p:txBody>
          <a:bodyPr>
            <a:noAutofit/>
          </a:bodyPr>
          <a:lstStyle/>
          <a:p>
            <a:pPr marL="514350" indent="-514350">
              <a:buAutoNum type="arabicPeriod"/>
            </a:pPr>
            <a:r>
              <a:rPr lang="en-US" sz="3600" b="1" dirty="0" smtClean="0"/>
              <a:t>Web-based learning activities </a:t>
            </a:r>
            <a:r>
              <a:rPr lang="en-US" sz="3600" dirty="0" smtClean="0"/>
              <a:t>are introduced to complement </a:t>
            </a:r>
            <a:r>
              <a:rPr lang="en-US" sz="3600" b="1" dirty="0" smtClean="0"/>
              <a:t>face-to-face (FTF) work; </a:t>
            </a:r>
          </a:p>
          <a:p>
            <a:pPr marL="514350" indent="-514350">
              <a:buAutoNum type="arabicPeriod"/>
            </a:pPr>
            <a:r>
              <a:rPr lang="en-US" sz="3600" dirty="0" smtClean="0"/>
              <a:t> </a:t>
            </a:r>
            <a:r>
              <a:rPr lang="en-US" sz="3600" b="1" dirty="0" smtClean="0"/>
              <a:t>FTF time is reduced</a:t>
            </a:r>
            <a:r>
              <a:rPr lang="en-US" sz="3600" dirty="0" smtClean="0"/>
              <a:t>, though not eliminated altogether; </a:t>
            </a:r>
          </a:p>
          <a:p>
            <a:pPr marL="514350" indent="-514350">
              <a:buAutoNum type="arabicPeriod"/>
            </a:pPr>
            <a:r>
              <a:rPr lang="en-US" sz="3600" dirty="0" smtClean="0"/>
              <a:t> Web-based and face-to-face </a:t>
            </a:r>
            <a:r>
              <a:rPr lang="en-US" sz="3600" b="1" dirty="0" smtClean="0"/>
              <a:t>components are designed to interact pedagogically.</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6600"/>
                </a:solidFill>
              </a:rPr>
              <a:t> </a:t>
            </a:r>
            <a:r>
              <a:rPr lang="en-US" sz="4000" b="1" dirty="0" smtClean="0">
                <a:solidFill>
                  <a:srgbClr val="006600"/>
                </a:solidFill>
              </a:rPr>
              <a:t>Self-Assessment  sample</a:t>
            </a:r>
            <a:br>
              <a:rPr lang="en-US" sz="4000" b="1" dirty="0" smtClean="0">
                <a:solidFill>
                  <a:srgbClr val="006600"/>
                </a:solidFill>
              </a:rPr>
            </a:br>
            <a:r>
              <a:rPr lang="en-US" sz="4000" b="1" dirty="0" smtClean="0">
                <a:solidFill>
                  <a:srgbClr val="006600"/>
                </a:solidFill>
              </a:rPr>
              <a:t>(Russ 001, male student, Math major)</a:t>
            </a:r>
            <a:endParaRPr lang="en-US" sz="4000" b="1" dirty="0">
              <a:solidFill>
                <a:srgbClr val="006600"/>
              </a:solidFill>
            </a:endParaRPr>
          </a:p>
        </p:txBody>
      </p:sp>
      <p:sp>
        <p:nvSpPr>
          <p:cNvPr id="3" name="Content Placeholder 2"/>
          <p:cNvSpPr>
            <a:spLocks noGrp="1"/>
          </p:cNvSpPr>
          <p:nvPr>
            <p:ph idx="1"/>
          </p:nvPr>
        </p:nvSpPr>
        <p:spPr/>
        <p:txBody>
          <a:bodyPr>
            <a:normAutofit fontScale="92500" lnSpcReduction="20000"/>
          </a:bodyPr>
          <a:lstStyle/>
          <a:p>
            <a:pPr>
              <a:buNone/>
            </a:pPr>
            <a:r>
              <a:rPr lang="en-US" dirty="0" smtClean="0"/>
              <a:t>I really enjoyed my semester taking Russian 001. I originally signed up for the class to fulfill a degree requirement because my department would not take my two years of Japanese as a foreign language credit. However over the course of the semester I found it every interesting. I had a very limited knowledge of Russian culture and language. I did not expect to learn much as we did in a semester, and was pleasantly surprised. I will continue in Russian 002, unfortunately I will graduate and be unable to take further courses after that.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6600"/>
                </a:solidFill>
              </a:rPr>
              <a:t> </a:t>
            </a:r>
            <a:r>
              <a:rPr lang="en-US" sz="4000" b="1" dirty="0" smtClean="0">
                <a:solidFill>
                  <a:srgbClr val="006600"/>
                </a:solidFill>
              </a:rPr>
              <a:t>Self-Assessment  sample</a:t>
            </a:r>
            <a:br>
              <a:rPr lang="en-US" sz="4000" b="1" dirty="0" smtClean="0">
                <a:solidFill>
                  <a:srgbClr val="006600"/>
                </a:solidFill>
              </a:rPr>
            </a:br>
            <a:r>
              <a:rPr lang="en-US" sz="4000" b="1" dirty="0" smtClean="0">
                <a:solidFill>
                  <a:srgbClr val="006600"/>
                </a:solidFill>
              </a:rPr>
              <a:t>(Russ 001, male student, Math major)</a:t>
            </a:r>
            <a:endParaRPr lang="en-US" sz="4000" b="1" dirty="0">
              <a:solidFill>
                <a:srgbClr val="006600"/>
              </a:solidFill>
            </a:endParaRPr>
          </a:p>
        </p:txBody>
      </p:sp>
      <p:sp>
        <p:nvSpPr>
          <p:cNvPr id="3" name="Content Placeholder 2"/>
          <p:cNvSpPr>
            <a:spLocks noGrp="1"/>
          </p:cNvSpPr>
          <p:nvPr>
            <p:ph idx="1"/>
          </p:nvPr>
        </p:nvSpPr>
        <p:spPr/>
        <p:txBody>
          <a:bodyPr>
            <a:normAutofit lnSpcReduction="10000"/>
          </a:bodyPr>
          <a:lstStyle/>
          <a:p>
            <a:pPr>
              <a:buNone/>
            </a:pPr>
            <a:r>
              <a:rPr lang="en-US" dirty="0" smtClean="0"/>
              <a:t>   I am hoping the graduate school I end up choosing has a Russian program so I can continue learning. One thing that has always bothered me about foreign language classes in the Midwest is the lack of native speakers to communicate with. However when I am not at school (summers, semesters off) I live and work in California. I was very surprised with how many Russian speakers I met in California. </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006600"/>
                </a:solidFill>
              </a:rPr>
              <a:t> </a:t>
            </a:r>
            <a:r>
              <a:rPr lang="en-US" sz="3600" b="1" dirty="0" smtClean="0">
                <a:solidFill>
                  <a:srgbClr val="006600"/>
                </a:solidFill>
              </a:rPr>
              <a:t>Self-Assessment  sample</a:t>
            </a:r>
            <a:br>
              <a:rPr lang="en-US" sz="3600" b="1" dirty="0" smtClean="0">
                <a:solidFill>
                  <a:srgbClr val="006600"/>
                </a:solidFill>
              </a:rPr>
            </a:br>
            <a:r>
              <a:rPr lang="en-US" sz="3600" b="1" dirty="0" smtClean="0">
                <a:solidFill>
                  <a:srgbClr val="006600"/>
                </a:solidFill>
              </a:rPr>
              <a:t>(Russ 001, male student, Math major)</a:t>
            </a:r>
            <a:endParaRPr lang="en-US" sz="3600" dirty="0">
              <a:solidFill>
                <a:srgbClr val="006600"/>
              </a:solidFill>
            </a:endParaRPr>
          </a:p>
        </p:txBody>
      </p:sp>
      <p:sp>
        <p:nvSpPr>
          <p:cNvPr id="3" name="Content Placeholder 2"/>
          <p:cNvSpPr>
            <a:spLocks noGrp="1"/>
          </p:cNvSpPr>
          <p:nvPr>
            <p:ph idx="1"/>
          </p:nvPr>
        </p:nvSpPr>
        <p:spPr/>
        <p:txBody>
          <a:bodyPr>
            <a:normAutofit/>
          </a:bodyPr>
          <a:lstStyle/>
          <a:p>
            <a:pPr>
              <a:buNone/>
            </a:pPr>
            <a:r>
              <a:rPr lang="en-US" dirty="0" smtClean="0"/>
              <a:t>Working at NASA has provided a surprising amount of Russian encounters. One night I had dinner and drinks with a former astronaut and a Russian laser physicist. I also found myself in a meeting with a former Russian cosmonaut. My knowledge of Russian culture before this class was very limited and may have even included some ideas from your talk on stereotypes.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006600"/>
                </a:solidFill>
              </a:rPr>
              <a:t> </a:t>
            </a:r>
            <a:r>
              <a:rPr lang="en-US" sz="3600" b="1" dirty="0" smtClean="0">
                <a:solidFill>
                  <a:srgbClr val="006600"/>
                </a:solidFill>
              </a:rPr>
              <a:t>Self-Assessment  sample</a:t>
            </a:r>
            <a:br>
              <a:rPr lang="en-US" sz="3600" b="1" dirty="0" smtClean="0">
                <a:solidFill>
                  <a:srgbClr val="006600"/>
                </a:solidFill>
              </a:rPr>
            </a:br>
            <a:r>
              <a:rPr lang="en-US" sz="3600" b="1" dirty="0" smtClean="0">
                <a:solidFill>
                  <a:srgbClr val="006600"/>
                </a:solidFill>
              </a:rPr>
              <a:t>(Russ 001, male student, Math major)</a:t>
            </a:r>
            <a:endParaRPr lang="en-US" sz="3600" dirty="0">
              <a:solidFill>
                <a:srgbClr val="006600"/>
              </a:solidFill>
            </a:endParaRPr>
          </a:p>
        </p:txBody>
      </p:sp>
      <p:sp>
        <p:nvSpPr>
          <p:cNvPr id="3" name="Content Placeholder 2"/>
          <p:cNvSpPr>
            <a:spLocks noGrp="1"/>
          </p:cNvSpPr>
          <p:nvPr>
            <p:ph idx="1"/>
          </p:nvPr>
        </p:nvSpPr>
        <p:spPr/>
        <p:txBody>
          <a:bodyPr>
            <a:normAutofit fontScale="92500" lnSpcReduction="10000"/>
          </a:bodyPr>
          <a:lstStyle/>
          <a:p>
            <a:pPr>
              <a:buNone/>
            </a:pPr>
            <a:r>
              <a:rPr lang="en-US" dirty="0" smtClean="0"/>
              <a:t>My knowledge of the Russian language was also very limited. I feel more comfortable with Russian now, though some words that are full on consonants trip me up. I also worry about sounding "funny" when I speak, sounding with an American diction. After May, before returning to work and graduate school, I plan on taking a trip to Russia. I would really enjoy using what I learned, and getting more confident in my Russian language skills.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
            </a:r>
            <a:br>
              <a:rPr lang="en-US" dirty="0" smtClean="0"/>
            </a:br>
            <a:r>
              <a:rPr lang="en-US" b="1" dirty="0" smtClean="0">
                <a:solidFill>
                  <a:srgbClr val="008000"/>
                </a:solidFill>
              </a:rPr>
              <a:t>Blog</a:t>
            </a:r>
            <a:br>
              <a:rPr lang="en-US" b="1" dirty="0" smtClean="0">
                <a:solidFill>
                  <a:srgbClr val="008000"/>
                </a:solidFill>
              </a:rPr>
            </a:br>
            <a:r>
              <a:rPr lang="en-US" b="1" dirty="0" smtClean="0"/>
              <a:t>Definition </a:t>
            </a:r>
            <a:r>
              <a:rPr lang="en-US" b="1" dirty="0" smtClean="0">
                <a:solidFill>
                  <a:srgbClr val="008000"/>
                </a:solidFill>
              </a:rPr>
              <a:t>          </a:t>
            </a:r>
            <a:r>
              <a:rPr lang="en-US" b="1" dirty="0" smtClean="0"/>
              <a:t>Functions</a:t>
            </a:r>
            <a:br>
              <a:rPr lang="en-US" b="1" dirty="0" smtClean="0"/>
            </a:br>
            <a:endParaRPr lang="en-US" b="1" dirty="0"/>
          </a:p>
        </p:txBody>
      </p:sp>
      <p:sp>
        <p:nvSpPr>
          <p:cNvPr id="3" name="Content Placeholder 2"/>
          <p:cNvSpPr>
            <a:spLocks noGrp="1"/>
          </p:cNvSpPr>
          <p:nvPr>
            <p:ph sz="half" idx="1"/>
          </p:nvPr>
        </p:nvSpPr>
        <p:spPr>
          <a:xfrm>
            <a:off x="304800" y="1600200"/>
            <a:ext cx="4191000" cy="4525963"/>
          </a:xfrm>
        </p:spPr>
        <p:txBody>
          <a:bodyPr>
            <a:normAutofit fontScale="55000" lnSpcReduction="20000"/>
          </a:bodyPr>
          <a:lstStyle/>
          <a:p>
            <a:pPr>
              <a:lnSpc>
                <a:spcPct val="170000"/>
              </a:lnSpc>
              <a:buNone/>
            </a:pPr>
            <a:r>
              <a:rPr lang="en-US" sz="4200" dirty="0" smtClean="0"/>
              <a:t>    </a:t>
            </a:r>
            <a:r>
              <a:rPr lang="en-US" sz="5100" dirty="0" smtClean="0"/>
              <a:t>online diary on Web site;  a frequently updated personal journal chronicling links at a Web site, intended for public viewing.</a:t>
            </a:r>
          </a:p>
          <a:p>
            <a:pPr>
              <a:buNone/>
            </a:pPr>
            <a:endParaRPr lang="en-US" sz="1900" dirty="0" smtClean="0">
              <a:hlinkClick r:id="rId2"/>
            </a:endParaRPr>
          </a:p>
          <a:p>
            <a:pPr>
              <a:buNone/>
            </a:pPr>
            <a:r>
              <a:rPr lang="en-US" sz="1900" dirty="0" smtClean="0">
                <a:hlinkClick r:id="rId2"/>
              </a:rPr>
              <a:t>http://www.bing.com/Dictionary/search?q=define+blog&amp;FORM=DTPDIA</a:t>
            </a:r>
            <a:endParaRPr lang="en-US" sz="1900" dirty="0" smtClean="0"/>
          </a:p>
          <a:p>
            <a:pPr>
              <a:buNone/>
            </a:pPr>
            <a:r>
              <a:rPr lang="en-US" sz="1900" dirty="0" smtClean="0"/>
              <a:t>Encarta® World English Dictionary[North American Edition] © &amp; (P) 2009 Microsoft </a:t>
            </a:r>
          </a:p>
          <a:p>
            <a:pPr>
              <a:buNone/>
            </a:pPr>
            <a:endParaRPr lang="en-US" dirty="0"/>
          </a:p>
        </p:txBody>
      </p:sp>
      <p:sp>
        <p:nvSpPr>
          <p:cNvPr id="4" name="Content Placeholder 3"/>
          <p:cNvSpPr>
            <a:spLocks noGrp="1"/>
          </p:cNvSpPr>
          <p:nvPr>
            <p:ph sz="half" idx="2"/>
          </p:nvPr>
        </p:nvSpPr>
        <p:spPr/>
        <p:txBody>
          <a:bodyPr>
            <a:normAutofit fontScale="55000" lnSpcReduction="20000"/>
          </a:bodyPr>
          <a:lstStyle/>
          <a:p>
            <a:pPr marL="514350" indent="-514350">
              <a:buFont typeface="+mj-lt"/>
              <a:buAutoNum type="arabicPeriod"/>
            </a:pPr>
            <a:r>
              <a:rPr lang="en-US" sz="4400" dirty="0" smtClean="0"/>
              <a:t>To promote interaction; </a:t>
            </a:r>
          </a:p>
          <a:p>
            <a:pPr marL="514350" indent="-514350">
              <a:buFont typeface="+mj-lt"/>
              <a:buAutoNum type="arabicPeriod"/>
            </a:pPr>
            <a:r>
              <a:rPr lang="en-US" sz="4400" dirty="0" smtClean="0"/>
              <a:t>To share ideas /</a:t>
            </a:r>
            <a:r>
              <a:rPr lang="en-US" sz="4400" b="1" dirty="0" smtClean="0"/>
              <a:t> peer evaluation;</a:t>
            </a:r>
            <a:endParaRPr lang="en-US" sz="4400" dirty="0" smtClean="0"/>
          </a:p>
          <a:p>
            <a:pPr marL="514350" indent="-514350">
              <a:buFont typeface="+mj-lt"/>
              <a:buAutoNum type="arabicPeriod"/>
            </a:pPr>
            <a:r>
              <a:rPr lang="en-US" sz="4400" dirty="0" smtClean="0"/>
              <a:t>To create the sense of </a:t>
            </a:r>
            <a:r>
              <a:rPr lang="en-US" sz="4400" b="1" dirty="0" smtClean="0"/>
              <a:t>community in class</a:t>
            </a:r>
            <a:r>
              <a:rPr lang="en-US" sz="4400" dirty="0" smtClean="0"/>
              <a:t>;</a:t>
            </a:r>
          </a:p>
          <a:p>
            <a:pPr marL="514350" indent="-514350">
              <a:buFont typeface="+mj-lt"/>
              <a:buAutoNum type="arabicPeriod"/>
            </a:pPr>
            <a:r>
              <a:rPr lang="en-US" sz="4400" dirty="0" smtClean="0"/>
              <a:t>To reduce turnaround  grading / feedback time;</a:t>
            </a:r>
          </a:p>
          <a:p>
            <a:pPr marL="514350" indent="-514350">
              <a:buFont typeface="+mj-lt"/>
              <a:buAutoNum type="arabicPeriod"/>
            </a:pPr>
            <a:r>
              <a:rPr lang="en-US" sz="4400" b="1" dirty="0" smtClean="0"/>
              <a:t>To extend learning </a:t>
            </a:r>
            <a:r>
              <a:rPr lang="en-US" sz="4400" dirty="0" smtClean="0"/>
              <a:t>and communication beyond the classroom space and time;</a:t>
            </a:r>
          </a:p>
          <a:p>
            <a:pPr marL="514350" indent="-514350">
              <a:buFont typeface="+mj-lt"/>
              <a:buAutoNum type="arabicPeriod"/>
            </a:pPr>
            <a:r>
              <a:rPr lang="en-US" sz="4400" dirty="0" smtClean="0"/>
              <a:t> To be available 24/7; </a:t>
            </a:r>
          </a:p>
          <a:p>
            <a:pPr marL="514350" indent="-514350">
              <a:buFont typeface="+mj-lt"/>
              <a:buAutoNum type="arabicPeriod"/>
            </a:pPr>
            <a:r>
              <a:rPr lang="en-US" sz="4400" dirty="0" smtClean="0"/>
              <a:t>To save paper and ink.</a:t>
            </a:r>
          </a:p>
          <a:p>
            <a:pPr>
              <a:buNone/>
            </a:pPr>
            <a:endParaRPr lang="en-US" dirty="0"/>
          </a:p>
        </p:txBody>
      </p:sp>
      <p:cxnSp>
        <p:nvCxnSpPr>
          <p:cNvPr id="7" name="Straight Arrow Connector 6"/>
          <p:cNvCxnSpPr/>
          <p:nvPr/>
        </p:nvCxnSpPr>
        <p:spPr>
          <a:xfrm>
            <a:off x="5181600" y="457200"/>
            <a:ext cx="838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3276600" y="533400"/>
            <a:ext cx="762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38200" y="6248400"/>
            <a:ext cx="5517216" cy="646331"/>
          </a:xfrm>
          <a:prstGeom prst="rect">
            <a:avLst/>
          </a:prstGeom>
          <a:noFill/>
        </p:spPr>
        <p:txBody>
          <a:bodyPr wrap="none" rtlCol="0">
            <a:spAutoFit/>
          </a:bodyPr>
          <a:lstStyle/>
          <a:p>
            <a:r>
              <a:rPr lang="en-US" dirty="0" smtClean="0">
                <a:hlinkClick r:id="rId3"/>
              </a:rPr>
              <a:t>http://blackboard.mst.edu/webapps/portal/frameset.jsp</a:t>
            </a:r>
            <a:endParaRPr lang="en-US" dirty="0" smtClean="0"/>
          </a:p>
          <a:p>
            <a:endParaRPr lang="en-US" dirty="0"/>
          </a:p>
        </p:txBody>
      </p:sp>
      <p:sp>
        <p:nvSpPr>
          <p:cNvPr id="9" name="TextBox 8"/>
          <p:cNvSpPr txBox="1"/>
          <p:nvPr/>
        </p:nvSpPr>
        <p:spPr>
          <a:xfrm>
            <a:off x="838200" y="6705600"/>
            <a:ext cx="184731" cy="369332"/>
          </a:xfrm>
          <a:prstGeom prst="rect">
            <a:avLst/>
          </a:prstGeom>
          <a:noFill/>
        </p:spPr>
        <p:txBody>
          <a:bodyPr wrap="none" rtlCol="0">
            <a:spAutoFit/>
          </a:bodyPr>
          <a:lstStyle/>
          <a:p>
            <a:endParaRPr lang="en-US" dirty="0"/>
          </a:p>
        </p:txBody>
      </p:sp>
      <p:sp>
        <p:nvSpPr>
          <p:cNvPr id="11" name="TextBox 10"/>
          <p:cNvSpPr txBox="1"/>
          <p:nvPr/>
        </p:nvSpPr>
        <p:spPr>
          <a:xfrm>
            <a:off x="228600" y="685800"/>
            <a:ext cx="808235" cy="646331"/>
          </a:xfrm>
          <a:prstGeom prst="rect">
            <a:avLst/>
          </a:prstGeom>
          <a:noFill/>
        </p:spPr>
        <p:txBody>
          <a:bodyPr wrap="none" rtlCol="0">
            <a:spAutoFit/>
          </a:bodyPr>
          <a:lstStyle/>
          <a:p>
            <a:r>
              <a:rPr lang="en-US" sz="3600" b="1" dirty="0" smtClean="0">
                <a:solidFill>
                  <a:srgbClr val="006600"/>
                </a:solidFill>
              </a:rPr>
              <a:t>VI. </a:t>
            </a:r>
            <a:endParaRPr lang="en-US" sz="3600" b="1" dirty="0">
              <a:solidFill>
                <a:srgbClr val="00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13716000" cy="857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6600"/>
                </a:solidFill>
              </a:rPr>
              <a:t>Benefits of Peer and Self-Assessment</a:t>
            </a:r>
            <a:endParaRPr lang="en-US" b="1" dirty="0">
              <a:solidFill>
                <a:srgbClr val="006600"/>
              </a:solidFill>
            </a:endParaRPr>
          </a:p>
        </p:txBody>
      </p:sp>
      <p:sp>
        <p:nvSpPr>
          <p:cNvPr id="3" name="Content Placeholder 2"/>
          <p:cNvSpPr>
            <a:spLocks noGrp="1"/>
          </p:cNvSpPr>
          <p:nvPr>
            <p:ph idx="1"/>
          </p:nvPr>
        </p:nvSpPr>
        <p:spPr>
          <a:xfrm>
            <a:off x="457200" y="1447800"/>
            <a:ext cx="8229600" cy="4678363"/>
          </a:xfrm>
        </p:spPr>
        <p:txBody>
          <a:bodyPr>
            <a:normAutofit fontScale="92500" lnSpcReduction="20000"/>
          </a:bodyPr>
          <a:lstStyle/>
          <a:p>
            <a:pPr>
              <a:lnSpc>
                <a:spcPct val="150000"/>
              </a:lnSpc>
              <a:buFont typeface="Wingdings" pitchFamily="2" charset="2"/>
              <a:buChar char="ü"/>
            </a:pPr>
            <a:r>
              <a:rPr lang="en-US" sz="3900" dirty="0" smtClean="0"/>
              <a:t>improve students’ motivation and understanding of the assessment process; </a:t>
            </a:r>
          </a:p>
          <a:p>
            <a:pPr>
              <a:lnSpc>
                <a:spcPct val="150000"/>
              </a:lnSpc>
              <a:buFont typeface="Wingdings" pitchFamily="2" charset="2"/>
              <a:buChar char="ü"/>
            </a:pPr>
            <a:r>
              <a:rPr lang="en-US" sz="3900" dirty="0" smtClean="0"/>
              <a:t>increase  students’ sense of involvement and ownership of the assessment process;</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6600"/>
                </a:solidFill>
              </a:rPr>
              <a:t>Benefits of Peer and Self-Assessment</a:t>
            </a:r>
            <a:endParaRPr lang="en-US" b="1" dirty="0">
              <a:solidFill>
                <a:srgbClr val="006600"/>
              </a:solidFill>
            </a:endParaRPr>
          </a:p>
        </p:txBody>
      </p:sp>
      <p:sp>
        <p:nvSpPr>
          <p:cNvPr id="3" name="Content Placeholder 2"/>
          <p:cNvSpPr>
            <a:spLocks noGrp="1"/>
          </p:cNvSpPr>
          <p:nvPr>
            <p:ph idx="1"/>
          </p:nvPr>
        </p:nvSpPr>
        <p:spPr>
          <a:xfrm>
            <a:off x="457200" y="1447800"/>
            <a:ext cx="8229600" cy="4678363"/>
          </a:xfrm>
        </p:spPr>
        <p:txBody>
          <a:bodyPr>
            <a:normAutofit/>
          </a:bodyPr>
          <a:lstStyle/>
          <a:p>
            <a:pPr>
              <a:lnSpc>
                <a:spcPct val="150000"/>
              </a:lnSpc>
              <a:buFont typeface="Wingdings" pitchFamily="2" charset="2"/>
              <a:buChar char="ü"/>
            </a:pPr>
            <a:r>
              <a:rPr lang="en-US" dirty="0" smtClean="0"/>
              <a:t>practice advanced communication skills;</a:t>
            </a:r>
          </a:p>
          <a:p>
            <a:pPr>
              <a:lnSpc>
                <a:spcPct val="150000"/>
              </a:lnSpc>
              <a:buFont typeface="Wingdings" pitchFamily="2" charset="2"/>
              <a:buChar char="ü"/>
            </a:pPr>
            <a:r>
              <a:rPr lang="en-US" dirty="0" smtClean="0"/>
              <a:t>learn to be autonomous learners;</a:t>
            </a:r>
          </a:p>
          <a:p>
            <a:pPr>
              <a:lnSpc>
                <a:spcPct val="150000"/>
              </a:lnSpc>
              <a:buFont typeface="Wingdings" pitchFamily="2" charset="2"/>
              <a:buChar char="ü"/>
            </a:pPr>
            <a:r>
              <a:rPr lang="en-US" dirty="0" smtClean="0"/>
              <a:t>promote active learning;</a:t>
            </a:r>
          </a:p>
          <a:p>
            <a:pPr>
              <a:lnSpc>
                <a:spcPct val="150000"/>
              </a:lnSpc>
              <a:buFont typeface="Wingdings" pitchFamily="2" charset="2"/>
              <a:buChar char="ü"/>
            </a:pPr>
            <a:r>
              <a:rPr lang="en-US" dirty="0" smtClean="0"/>
              <a:t>be able to evaluate critically the quality of their own work – now and forever.</a:t>
            </a:r>
            <a:endParaRPr lang="en-US" i="1" dirty="0" smtClean="0"/>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92162"/>
          </a:xfrm>
        </p:spPr>
        <p:txBody>
          <a:bodyPr>
            <a:normAutofit fontScale="90000"/>
          </a:bodyPr>
          <a:lstStyle/>
          <a:p>
            <a:r>
              <a:rPr lang="en-US" b="1" dirty="0" smtClean="0">
                <a:solidFill>
                  <a:srgbClr val="006600"/>
                </a:solidFill>
              </a:rPr>
              <a:t/>
            </a:r>
            <a:br>
              <a:rPr lang="en-US" b="1" dirty="0" smtClean="0">
                <a:solidFill>
                  <a:srgbClr val="006600"/>
                </a:solidFill>
              </a:rPr>
            </a:br>
            <a:r>
              <a:rPr lang="en-US" b="1" dirty="0" smtClean="0">
                <a:solidFill>
                  <a:srgbClr val="006600"/>
                </a:solidFill>
              </a:rPr>
              <a:t>VII. </a:t>
            </a:r>
            <a:r>
              <a:rPr lang="en-US" sz="4900" b="1" dirty="0" smtClean="0">
                <a:solidFill>
                  <a:srgbClr val="006600"/>
                </a:solidFill>
              </a:rPr>
              <a:t>Pedagogical Implications</a:t>
            </a:r>
            <a:br>
              <a:rPr lang="en-US" sz="4900" b="1" dirty="0" smtClean="0">
                <a:solidFill>
                  <a:srgbClr val="006600"/>
                </a:solidFill>
              </a:rPr>
            </a:br>
            <a:endParaRPr lang="en-US" sz="4900" dirty="0">
              <a:solidFill>
                <a:srgbClr val="006600"/>
              </a:solidFill>
            </a:endParaRPr>
          </a:p>
        </p:txBody>
      </p:sp>
      <p:sp>
        <p:nvSpPr>
          <p:cNvPr id="3" name="Content Placeholder 2"/>
          <p:cNvSpPr>
            <a:spLocks noGrp="1"/>
          </p:cNvSpPr>
          <p:nvPr>
            <p:ph idx="1"/>
          </p:nvPr>
        </p:nvSpPr>
        <p:spPr>
          <a:xfrm>
            <a:off x="381000" y="1143000"/>
            <a:ext cx="8305800" cy="5029200"/>
          </a:xfrm>
        </p:spPr>
        <p:txBody>
          <a:bodyPr>
            <a:normAutofit fontScale="62500" lnSpcReduction="20000"/>
          </a:bodyPr>
          <a:lstStyle/>
          <a:p>
            <a:pPr algn="ctr">
              <a:lnSpc>
                <a:spcPct val="210000"/>
              </a:lnSpc>
              <a:buNone/>
            </a:pPr>
            <a:r>
              <a:rPr lang="en-US" sz="7000" b="1" dirty="0" smtClean="0"/>
              <a:t>“Good teachers are costly,</a:t>
            </a:r>
          </a:p>
          <a:p>
            <a:pPr algn="ctr">
              <a:lnSpc>
                <a:spcPct val="210000"/>
              </a:lnSpc>
              <a:buNone/>
            </a:pPr>
            <a:r>
              <a:rPr lang="en-US" sz="7000" b="1" dirty="0" smtClean="0"/>
              <a:t> but bad teachers cost more.”</a:t>
            </a:r>
            <a:r>
              <a:rPr lang="en-US" sz="7000" dirty="0" smtClean="0"/>
              <a:t>   </a:t>
            </a:r>
          </a:p>
          <a:p>
            <a:pPr>
              <a:lnSpc>
                <a:spcPct val="210000"/>
              </a:lnSpc>
              <a:buNone/>
            </a:pPr>
            <a:r>
              <a:rPr lang="en-US" dirty="0" smtClean="0"/>
              <a:t>  							</a:t>
            </a:r>
            <a:r>
              <a:rPr lang="en-US" sz="5800" dirty="0" smtClean="0"/>
              <a:t>~Bob Talbert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solidFill>
                  <a:srgbClr val="006600"/>
                </a:solidFill>
              </a:rPr>
              <a:t>3 </a:t>
            </a:r>
            <a:r>
              <a:rPr lang="en-US" sz="6000" b="1" dirty="0" smtClean="0">
                <a:solidFill>
                  <a:srgbClr val="006600"/>
                </a:solidFill>
              </a:rPr>
              <a:t>P</a:t>
            </a:r>
            <a:r>
              <a:rPr lang="en-US" sz="4900" b="1" dirty="0" smtClean="0">
                <a:solidFill>
                  <a:srgbClr val="006600"/>
                </a:solidFill>
              </a:rPr>
              <a:t>s of Good Teaching</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pPr>
              <a:buNone/>
            </a:pPr>
            <a:r>
              <a:rPr lang="en-US" sz="5400" b="1" dirty="0" smtClean="0">
                <a:solidFill>
                  <a:srgbClr val="006600"/>
                </a:solidFill>
              </a:rPr>
              <a:t>P</a:t>
            </a:r>
            <a:r>
              <a:rPr lang="en-US" sz="5400" dirty="0" smtClean="0"/>
              <a:t>ersonal contact</a:t>
            </a:r>
          </a:p>
          <a:p>
            <a:pPr>
              <a:buNone/>
            </a:pPr>
            <a:r>
              <a:rPr lang="en-US" sz="5400" b="1" dirty="0" smtClean="0">
                <a:solidFill>
                  <a:srgbClr val="006600"/>
                </a:solidFill>
              </a:rPr>
              <a:t>P</a:t>
            </a:r>
            <a:r>
              <a:rPr lang="en-US" sz="5400" dirty="0" smtClean="0"/>
              <a:t>ositive reinforcement</a:t>
            </a:r>
          </a:p>
          <a:p>
            <a:pPr>
              <a:buNone/>
            </a:pPr>
            <a:r>
              <a:rPr lang="en-US" sz="5400" b="1" dirty="0" smtClean="0">
                <a:solidFill>
                  <a:srgbClr val="006600"/>
                </a:solidFill>
              </a:rPr>
              <a:t>P</a:t>
            </a:r>
            <a:r>
              <a:rPr lang="en-US" sz="5400" dirty="0" smtClean="0"/>
              <a:t>eer pressure</a:t>
            </a:r>
          </a:p>
          <a:p>
            <a:pPr>
              <a:buNone/>
            </a:pPr>
            <a:r>
              <a:rPr lang="en-US" dirty="0" smtClean="0"/>
              <a:t>	        -  Dr. Lance Haynes, ALP, Missouri S&amp;T</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6600"/>
                </a:solidFill>
              </a:rPr>
              <a:t>“Hybrid” or “Blended” classroom by</a:t>
            </a:r>
            <a:br>
              <a:rPr lang="en-US" sz="3600" b="1" dirty="0" smtClean="0">
                <a:solidFill>
                  <a:srgbClr val="006600"/>
                </a:solidFill>
              </a:rPr>
            </a:br>
            <a:r>
              <a:rPr lang="en-US" sz="3600" b="1" dirty="0" smtClean="0">
                <a:solidFill>
                  <a:srgbClr val="006600"/>
                </a:solidFill>
              </a:rPr>
              <a:t>% Content  Delivered Online</a:t>
            </a:r>
            <a:endParaRPr lang="en-US" sz="3600" b="1" dirty="0">
              <a:solidFill>
                <a:srgbClr val="006600"/>
              </a:solidFill>
            </a:endParaRPr>
          </a:p>
        </p:txBody>
      </p:sp>
      <p:sp>
        <p:nvSpPr>
          <p:cNvPr id="3" name="Content Placeholder 2"/>
          <p:cNvSpPr>
            <a:spLocks noGrp="1"/>
          </p:cNvSpPr>
          <p:nvPr>
            <p:ph idx="1"/>
          </p:nvPr>
        </p:nvSpPr>
        <p:spPr>
          <a:xfrm>
            <a:off x="457200" y="1600200"/>
            <a:ext cx="8229600" cy="5029200"/>
          </a:xfrm>
        </p:spPr>
        <p:txBody>
          <a:bodyPr>
            <a:noAutofit/>
          </a:bodyPr>
          <a:lstStyle/>
          <a:p>
            <a:pPr>
              <a:buNone/>
            </a:pPr>
            <a:r>
              <a:rPr lang="en-US" sz="4000" dirty="0" smtClean="0"/>
              <a:t>Blended/ Hybrid    </a:t>
            </a:r>
            <a:r>
              <a:rPr lang="en-US" sz="4000" b="1" dirty="0" smtClean="0"/>
              <a:t>30 to 79%</a:t>
            </a:r>
          </a:p>
          <a:p>
            <a:pPr>
              <a:buFont typeface="Wingdings" pitchFamily="2" charset="2"/>
              <a:buChar char="ü"/>
            </a:pPr>
            <a:r>
              <a:rPr lang="en-US" sz="4000" dirty="0" smtClean="0"/>
              <a:t>blends online and face-to-face delivery;</a:t>
            </a:r>
          </a:p>
          <a:p>
            <a:pPr>
              <a:buFont typeface="Wingdings" pitchFamily="2" charset="2"/>
              <a:buChar char="ü"/>
            </a:pPr>
            <a:r>
              <a:rPr lang="en-US" sz="4000" dirty="0" smtClean="0"/>
              <a:t> substantial proportion of content delivered online; </a:t>
            </a:r>
          </a:p>
          <a:p>
            <a:pPr>
              <a:buFont typeface="Wingdings" pitchFamily="2" charset="2"/>
              <a:buChar char="ü"/>
            </a:pPr>
            <a:r>
              <a:rPr lang="en-US" sz="4000" dirty="0" smtClean="0"/>
              <a:t>uses online discussions and some face-to-face meetings.</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solidFill>
                  <a:srgbClr val="006600"/>
                </a:solidFill>
              </a:rPr>
              <a:t/>
            </a:r>
            <a:br>
              <a:rPr lang="en-US" sz="4800" b="1" dirty="0" smtClean="0">
                <a:solidFill>
                  <a:srgbClr val="006600"/>
                </a:solidFill>
              </a:rPr>
            </a:br>
            <a:r>
              <a:rPr lang="en-US" sz="4800" b="1" dirty="0" smtClean="0">
                <a:solidFill>
                  <a:srgbClr val="006600"/>
                </a:solidFill>
              </a:rPr>
              <a:t>In Lieu of Conclusion</a:t>
            </a:r>
            <a:br>
              <a:rPr lang="en-US" sz="4800" b="1" dirty="0" smtClean="0">
                <a:solidFill>
                  <a:srgbClr val="006600"/>
                </a:solidFill>
              </a:rPr>
            </a:br>
            <a:endParaRPr lang="en-US" sz="4800" dirty="0"/>
          </a:p>
        </p:txBody>
      </p:sp>
      <p:sp>
        <p:nvSpPr>
          <p:cNvPr id="3" name="Content Placeholder 2"/>
          <p:cNvSpPr>
            <a:spLocks noGrp="1"/>
          </p:cNvSpPr>
          <p:nvPr>
            <p:ph idx="1"/>
          </p:nvPr>
        </p:nvSpPr>
        <p:spPr>
          <a:xfrm>
            <a:off x="381000" y="1905000"/>
            <a:ext cx="8153400" cy="4221163"/>
          </a:xfrm>
        </p:spPr>
        <p:txBody>
          <a:bodyPr>
            <a:normAutofit fontScale="77500" lnSpcReduction="20000"/>
          </a:bodyPr>
          <a:lstStyle/>
          <a:p>
            <a:pPr>
              <a:buNone/>
            </a:pPr>
            <a:r>
              <a:rPr lang="en-US" b="1" dirty="0" smtClean="0"/>
              <a:t>Teaching from a Student's Perspective </a:t>
            </a:r>
          </a:p>
          <a:p>
            <a:pPr>
              <a:buNone/>
            </a:pPr>
            <a:r>
              <a:rPr lang="en-US" b="1" dirty="0" smtClean="0"/>
              <a:t>(1 min. 37 sec.)</a:t>
            </a:r>
          </a:p>
          <a:p>
            <a:pPr>
              <a:buNone/>
            </a:pPr>
            <a:r>
              <a:rPr lang="en-US" dirty="0" smtClean="0"/>
              <a:t> </a:t>
            </a:r>
            <a:r>
              <a:rPr lang="en-US" u="sng" dirty="0" smtClean="0">
                <a:hlinkClick r:id="rId2"/>
              </a:rPr>
              <a:t>http://www.youtube.com/watch?v=K2lwKdKz2DY&amp;feature=related</a:t>
            </a:r>
            <a:endParaRPr lang="en-US" u="sng" dirty="0" smtClean="0"/>
          </a:p>
          <a:p>
            <a:pPr>
              <a:buNone/>
            </a:pPr>
            <a:endParaRPr lang="en-US" b="1" dirty="0" smtClean="0"/>
          </a:p>
          <a:p>
            <a:pPr>
              <a:buNone/>
            </a:pPr>
            <a:endParaRPr lang="en-US" b="1" dirty="0" smtClean="0"/>
          </a:p>
          <a:p>
            <a:pPr>
              <a:buNone/>
            </a:pPr>
            <a:r>
              <a:rPr lang="en-US" b="1" dirty="0" smtClean="0"/>
              <a:t>Traditional teaching (1 min. 17 sec.)</a:t>
            </a:r>
          </a:p>
          <a:p>
            <a:pPr>
              <a:buNone/>
            </a:pPr>
            <a:r>
              <a:rPr lang="en-US" dirty="0" smtClean="0">
                <a:hlinkClick r:id="rId3"/>
              </a:rPr>
              <a:t>http://www.youtube.com/watch?v=C-S54bbX6eA&amp;feature=related</a:t>
            </a:r>
            <a:endParaRPr lang="en-US" dirty="0" smtClean="0"/>
          </a:p>
          <a:p>
            <a:pPr>
              <a:buNone/>
            </a:pPr>
            <a:endParaRPr lang="en-US" dirty="0" smtClean="0"/>
          </a:p>
          <a:p>
            <a:pPr>
              <a:buNone/>
            </a:pPr>
            <a:r>
              <a:rPr lang="en-US" dirty="0" smtClean="0"/>
              <a:t> </a:t>
            </a:r>
          </a:p>
          <a:p>
            <a:pPr>
              <a:buNone/>
            </a:pP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944562"/>
          </a:xfrm>
        </p:spPr>
        <p:txBody>
          <a:bodyPr>
            <a:normAutofit/>
          </a:bodyPr>
          <a:lstStyle/>
          <a:p>
            <a:r>
              <a:rPr lang="en-US" sz="5400" b="1" dirty="0" smtClean="0">
                <a:solidFill>
                  <a:srgbClr val="006600"/>
                </a:solidFill>
              </a:rPr>
              <a:t>In Lieu of Conclusion</a:t>
            </a:r>
            <a:endParaRPr lang="en-US" sz="5400" b="1" dirty="0">
              <a:solidFill>
                <a:srgbClr val="006600"/>
              </a:solidFill>
            </a:endParaRPr>
          </a:p>
        </p:txBody>
      </p:sp>
      <p:sp>
        <p:nvSpPr>
          <p:cNvPr id="3" name="Content Placeholder 2"/>
          <p:cNvSpPr>
            <a:spLocks noGrp="1"/>
          </p:cNvSpPr>
          <p:nvPr>
            <p:ph idx="1"/>
          </p:nvPr>
        </p:nvSpPr>
        <p:spPr>
          <a:xfrm>
            <a:off x="457200" y="1371600"/>
            <a:ext cx="8229600" cy="4754563"/>
          </a:xfrm>
        </p:spPr>
        <p:txBody>
          <a:bodyPr>
            <a:normAutofit/>
          </a:bodyPr>
          <a:lstStyle/>
          <a:p>
            <a:pPr>
              <a:buNone/>
            </a:pPr>
            <a:endParaRPr lang="en-US" sz="4000" b="1" dirty="0" smtClean="0">
              <a:solidFill>
                <a:srgbClr val="006600"/>
              </a:solidFill>
            </a:endParaRPr>
          </a:p>
          <a:p>
            <a:pPr>
              <a:buNone/>
            </a:pPr>
            <a:r>
              <a:rPr lang="en-US" sz="4000" b="1" dirty="0" smtClean="0"/>
              <a:t>“The mediocre teacher tells.  </a:t>
            </a:r>
          </a:p>
          <a:p>
            <a:pPr>
              <a:buNone/>
            </a:pPr>
            <a:r>
              <a:rPr lang="en-US" sz="4000" b="1" dirty="0" smtClean="0"/>
              <a:t>  The good teacher explains.  </a:t>
            </a:r>
          </a:p>
          <a:p>
            <a:pPr>
              <a:buNone/>
            </a:pPr>
            <a:r>
              <a:rPr lang="en-US" sz="4000" b="1" dirty="0" smtClean="0"/>
              <a:t>  The superior teacher demonstrates.  </a:t>
            </a:r>
          </a:p>
          <a:p>
            <a:pPr>
              <a:buNone/>
            </a:pPr>
            <a:r>
              <a:rPr lang="en-US" sz="4000" b="1" dirty="0" smtClean="0"/>
              <a:t>  The great teacher inspires.”  </a:t>
            </a:r>
          </a:p>
          <a:p>
            <a:pPr>
              <a:buNone/>
            </a:pPr>
            <a:r>
              <a:rPr lang="en-US" sz="4000" dirty="0" smtClean="0"/>
              <a:t>					</a:t>
            </a:r>
            <a:r>
              <a:rPr lang="en-US" sz="3600" dirty="0" smtClean="0"/>
              <a:t>~William Arthur Ward</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411162"/>
          </a:xfrm>
          <a:prstGeom prst="rect">
            <a:avLst/>
          </a:prstGeom>
        </p:spPr>
        <p:txBody>
          <a:bodyPr rtlCol="0">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6600"/>
                </a:solidFill>
                <a:effectLst/>
                <a:uLnTx/>
                <a:uFillTx/>
                <a:latin typeface="+mj-lt"/>
                <a:ea typeface="+mj-ea"/>
                <a:cs typeface="+mj-cs"/>
              </a:rPr>
              <a:t>References</a:t>
            </a:r>
          </a:p>
        </p:txBody>
      </p:sp>
      <p:sp>
        <p:nvSpPr>
          <p:cNvPr id="3" name="Content Placeholder 2"/>
          <p:cNvSpPr txBox="1">
            <a:spLocks/>
          </p:cNvSpPr>
          <p:nvPr/>
        </p:nvSpPr>
        <p:spPr>
          <a:xfrm>
            <a:off x="381000" y="762000"/>
            <a:ext cx="8305800" cy="5364163"/>
          </a:xfrm>
          <a:prstGeom prst="rect">
            <a:avLst/>
          </a:prstGeom>
        </p:spPr>
        <p:txBody>
          <a:bodyPr rtlCol="0">
            <a:noAutofit/>
          </a:bodyPr>
          <a:lstStyle/>
          <a:p>
            <a:r>
              <a:rPr lang="en-US" sz="1600" b="1" dirty="0" smtClean="0"/>
              <a:t>Black, P and </a:t>
            </a:r>
            <a:r>
              <a:rPr lang="en-US" sz="1600" b="1" dirty="0" err="1" smtClean="0"/>
              <a:t>Wiliam</a:t>
            </a:r>
            <a:r>
              <a:rPr lang="en-US" sz="1600" b="1" dirty="0" smtClean="0"/>
              <a:t>, D (2002). </a:t>
            </a:r>
            <a:r>
              <a:rPr lang="en-US" sz="1600" dirty="0" smtClean="0"/>
              <a:t>Assessment for Learning: Beyond the</a:t>
            </a:r>
          </a:p>
          <a:p>
            <a:r>
              <a:rPr lang="en-US" sz="1600" dirty="0" smtClean="0"/>
              <a:t>Black Box (2002). </a:t>
            </a:r>
            <a:r>
              <a:rPr lang="en-US" sz="1600" dirty="0" smtClean="0">
                <a:hlinkClick r:id="rId2"/>
              </a:rPr>
              <a:t>www.assessmentreform-group.org.uk/publications.html</a:t>
            </a:r>
            <a:endParaRPr lang="en-US" sz="1600" b="1" dirty="0" smtClean="0"/>
          </a:p>
          <a:p>
            <a:pPr marL="457200" indent="-457200"/>
            <a:r>
              <a:rPr lang="en-US" sz="1600" b="1" dirty="0" smtClean="0"/>
              <a:t>Brown, H.D. (1994). </a:t>
            </a:r>
            <a:r>
              <a:rPr lang="en-US" sz="1600" dirty="0" smtClean="0"/>
              <a:t>Teaching by principle: An interactive approach to language pedagogy. </a:t>
            </a:r>
          </a:p>
          <a:p>
            <a:pPr marL="457200" indent="-457200"/>
            <a:r>
              <a:rPr lang="en-US" sz="1600" dirty="0" smtClean="0"/>
              <a:t>Englewood Cliffs, NJ: Prentice Hall.</a:t>
            </a:r>
          </a:p>
          <a:p>
            <a:r>
              <a:rPr lang="en-US" sz="1600" b="1" dirty="0" smtClean="0"/>
              <a:t>Freeman, MA and McKenzie, J (2002). </a:t>
            </a:r>
            <a:r>
              <a:rPr lang="en-US" sz="1600" dirty="0" smtClean="0"/>
              <a:t>Implementing and evaluating SPARK, a</a:t>
            </a:r>
          </a:p>
          <a:p>
            <a:r>
              <a:rPr lang="en-US" sz="1600" dirty="0" smtClean="0"/>
              <a:t>confidential web-based template for self and peer assessment of student teamwork: benefits of evaluating across different subjects. British Journal of Educational Technology, 33 (5), pp553-572. Cited at </a:t>
            </a:r>
            <a:r>
              <a:rPr lang="en-US" sz="1600" dirty="0" smtClean="0">
                <a:hlinkClick r:id="rId3"/>
              </a:rPr>
              <a:t>www.educ.dab.uts.edu.au/darrall/sparksite</a:t>
            </a:r>
            <a:endParaRPr lang="en-US" sz="1600" dirty="0" smtClean="0"/>
          </a:p>
          <a:p>
            <a:pPr marL="457200" indent="-457200"/>
            <a:r>
              <a:rPr lang="en-US" sz="1600" b="1" dirty="0" err="1" smtClean="0"/>
              <a:t>Leont’ev</a:t>
            </a:r>
            <a:r>
              <a:rPr lang="en-US" sz="1600" b="1" dirty="0" smtClean="0"/>
              <a:t>, A. A. (1991). </a:t>
            </a:r>
            <a:r>
              <a:rPr lang="en-US" sz="1600" dirty="0" smtClean="0"/>
              <a:t>K </a:t>
            </a:r>
            <a:r>
              <a:rPr lang="en-US" sz="1600" dirty="0" err="1" smtClean="0"/>
              <a:t>opredeleniiu</a:t>
            </a:r>
            <a:r>
              <a:rPr lang="en-US" sz="1600" dirty="0" smtClean="0"/>
              <a:t> </a:t>
            </a:r>
            <a:r>
              <a:rPr lang="en-US" sz="1600" dirty="0" err="1" smtClean="0"/>
              <a:t>rechevoi</a:t>
            </a:r>
            <a:r>
              <a:rPr lang="en-US" sz="1600" dirty="0" smtClean="0"/>
              <a:t> </a:t>
            </a:r>
            <a:r>
              <a:rPr lang="en-US" sz="1600" dirty="0" err="1" smtClean="0"/>
              <a:t>situatsii</a:t>
            </a:r>
            <a:r>
              <a:rPr lang="en-US" sz="1600" dirty="0" smtClean="0"/>
              <a:t>. In </a:t>
            </a:r>
            <a:r>
              <a:rPr lang="en-US" sz="1600" i="1" dirty="0" err="1" smtClean="0"/>
              <a:t>Obshchaia</a:t>
            </a:r>
            <a:r>
              <a:rPr lang="en-US" sz="1600" i="1" dirty="0" smtClean="0"/>
              <a:t> </a:t>
            </a:r>
            <a:r>
              <a:rPr lang="en-US" sz="1600" i="1" dirty="0" err="1" smtClean="0"/>
              <a:t>metodika</a:t>
            </a:r>
            <a:r>
              <a:rPr lang="en-US" sz="1600" i="1" dirty="0" smtClean="0"/>
              <a:t> </a:t>
            </a:r>
            <a:r>
              <a:rPr lang="en-US" sz="1600" i="1" dirty="0" err="1" smtClean="0"/>
              <a:t>obucheniia</a:t>
            </a:r>
            <a:endParaRPr lang="en-US" sz="1600" i="1" dirty="0" smtClean="0"/>
          </a:p>
          <a:p>
            <a:pPr marL="457200" indent="-457200"/>
            <a:r>
              <a:rPr lang="en-US" sz="1600" i="1" dirty="0" err="1" smtClean="0"/>
              <a:t>innostrannym</a:t>
            </a:r>
            <a:r>
              <a:rPr lang="en-US" sz="1600" i="1" dirty="0" smtClean="0"/>
              <a:t> </a:t>
            </a:r>
            <a:r>
              <a:rPr lang="en-US" sz="1600" i="1" dirty="0" err="1" smtClean="0"/>
              <a:t>iazykam</a:t>
            </a:r>
            <a:r>
              <a:rPr lang="en-US" sz="1600" dirty="0" smtClean="0"/>
              <a:t> (pp. 161-162). Moscow. </a:t>
            </a:r>
            <a:r>
              <a:rPr lang="en-US" sz="1600" dirty="0" err="1" smtClean="0"/>
              <a:t>Russkii</a:t>
            </a:r>
            <a:r>
              <a:rPr lang="en-US" sz="1600" dirty="0" smtClean="0"/>
              <a:t> </a:t>
            </a:r>
            <a:r>
              <a:rPr lang="en-US" sz="1600" dirty="0" err="1" smtClean="0"/>
              <a:t>iazyk</a:t>
            </a:r>
            <a:r>
              <a:rPr lang="en-US" sz="1600" dirty="0" smtClean="0"/>
              <a:t>. </a:t>
            </a:r>
          </a:p>
          <a:p>
            <a:r>
              <a:rPr lang="pt-BR" sz="1600" b="1" dirty="0" smtClean="0"/>
              <a:t>Pellegrino, JW, Chudowski, N, Glaser, R </a:t>
            </a:r>
            <a:r>
              <a:rPr lang="en-US" sz="1600" dirty="0" smtClean="0"/>
              <a:t>(</a:t>
            </a:r>
            <a:r>
              <a:rPr lang="en-US" sz="1600" dirty="0" err="1" smtClean="0"/>
              <a:t>Eds</a:t>
            </a:r>
            <a:r>
              <a:rPr lang="en-US" sz="1600" dirty="0" smtClean="0"/>
              <a:t>) (2001). Knowing What Students</a:t>
            </a:r>
          </a:p>
          <a:p>
            <a:r>
              <a:rPr lang="en-US" sz="1600" dirty="0" smtClean="0"/>
              <a:t>Know. Washington DC: National Academy of Sciences.</a:t>
            </a:r>
          </a:p>
          <a:p>
            <a:r>
              <a:rPr lang="en-US" sz="1600" b="1" dirty="0" smtClean="0"/>
              <a:t>Ridgway J and </a:t>
            </a:r>
            <a:r>
              <a:rPr lang="en-US" sz="1600" b="1" dirty="0" err="1" smtClean="0"/>
              <a:t>McCusker</a:t>
            </a:r>
            <a:r>
              <a:rPr lang="en-US" sz="1600" b="1" dirty="0" smtClean="0"/>
              <a:t>, S (2003). </a:t>
            </a:r>
            <a:r>
              <a:rPr lang="en-US" sz="1600" dirty="0" smtClean="0"/>
              <a:t>Using computers to assess new educational goals. Assessment in Education: Principles, Policy and Practice, Vol. 10, no 3, pp. 309-328(20)</a:t>
            </a:r>
          </a:p>
          <a:p>
            <a:r>
              <a:rPr lang="en-US" sz="1600" b="1" dirty="0" smtClean="0"/>
              <a:t>Ripley, M (2004). E-assessment question </a:t>
            </a:r>
            <a:r>
              <a:rPr lang="en-US" sz="1600" dirty="0" smtClean="0"/>
              <a:t>Foreign Languages and Higher Education: New Structures for a Changed World,  MLA recommendations for teaching language: </a:t>
            </a:r>
            <a:r>
              <a:rPr lang="en-US" sz="1600" u="sng" dirty="0" smtClean="0">
                <a:hlinkClick r:id="rId4"/>
              </a:rPr>
              <a:t>http://www.mla.org/flreport</a:t>
            </a:r>
            <a:r>
              <a:rPr lang="en-US" sz="1600" u="sng" dirty="0" smtClean="0"/>
              <a:t> </a:t>
            </a:r>
            <a:endParaRPr lang="en-US" sz="1600" dirty="0" smtClean="0"/>
          </a:p>
          <a:p>
            <a:pPr marL="457200" indent="-457200"/>
            <a:r>
              <a:rPr lang="en-US" sz="1600" b="1" dirty="0" smtClean="0"/>
              <a:t>Rowell, P.M. (2002). </a:t>
            </a:r>
            <a:r>
              <a:rPr lang="en-US" sz="1600" dirty="0" smtClean="0"/>
              <a:t>Peer interactions in shared technological activity: A study of participation. </a:t>
            </a:r>
          </a:p>
          <a:p>
            <a:pPr marL="457200" indent="-457200"/>
            <a:r>
              <a:rPr lang="en-US" sz="1600" i="1" dirty="0" smtClean="0"/>
              <a:t>International Journal of Technology and Design Education</a:t>
            </a:r>
            <a:r>
              <a:rPr lang="en-US" sz="1600" dirty="0" smtClean="0"/>
              <a:t>, 12 (1), 1-22.</a:t>
            </a:r>
          </a:p>
          <a:p>
            <a:pPr marL="457200" indent="-457200"/>
            <a:r>
              <a:rPr lang="en-US" sz="1600" b="1" dirty="0" smtClean="0"/>
              <a:t>Thompson, I. (1996). </a:t>
            </a:r>
            <a:r>
              <a:rPr lang="en-US" sz="1600" dirty="0" smtClean="0"/>
              <a:t>Assessing foreign language skills: Data from Russian. </a:t>
            </a:r>
            <a:r>
              <a:rPr lang="en-US" sz="1600" i="1" dirty="0" smtClean="0"/>
              <a:t>Modern Language Journal </a:t>
            </a:r>
            <a:r>
              <a:rPr lang="en-US" sz="1600" dirty="0" smtClean="0"/>
              <a:t>80: 47-65.</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a:xfrm>
            <a:off x="6553200" y="6356350"/>
            <a:ext cx="2133600" cy="365125"/>
          </a:xfrm>
        </p:spPr>
        <p:txBody>
          <a:bodyPr/>
          <a:lstStyle/>
          <a:p>
            <a:pPr>
              <a:defRPr/>
            </a:pPr>
            <a:fld id="{1ED2D7F5-3AAB-486E-8AD2-0F6AF6D43B59}" type="slidenum">
              <a:rPr lang="en-US"/>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6600"/>
                </a:solidFill>
              </a:rPr>
              <a:t>Acknowledgments</a:t>
            </a:r>
            <a:endParaRPr lang="en-US" b="1" dirty="0">
              <a:solidFill>
                <a:srgbClr val="006600"/>
              </a:solidFill>
            </a:endParaRPr>
          </a:p>
        </p:txBody>
      </p:sp>
      <p:sp>
        <p:nvSpPr>
          <p:cNvPr id="3" name="Content Placeholder 2"/>
          <p:cNvSpPr>
            <a:spLocks noGrp="1"/>
          </p:cNvSpPr>
          <p:nvPr>
            <p:ph idx="1"/>
          </p:nvPr>
        </p:nvSpPr>
        <p:spPr/>
        <p:txBody>
          <a:bodyPr>
            <a:normAutofit/>
          </a:bodyPr>
          <a:lstStyle/>
          <a:p>
            <a:pPr marL="514350" indent="-514350">
              <a:buFont typeface="Wingdings" pitchFamily="2" charset="2"/>
              <a:buChar char="ü"/>
            </a:pPr>
            <a:r>
              <a:rPr lang="en-US" b="1" dirty="0" smtClean="0"/>
              <a:t>Missouri S&amp;T Arts, Languages, and Philosophy Department</a:t>
            </a:r>
          </a:p>
          <a:p>
            <a:pPr marL="514350" indent="-514350">
              <a:buFont typeface="Wingdings" pitchFamily="2" charset="2"/>
              <a:buChar char="ü"/>
            </a:pPr>
            <a:r>
              <a:rPr lang="en-US" b="1" dirty="0" smtClean="0"/>
              <a:t>Dr. W. Lance Haynes</a:t>
            </a:r>
          </a:p>
          <a:p>
            <a:pPr marL="514350" indent="-514350">
              <a:buFont typeface="Wingdings" pitchFamily="2" charset="2"/>
              <a:buChar char="ü"/>
            </a:pPr>
            <a:r>
              <a:rPr lang="en-US" b="1" dirty="0" smtClean="0"/>
              <a:t>My students</a:t>
            </a:r>
          </a:p>
          <a:p>
            <a:pPr marL="514350" indent="-514350">
              <a:buFont typeface="Wingdings" pitchFamily="2" charset="2"/>
              <a:buChar char="ü"/>
            </a:pPr>
            <a:r>
              <a:rPr lang="en-US" b="1" dirty="0" smtClean="0"/>
              <a:t>Missouri S&amp;T Education Technology Department </a:t>
            </a:r>
          </a:p>
          <a:p>
            <a:pPr marL="514350" indent="-514350">
              <a:buNone/>
            </a:pPr>
            <a:endParaRPr lang="en-US" dirty="0" smtClean="0"/>
          </a:p>
          <a:p>
            <a:pPr marL="514350" indent="-514350">
              <a:buNone/>
            </a:pPr>
            <a:endParaRPr lang="en-US" dirty="0"/>
          </a:p>
        </p:txBody>
      </p:sp>
      <p:sp>
        <p:nvSpPr>
          <p:cNvPr id="4" name="Slide Number Placeholder 3"/>
          <p:cNvSpPr>
            <a:spLocks noGrp="1"/>
          </p:cNvSpPr>
          <p:nvPr>
            <p:ph type="sldNum" sz="quarter" idx="12"/>
          </p:nvPr>
        </p:nvSpPr>
        <p:spPr/>
        <p:txBody>
          <a:bodyPr/>
          <a:lstStyle/>
          <a:p>
            <a:fld id="{A09B99EF-BCE0-466D-BA0F-EA5CD0A7B3B3}" type="slidenum">
              <a:rPr lang="en-US" smtClean="0"/>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6600"/>
                </a:solidFill>
              </a:rPr>
              <a:t>Questions?</a:t>
            </a:r>
            <a:endParaRPr lang="en-US" b="1" dirty="0">
              <a:solidFill>
                <a:srgbClr val="006600"/>
              </a:solidFill>
            </a:endParaRPr>
          </a:p>
        </p:txBody>
      </p:sp>
      <p:sp>
        <p:nvSpPr>
          <p:cNvPr id="6" name="Slide Number Placeholder 5"/>
          <p:cNvSpPr>
            <a:spLocks noGrp="1"/>
          </p:cNvSpPr>
          <p:nvPr>
            <p:ph type="sldNum" sz="quarter" idx="12"/>
          </p:nvPr>
        </p:nvSpPr>
        <p:spPr/>
        <p:txBody>
          <a:bodyPr/>
          <a:lstStyle/>
          <a:p>
            <a:fld id="{A09B99EF-BCE0-466D-BA0F-EA5CD0A7B3B3}" type="slidenum">
              <a:rPr lang="en-US" smtClean="0"/>
              <a:pPr/>
              <a:t>54</a:t>
            </a:fld>
            <a:endParaRPr lang="en-US" dirty="0"/>
          </a:p>
        </p:txBody>
      </p:sp>
      <p:pic>
        <p:nvPicPr>
          <p:cNvPr id="12" name="Content Placeholder 11" descr="P1050463.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6600"/>
                </a:solidFill>
              </a:rPr>
              <a:t>What is Assessment?</a:t>
            </a:r>
            <a:endParaRPr lang="en-US" sz="4000" b="1" dirty="0">
              <a:solidFill>
                <a:srgbClr val="006600"/>
              </a:solidFill>
            </a:endParaRPr>
          </a:p>
        </p:txBody>
      </p:sp>
      <p:sp>
        <p:nvSpPr>
          <p:cNvPr id="3" name="Content Placeholder 2"/>
          <p:cNvSpPr>
            <a:spLocks noGrp="1"/>
          </p:cNvSpPr>
          <p:nvPr>
            <p:ph idx="1"/>
          </p:nvPr>
        </p:nvSpPr>
        <p:spPr>
          <a:xfrm>
            <a:off x="457200" y="1219200"/>
            <a:ext cx="8229600" cy="4800601"/>
          </a:xfrm>
        </p:spPr>
        <p:txBody>
          <a:bodyPr>
            <a:normAutofit fontScale="92500"/>
          </a:bodyPr>
          <a:lstStyle/>
          <a:p>
            <a:pPr>
              <a:lnSpc>
                <a:spcPct val="150000"/>
              </a:lnSpc>
              <a:buNone/>
            </a:pPr>
            <a:r>
              <a:rPr lang="en-US" dirty="0" smtClean="0"/>
              <a:t>  - e</a:t>
            </a:r>
            <a:r>
              <a:rPr lang="en-US" sz="3600" dirty="0" smtClean="0"/>
              <a:t>ducational evaluation: a method of evaluating student performance and attainment.</a:t>
            </a:r>
          </a:p>
          <a:p>
            <a:pPr>
              <a:lnSpc>
                <a:spcPct val="150000"/>
              </a:lnSpc>
              <a:buNone/>
            </a:pPr>
            <a:r>
              <a:rPr lang="en-US" sz="3600" b="1" dirty="0" smtClean="0"/>
              <a:t>Synonyms</a:t>
            </a:r>
            <a:r>
              <a:rPr lang="en-US" sz="3600" dirty="0" smtClean="0"/>
              <a:t>: </a:t>
            </a:r>
            <a:r>
              <a:rPr lang="en-US" sz="3600" dirty="0" smtClean="0">
                <a:solidFill>
                  <a:srgbClr val="006600"/>
                </a:solidFill>
              </a:rPr>
              <a:t>evaluation, appraisal, estimation, measurement, judgment, review, consideration, opinion.</a:t>
            </a:r>
          </a:p>
          <a:p>
            <a:pPr>
              <a:buNone/>
            </a:pPr>
            <a:endParaRPr lang="en-US" dirty="0"/>
          </a:p>
        </p:txBody>
      </p:sp>
      <p:sp>
        <p:nvSpPr>
          <p:cNvPr id="4" name="TextBox 3"/>
          <p:cNvSpPr txBox="1"/>
          <p:nvPr/>
        </p:nvSpPr>
        <p:spPr>
          <a:xfrm>
            <a:off x="457200" y="6095999"/>
            <a:ext cx="7116948" cy="923330"/>
          </a:xfrm>
          <a:prstGeom prst="rect">
            <a:avLst/>
          </a:prstGeom>
          <a:noFill/>
        </p:spPr>
        <p:txBody>
          <a:bodyPr wrap="square" rtlCol="0">
            <a:spAutoFit/>
          </a:bodyPr>
          <a:lstStyle/>
          <a:p>
            <a:r>
              <a:rPr lang="en-US" dirty="0" smtClean="0"/>
              <a:t>Encarta® World English Dictionary[North American Edition] © &amp; (P) 2009 </a:t>
            </a:r>
            <a:br>
              <a:rPr lang="en-US" dirty="0" smtClean="0"/>
            </a:br>
            <a:r>
              <a:rPr lang="en-US" dirty="0" smtClean="0">
                <a:hlinkClick r:id="rId3"/>
              </a:rPr>
              <a:t>http://www.bing.com/Dictionary/search?q=define+assessment&amp;form=QB</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a:bodyPr>
          <a:lstStyle/>
          <a:p>
            <a:r>
              <a:rPr lang="en-US" sz="4000" b="1" dirty="0" smtClean="0">
                <a:solidFill>
                  <a:srgbClr val="006600"/>
                </a:solidFill>
              </a:rPr>
              <a:t>What is Feedback?</a:t>
            </a:r>
            <a:endParaRPr lang="en-US" sz="4000" dirty="0">
              <a:solidFill>
                <a:srgbClr val="006600"/>
              </a:solidFill>
            </a:endParaRPr>
          </a:p>
        </p:txBody>
      </p:sp>
      <p:sp>
        <p:nvSpPr>
          <p:cNvPr id="3" name="Content Placeholder 2"/>
          <p:cNvSpPr>
            <a:spLocks noGrp="1"/>
          </p:cNvSpPr>
          <p:nvPr>
            <p:ph idx="1"/>
          </p:nvPr>
        </p:nvSpPr>
        <p:spPr>
          <a:xfrm>
            <a:off x="457200" y="1219200"/>
            <a:ext cx="8229600" cy="4419600"/>
          </a:xfrm>
        </p:spPr>
        <p:txBody>
          <a:bodyPr>
            <a:normAutofit lnSpcReduction="10000"/>
          </a:bodyPr>
          <a:lstStyle/>
          <a:p>
            <a:pPr>
              <a:buNone/>
            </a:pPr>
            <a:r>
              <a:rPr lang="en-US" dirty="0" smtClean="0"/>
              <a:t>- </a:t>
            </a:r>
            <a:r>
              <a:rPr lang="en-US" sz="3600" dirty="0" smtClean="0"/>
              <a:t>response, comments in the form of opinions about and reactions to something, intended to provide useful information for future decisions and development.</a:t>
            </a:r>
          </a:p>
          <a:p>
            <a:pPr>
              <a:buNone/>
            </a:pPr>
            <a:r>
              <a:rPr lang="en-US" sz="3600" b="1" dirty="0" smtClean="0"/>
              <a:t>Synonyms</a:t>
            </a:r>
            <a:r>
              <a:rPr lang="en-US" sz="3600" dirty="0" smtClean="0"/>
              <a:t>: </a:t>
            </a:r>
            <a:r>
              <a:rPr lang="en-US" sz="3600" dirty="0" smtClean="0">
                <a:solidFill>
                  <a:srgbClr val="006600"/>
                </a:solidFill>
              </a:rPr>
              <a:t>response, reaction, comment, criticism, advice, pointer, opinion, view, reply.</a:t>
            </a:r>
          </a:p>
          <a:p>
            <a:pPr>
              <a:buNone/>
            </a:pPr>
            <a:endParaRPr lang="en-US" sz="3600" dirty="0" smtClean="0"/>
          </a:p>
          <a:p>
            <a:pPr>
              <a:buNone/>
            </a:pPr>
            <a:endParaRPr lang="en-US" dirty="0" smtClean="0"/>
          </a:p>
          <a:p>
            <a:pPr>
              <a:buNone/>
            </a:pPr>
            <a:endParaRPr lang="en-US" dirty="0" smtClean="0"/>
          </a:p>
          <a:p>
            <a:pPr>
              <a:buNone/>
            </a:pPr>
            <a:endParaRPr lang="en-US" dirty="0"/>
          </a:p>
        </p:txBody>
      </p:sp>
      <p:sp>
        <p:nvSpPr>
          <p:cNvPr id="4" name="TextBox 3"/>
          <p:cNvSpPr txBox="1"/>
          <p:nvPr/>
        </p:nvSpPr>
        <p:spPr>
          <a:xfrm>
            <a:off x="381000" y="5562600"/>
            <a:ext cx="8242577" cy="954107"/>
          </a:xfrm>
          <a:prstGeom prst="rect">
            <a:avLst/>
          </a:prstGeom>
          <a:noFill/>
        </p:spPr>
        <p:txBody>
          <a:bodyPr wrap="square" rtlCol="0">
            <a:spAutoFit/>
          </a:bodyPr>
          <a:lstStyle/>
          <a:p>
            <a:r>
              <a:rPr lang="en-US" dirty="0" smtClean="0"/>
              <a:t>Encarta® World English Dictionary[North American Edition] © &amp; (P) 2009 </a:t>
            </a:r>
            <a:r>
              <a:rPr lang="en-US" sz="2000" dirty="0" smtClean="0">
                <a:hlinkClick r:id="rId2"/>
              </a:rPr>
              <a:t/>
            </a:r>
            <a:br>
              <a:rPr lang="en-US" sz="2000" dirty="0" smtClean="0">
                <a:hlinkClick r:id="rId2"/>
              </a:rPr>
            </a:br>
            <a:r>
              <a:rPr lang="en-US" sz="2000" dirty="0" smtClean="0">
                <a:hlinkClick r:id="rId2"/>
              </a:rPr>
              <a:t>http://www.bing.com/Dictionary/search?q=define+feedback&amp;FORM=DTPDIA</a:t>
            </a:r>
            <a:r>
              <a:rPr lang="en-US" sz="2000" dirty="0" smtClean="0"/>
              <a:t/>
            </a:r>
            <a:br>
              <a:rPr lang="en-US" sz="2000"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6600"/>
                </a:solidFill>
              </a:rPr>
              <a:t>What is Evaluation?</a:t>
            </a:r>
          </a:p>
        </p:txBody>
      </p:sp>
      <p:sp>
        <p:nvSpPr>
          <p:cNvPr id="3" name="Content Placeholder 2"/>
          <p:cNvSpPr>
            <a:spLocks noGrp="1"/>
          </p:cNvSpPr>
          <p:nvPr>
            <p:ph idx="1"/>
          </p:nvPr>
        </p:nvSpPr>
        <p:spPr>
          <a:xfrm>
            <a:off x="457200" y="1066800"/>
            <a:ext cx="8229600" cy="5257800"/>
          </a:xfrm>
        </p:spPr>
        <p:txBody>
          <a:bodyPr>
            <a:normAutofit/>
          </a:bodyPr>
          <a:lstStyle/>
          <a:p>
            <a:pPr>
              <a:buNone/>
            </a:pPr>
            <a:r>
              <a:rPr lang="en-US" dirty="0" smtClean="0"/>
              <a:t> </a:t>
            </a:r>
            <a:r>
              <a:rPr lang="en-US" sz="3600" dirty="0" smtClean="0"/>
              <a:t>- assessment of value: the act of considering or examining something in order to judge its value, quality, importance, extent, or condition.</a:t>
            </a:r>
          </a:p>
          <a:p>
            <a:pPr>
              <a:buNone/>
            </a:pPr>
            <a:endParaRPr lang="en-US" sz="3600" b="1" dirty="0" smtClean="0"/>
          </a:p>
          <a:p>
            <a:pPr>
              <a:buNone/>
            </a:pPr>
            <a:r>
              <a:rPr lang="en-US" sz="3600" b="1" dirty="0" smtClean="0"/>
              <a:t>Synonyms</a:t>
            </a:r>
            <a:r>
              <a:rPr lang="en-US" sz="3600" dirty="0" smtClean="0"/>
              <a:t>: </a:t>
            </a:r>
            <a:r>
              <a:rPr lang="en-US" sz="3600" dirty="0" smtClean="0">
                <a:solidFill>
                  <a:srgbClr val="006600"/>
                </a:solidFill>
              </a:rPr>
              <a:t>assessment, appraisal, estimation, calculation,  valuation, estimate. </a:t>
            </a:r>
            <a:endParaRPr lang="en-US" sz="3600" dirty="0">
              <a:solidFill>
                <a:srgbClr val="006600"/>
              </a:solidFill>
            </a:endParaRPr>
          </a:p>
        </p:txBody>
      </p:sp>
      <p:sp>
        <p:nvSpPr>
          <p:cNvPr id="5" name="TextBox 4"/>
          <p:cNvSpPr txBox="1"/>
          <p:nvPr/>
        </p:nvSpPr>
        <p:spPr>
          <a:xfrm>
            <a:off x="381000" y="5867400"/>
            <a:ext cx="7010381" cy="923330"/>
          </a:xfrm>
          <a:prstGeom prst="rect">
            <a:avLst/>
          </a:prstGeom>
          <a:noFill/>
        </p:spPr>
        <p:txBody>
          <a:bodyPr wrap="square" rtlCol="0">
            <a:spAutoFit/>
          </a:bodyPr>
          <a:lstStyle/>
          <a:p>
            <a:endParaRPr lang="en-US" dirty="0" smtClean="0">
              <a:hlinkClick r:id="rId2"/>
            </a:endParaRPr>
          </a:p>
          <a:p>
            <a:r>
              <a:rPr lang="en-US" dirty="0" smtClean="0">
                <a:hlinkClick r:id="rId2"/>
              </a:rPr>
              <a:t>http://www.bing.com/Dictionary/search?q=define+Evaluation&amp;form=QB</a:t>
            </a:r>
            <a:endParaRPr lang="en-US" dirty="0" smtClean="0"/>
          </a:p>
          <a:p>
            <a:endParaRPr lang="en-US" dirty="0"/>
          </a:p>
        </p:txBody>
      </p:sp>
      <p:sp>
        <p:nvSpPr>
          <p:cNvPr id="6" name="TextBox 5"/>
          <p:cNvSpPr txBox="1"/>
          <p:nvPr/>
        </p:nvSpPr>
        <p:spPr>
          <a:xfrm>
            <a:off x="381000" y="6400800"/>
            <a:ext cx="7226670" cy="369332"/>
          </a:xfrm>
          <a:prstGeom prst="rect">
            <a:avLst/>
          </a:prstGeom>
          <a:noFill/>
        </p:spPr>
        <p:txBody>
          <a:bodyPr wrap="square" rtlCol="0">
            <a:spAutoFit/>
          </a:bodyPr>
          <a:lstStyle/>
          <a:p>
            <a:r>
              <a:rPr lang="en-US" dirty="0" smtClean="0"/>
              <a:t>Encarta® World English Dictionary[North American Edition] © &amp; (P) 2009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008000"/>
                </a:solidFill>
              </a:rPr>
              <a:t/>
            </a:r>
            <a:br>
              <a:rPr lang="en-US" sz="4000" b="1" dirty="0" smtClean="0">
                <a:solidFill>
                  <a:srgbClr val="008000"/>
                </a:solidFill>
              </a:rPr>
            </a:br>
            <a:r>
              <a:rPr lang="en-US" sz="4000" b="1" dirty="0" smtClean="0">
                <a:solidFill>
                  <a:srgbClr val="006600"/>
                </a:solidFill>
              </a:rPr>
              <a:t>What is Communication?</a:t>
            </a:r>
            <a:br>
              <a:rPr lang="en-US" sz="4000" b="1" dirty="0" smtClean="0">
                <a:solidFill>
                  <a:srgbClr val="006600"/>
                </a:solidFill>
              </a:rPr>
            </a:br>
            <a:endParaRPr lang="en-US" sz="4000" b="1" dirty="0">
              <a:solidFill>
                <a:srgbClr val="006600"/>
              </a:solidFill>
            </a:endParaRPr>
          </a:p>
        </p:txBody>
      </p:sp>
      <p:sp>
        <p:nvSpPr>
          <p:cNvPr id="3" name="Content Placeholder 2"/>
          <p:cNvSpPr>
            <a:spLocks noGrp="1"/>
          </p:cNvSpPr>
          <p:nvPr>
            <p:ph idx="1"/>
          </p:nvPr>
        </p:nvSpPr>
        <p:spPr>
          <a:xfrm>
            <a:off x="381000" y="1295400"/>
            <a:ext cx="8305800" cy="4830763"/>
          </a:xfrm>
        </p:spPr>
        <p:txBody>
          <a:bodyPr>
            <a:normAutofit/>
          </a:bodyPr>
          <a:lstStyle/>
          <a:p>
            <a:pPr>
              <a:buNone/>
            </a:pPr>
            <a:r>
              <a:rPr lang="en-US" dirty="0" smtClean="0"/>
              <a:t> - </a:t>
            </a:r>
            <a:r>
              <a:rPr lang="en-US" sz="3600" dirty="0" smtClean="0"/>
              <a:t>the exchange of information between people, e.g. by means of speaking, writing, or using a common system of signs or behavior;</a:t>
            </a:r>
          </a:p>
          <a:p>
            <a:pPr>
              <a:buNone/>
            </a:pPr>
            <a:r>
              <a:rPr lang="en-US" sz="3600" dirty="0" smtClean="0"/>
              <a:t> - rapport: a sense of mutual understanding and sympathy.</a:t>
            </a:r>
          </a:p>
          <a:p>
            <a:pPr>
              <a:buNone/>
            </a:pPr>
            <a:r>
              <a:rPr lang="en-US" sz="3600" b="1" dirty="0" smtClean="0"/>
              <a:t>Synonyms</a:t>
            </a:r>
            <a:r>
              <a:rPr lang="en-US" sz="3600" dirty="0" smtClean="0"/>
              <a:t>: </a:t>
            </a:r>
            <a:r>
              <a:rPr lang="en-US" sz="3600" dirty="0" smtClean="0">
                <a:solidFill>
                  <a:srgbClr val="006600"/>
                </a:solidFill>
              </a:rPr>
              <a:t>contact, interaction, transfer, consultation, exchange, transmission.</a:t>
            </a:r>
          </a:p>
          <a:p>
            <a:pPr>
              <a:buNone/>
            </a:pPr>
            <a:endParaRPr lang="en-US" dirty="0"/>
          </a:p>
        </p:txBody>
      </p:sp>
      <p:sp>
        <p:nvSpPr>
          <p:cNvPr id="4" name="TextBox 3"/>
          <p:cNvSpPr txBox="1"/>
          <p:nvPr/>
        </p:nvSpPr>
        <p:spPr>
          <a:xfrm>
            <a:off x="533400" y="6019800"/>
            <a:ext cx="7523791" cy="923330"/>
          </a:xfrm>
          <a:prstGeom prst="rect">
            <a:avLst/>
          </a:prstGeom>
          <a:noFill/>
        </p:spPr>
        <p:txBody>
          <a:bodyPr wrap="square" rtlCol="0">
            <a:spAutoFit/>
          </a:bodyPr>
          <a:lstStyle/>
          <a:p>
            <a:r>
              <a:rPr lang="en-US" dirty="0" smtClean="0"/>
              <a:t>Encarta® World English Dictionary[North American Edition] © &amp; (P) 2009 </a:t>
            </a:r>
            <a:br>
              <a:rPr lang="en-US" dirty="0" smtClean="0"/>
            </a:br>
            <a:r>
              <a:rPr lang="en-US" dirty="0" smtClean="0">
                <a:hlinkClick r:id="rId2"/>
              </a:rPr>
              <a:t>http://www.bing.com/Dictionary/search?q=define+Communication&amp;form=QB</a:t>
            </a:r>
            <a:r>
              <a:rPr lang="en-US" dirty="0" smtClean="0"/>
              <a:t/>
            </a:r>
            <a:br>
              <a:rPr lang="en-US"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986</TotalTime>
  <Words>2141</Words>
  <Application>Microsoft Office PowerPoint</Application>
  <PresentationFormat>On-screen Show (4:3)</PresentationFormat>
  <Paragraphs>304</Paragraphs>
  <Slides>54</Slides>
  <Notes>12</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Slide 1</vt:lpstr>
      <vt:lpstr>Slide 2</vt:lpstr>
      <vt:lpstr>I. Terminology and Definitions</vt:lpstr>
      <vt:lpstr>What is “Hybrid” or “Blended”?</vt:lpstr>
      <vt:lpstr>“Hybrid” or “Blended” classroom by % Content  Delivered Online</vt:lpstr>
      <vt:lpstr>What is Assessment?</vt:lpstr>
      <vt:lpstr>What is Feedback?</vt:lpstr>
      <vt:lpstr>What is Evaluation?</vt:lpstr>
      <vt:lpstr> What is Communication? </vt:lpstr>
      <vt:lpstr>Slide 10</vt:lpstr>
      <vt:lpstr> II. Assessment of Learning Outcomes </vt:lpstr>
      <vt:lpstr>Slide 12</vt:lpstr>
      <vt:lpstr>The Importance of Giving Feedback</vt:lpstr>
      <vt:lpstr>Problems with Assessment/Feedback</vt:lpstr>
      <vt:lpstr>Types of Feedback</vt:lpstr>
      <vt:lpstr>  Statistical feedback  </vt:lpstr>
      <vt:lpstr>Personal feedback</vt:lpstr>
      <vt:lpstr>Assessment /Feedback  and Technology</vt:lpstr>
      <vt:lpstr>Slide 19</vt:lpstr>
      <vt:lpstr>Slide 20</vt:lpstr>
      <vt:lpstr>Slide 21</vt:lpstr>
      <vt:lpstr>IV. Evaluation and Assessment Tools</vt:lpstr>
      <vt:lpstr>Slide 23</vt:lpstr>
      <vt:lpstr>Slide 24</vt:lpstr>
      <vt:lpstr>The First Email</vt:lpstr>
      <vt:lpstr>Slide 26</vt:lpstr>
      <vt:lpstr>Russian Civilization 360:  Survey results </vt:lpstr>
      <vt:lpstr>Question 6. How did you first learn about Russian Civilization 360?</vt:lpstr>
      <vt:lpstr> Question 7. Give at least one example of an image, impression, or concept of Russian culture you may have had before signing up for this course.</vt:lpstr>
      <vt:lpstr> Question 7. Give at least one example of an image, impression, or concept of Russian culture you may have had before signing up for this course.</vt:lpstr>
      <vt:lpstr>Slide 31</vt:lpstr>
      <vt:lpstr>Russian 001 Fall 2009</vt:lpstr>
      <vt:lpstr>  </vt:lpstr>
      <vt:lpstr>Slide 34</vt:lpstr>
      <vt:lpstr>Slide 35</vt:lpstr>
      <vt:lpstr>Slide 36</vt:lpstr>
      <vt:lpstr>Slide 37</vt:lpstr>
      <vt:lpstr>Self-Assessment</vt:lpstr>
      <vt:lpstr>V. Self-assessment guidelines  (in syllabus) </vt:lpstr>
      <vt:lpstr> Self-Assessment  sample (Russ 001, male student, Math major)</vt:lpstr>
      <vt:lpstr> Self-Assessment  sample (Russ 001, male student, Math major)</vt:lpstr>
      <vt:lpstr> Self-Assessment  sample (Russ 001, male student, Math major)</vt:lpstr>
      <vt:lpstr> Self-Assessment  sample (Russ 001, male student, Math major)</vt:lpstr>
      <vt:lpstr> Blog Definition           Functions </vt:lpstr>
      <vt:lpstr>Slide 45</vt:lpstr>
      <vt:lpstr>Benefits of Peer and Self-Assessment</vt:lpstr>
      <vt:lpstr>Benefits of Peer and Self-Assessment</vt:lpstr>
      <vt:lpstr> VII. Pedagogical Implications </vt:lpstr>
      <vt:lpstr>3 Ps of Good Teaching </vt:lpstr>
      <vt:lpstr> In Lieu of Conclusion </vt:lpstr>
      <vt:lpstr>In Lieu of Conclusion</vt:lpstr>
      <vt:lpstr>Slide 52</vt:lpstr>
      <vt:lpstr>Acknowledgments</vt:lpstr>
      <vt:lpstr>Questions?</vt:lpstr>
    </vt:vector>
  </TitlesOfParts>
  <Company>Missouri S&amp;T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ivliyeva</dc:creator>
  <cp:lastModifiedBy>mhays</cp:lastModifiedBy>
  <cp:revision>77</cp:revision>
  <dcterms:created xsi:type="dcterms:W3CDTF">2010-01-27T18:00:18Z</dcterms:created>
  <dcterms:modified xsi:type="dcterms:W3CDTF">2010-03-16T17:29:46Z</dcterms:modified>
</cp:coreProperties>
</file>