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0" r:id="rId2"/>
    <p:sldId id="301" r:id="rId3"/>
    <p:sldId id="276" r:id="rId4"/>
    <p:sldId id="299" r:id="rId5"/>
    <p:sldId id="292" r:id="rId6"/>
    <p:sldId id="280" r:id="rId7"/>
    <p:sldId id="293" r:id="rId8"/>
    <p:sldId id="281" r:id="rId9"/>
    <p:sldId id="273" r:id="rId10"/>
    <p:sldId id="274" r:id="rId11"/>
    <p:sldId id="258" r:id="rId12"/>
    <p:sldId id="290" r:id="rId13"/>
    <p:sldId id="289" r:id="rId14"/>
    <p:sldId id="302" r:id="rId15"/>
    <p:sldId id="268" r:id="rId16"/>
    <p:sldId id="269" r:id="rId17"/>
    <p:sldId id="303" r:id="rId18"/>
    <p:sldId id="304" r:id="rId19"/>
    <p:sldId id="305" r:id="rId20"/>
    <p:sldId id="297" r:id="rId21"/>
  </p:sldIdLst>
  <p:sldSz cx="9144000" cy="6858000" type="letter"/>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178" autoAdjust="0"/>
    <p:restoredTop sz="81806" autoAdjust="0"/>
  </p:normalViewPr>
  <p:slideViewPr>
    <p:cSldViewPr>
      <p:cViewPr>
        <p:scale>
          <a:sx n="100" d="100"/>
          <a:sy n="100" d="100"/>
        </p:scale>
        <p:origin x="-984" y="-222"/>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781" y="-58"/>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9"/>
  <c:chart>
    <c:title>
      <c:tx>
        <c:rich>
          <a:bodyPr/>
          <a:lstStyle/>
          <a:p>
            <a:pPr>
              <a:defRPr/>
            </a:pPr>
            <a:r>
              <a:rPr lang="en-US" dirty="0"/>
              <a:t>Where Students Are Taking Classes: 2009 v. 2014</a:t>
            </a:r>
          </a:p>
        </c:rich>
      </c:tx>
      <c:layout>
        <c:manualLayout>
          <c:xMode val="edge"/>
          <c:yMode val="edge"/>
          <c:x val="0.235873896444763"/>
          <c:y val="4.6153846153846323E-2"/>
        </c:manualLayout>
      </c:layout>
    </c:title>
    <c:view3D>
      <c:depthPercent val="100"/>
      <c:perspective val="30"/>
    </c:view3D>
    <c:plotArea>
      <c:layout>
        <c:manualLayout>
          <c:layoutTarget val="inner"/>
          <c:xMode val="edge"/>
          <c:yMode val="edge"/>
          <c:x val="0.29670329670329698"/>
          <c:y val="9.9848714069591518E-2"/>
          <c:w val="0.58901098901098792"/>
          <c:h val="0.71255673222390303"/>
        </c:manualLayout>
      </c:layout>
      <c:bar3DChart>
        <c:barDir val="col"/>
        <c:grouping val="standard"/>
        <c:ser>
          <c:idx val="0"/>
          <c:order val="0"/>
          <c:tx>
            <c:strRef>
              <c:f>Sheet1!$B$1</c:f>
              <c:strCache>
                <c:ptCount val="1"/>
                <c:pt idx="0">
                  <c:v>2009</c:v>
                </c:pt>
              </c:strCache>
            </c:strRef>
          </c:tx>
          <c:dLbls>
            <c:dLbl>
              <c:idx val="0"/>
              <c:layout>
                <c:manualLayout>
                  <c:x val="8.591065292096231E-3"/>
                  <c:y val="0.10512820512820502"/>
                </c:manualLayout>
              </c:layout>
              <c:showVal val="1"/>
            </c:dLbl>
            <c:dLbl>
              <c:idx val="1"/>
              <c:layout>
                <c:manualLayout>
                  <c:x val="9.700071581961343E-3"/>
                  <c:y val="8.9743589743589744E-2"/>
                </c:manualLayout>
              </c:layout>
              <c:showVal val="1"/>
            </c:dLbl>
            <c:dLbl>
              <c:idx val="2"/>
              <c:layout>
                <c:manualLayout>
                  <c:x val="1.2121212121212102E-2"/>
                  <c:y val="2.5641025641025605E-2"/>
                </c:manualLayout>
              </c:layout>
              <c:showVal val="1"/>
            </c:dLbl>
            <c:numFmt formatCode="#,##0.0" sourceLinked="0"/>
            <c:showVal val="1"/>
          </c:dLbls>
          <c:cat>
            <c:strRef>
              <c:f>Sheet1!$A$2:$A$4</c:f>
              <c:strCache>
                <c:ptCount val="3"/>
                <c:pt idx="0">
                  <c:v>Classroom only</c:v>
                </c:pt>
                <c:pt idx="1">
                  <c:v>Some online</c:v>
                </c:pt>
                <c:pt idx="2">
                  <c:v>Online Only</c:v>
                </c:pt>
              </c:strCache>
            </c:strRef>
          </c:cat>
          <c:val>
            <c:numRef>
              <c:f>Sheet1!$B$2:$B$4</c:f>
              <c:numCache>
                <c:formatCode>0.0</c:formatCode>
                <c:ptCount val="3"/>
                <c:pt idx="0">
                  <c:v>15.1</c:v>
                </c:pt>
                <c:pt idx="1">
                  <c:v>10.6</c:v>
                </c:pt>
                <c:pt idx="2">
                  <c:v>1.2</c:v>
                </c:pt>
              </c:numCache>
            </c:numRef>
          </c:val>
        </c:ser>
        <c:ser>
          <c:idx val="1"/>
          <c:order val="1"/>
          <c:tx>
            <c:strRef>
              <c:f>Sheet1!$C$1</c:f>
              <c:strCache>
                <c:ptCount val="1"/>
                <c:pt idx="0">
                  <c:v>2014</c:v>
                </c:pt>
              </c:strCache>
            </c:strRef>
          </c:tx>
          <c:dLbls>
            <c:dLbl>
              <c:idx val="0"/>
              <c:layout>
                <c:manualLayout>
                  <c:x val="1.3745704467354002E-2"/>
                  <c:y val="6.6666666666666721E-2"/>
                </c:manualLayout>
              </c:layout>
              <c:showVal val="1"/>
            </c:dLbl>
            <c:dLbl>
              <c:idx val="1"/>
              <c:layout>
                <c:manualLayout>
                  <c:x val="1.2027491408934702E-2"/>
                  <c:y val="9.4871794871794826E-2"/>
                </c:manualLayout>
              </c:layout>
              <c:showVal val="1"/>
            </c:dLbl>
            <c:dLbl>
              <c:idx val="2"/>
              <c:layout>
                <c:manualLayout>
                  <c:x val="4.5454545454545513E-3"/>
                  <c:y val="7.6923076923077024E-2"/>
                </c:manualLayout>
              </c:layout>
              <c:showVal val="1"/>
            </c:dLbl>
            <c:showVal val="1"/>
          </c:dLbls>
          <c:cat>
            <c:strRef>
              <c:f>Sheet1!$A$2:$A$4</c:f>
              <c:strCache>
                <c:ptCount val="3"/>
                <c:pt idx="0">
                  <c:v>Classroom only</c:v>
                </c:pt>
                <c:pt idx="1">
                  <c:v>Some online</c:v>
                </c:pt>
                <c:pt idx="2">
                  <c:v>Online Only</c:v>
                </c:pt>
              </c:strCache>
            </c:strRef>
          </c:cat>
          <c:val>
            <c:numRef>
              <c:f>Sheet1!$C$2:$C$4</c:f>
              <c:numCache>
                <c:formatCode>0.0</c:formatCode>
                <c:ptCount val="3"/>
                <c:pt idx="0">
                  <c:v>5.0999999999999996</c:v>
                </c:pt>
                <c:pt idx="1">
                  <c:v>18.600000000000001</c:v>
                </c:pt>
                <c:pt idx="2">
                  <c:v>3.5</c:v>
                </c:pt>
              </c:numCache>
            </c:numRef>
          </c:val>
        </c:ser>
        <c:dLbls>
          <c:showVal val="1"/>
        </c:dLbls>
        <c:shape val="cylinder"/>
        <c:axId val="152812544"/>
        <c:axId val="152945408"/>
        <c:axId val="152556864"/>
      </c:bar3DChart>
      <c:catAx>
        <c:axId val="152812544"/>
        <c:scaling>
          <c:orientation val="minMax"/>
        </c:scaling>
        <c:axPos val="b"/>
        <c:numFmt formatCode="General" sourceLinked="1"/>
        <c:majorTickMark val="none"/>
        <c:tickLblPos val="nextTo"/>
        <c:crossAx val="152945408"/>
        <c:crosses val="autoZero"/>
        <c:auto val="1"/>
        <c:lblAlgn val="ctr"/>
        <c:lblOffset val="100"/>
      </c:catAx>
      <c:valAx>
        <c:axId val="152945408"/>
        <c:scaling>
          <c:orientation val="minMax"/>
        </c:scaling>
        <c:axPos val="l"/>
        <c:majorGridlines/>
        <c:title>
          <c:tx>
            <c:rich>
              <a:bodyPr/>
              <a:lstStyle/>
              <a:p>
                <a:pPr>
                  <a:defRPr sz="1800" b="1" i="0" u="none" strike="noStrike" baseline="0">
                    <a:solidFill>
                      <a:srgbClr val="000000"/>
                    </a:solidFill>
                    <a:latin typeface="Calibri"/>
                    <a:ea typeface="Calibri"/>
                    <a:cs typeface="Calibri"/>
                  </a:defRPr>
                </a:pPr>
                <a:r>
                  <a:rPr lang="en-US" dirty="0"/>
                  <a:t>Number of students (million)</a:t>
                </a:r>
              </a:p>
            </c:rich>
          </c:tx>
          <c:layout/>
        </c:title>
        <c:numFmt formatCode="0.0" sourceLinked="1"/>
        <c:majorTickMark val="none"/>
        <c:tickLblPos val="nextTo"/>
        <c:crossAx val="152812544"/>
        <c:crosses val="autoZero"/>
        <c:crossBetween val="between"/>
      </c:valAx>
      <c:serAx>
        <c:axId val="152556864"/>
        <c:scaling>
          <c:orientation val="minMax"/>
        </c:scaling>
        <c:delete val="1"/>
        <c:axPos val="b"/>
        <c:tickLblPos val="none"/>
        <c:crossAx val="152945408"/>
        <c:crosses val="autoZero"/>
      </c:serAx>
      <c:spPr>
        <a:noFill/>
        <a:ln w="25398">
          <a:noFill/>
        </a:ln>
      </c:spPr>
    </c:plotArea>
    <c:legend>
      <c:legendPos val="r"/>
      <c:layout/>
    </c:legend>
    <c:plotVisOnly val="1"/>
    <c:dispBlanksAs val="gap"/>
  </c:chart>
  <c:spPr>
    <a:noFill/>
    <a:ln>
      <a:noFill/>
    </a:ln>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E2EC88BF-8271-4B9E-BB42-89AF595B83D3}" type="datetimeFigureOut">
              <a:rPr lang="en-US" smtClean="0"/>
              <a:pPr/>
              <a:t>3/15/2010</a:t>
            </a:fld>
            <a:endParaRPr lang="en-US" dirty="0"/>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123E7B14-C886-46FB-8E08-9C9F425A52F1}"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C7EC8BD0-8630-42BE-AB1C-0688B44BC4CB}" type="datetimeFigureOut">
              <a:rPr lang="en-US" smtClean="0"/>
              <a:pPr/>
              <a:t>3/15/2010</a:t>
            </a:fld>
            <a:endParaRPr lang="en-US" dirty="0"/>
          </a:p>
        </p:txBody>
      </p:sp>
      <p:sp>
        <p:nvSpPr>
          <p:cNvPr id="4" name="Slide Image Placeholder 3"/>
          <p:cNvSpPr>
            <a:spLocks noGrp="1" noRot="1" noChangeAspect="1"/>
          </p:cNvSpPr>
          <p:nvPr>
            <p:ph type="sldImg" idx="2"/>
          </p:nvPr>
        </p:nvSpPr>
        <p:spPr>
          <a:xfrm>
            <a:off x="1717192" y="463550"/>
            <a:ext cx="3424030" cy="2568023"/>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476246" y="3220259"/>
            <a:ext cx="6134504" cy="5585582"/>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38D22415-875C-4FB7-8CB8-0F60E65F288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a:xfrm>
            <a:off x="476246" y="3220258"/>
            <a:ext cx="6134504" cy="5784041"/>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5" dirty="0" smtClean="0"/>
              <a:t>This initiative is:</a:t>
            </a:r>
          </a:p>
          <a:p>
            <a:pPr lvl="1">
              <a:buFont typeface="Arial" pitchFamily="34" charset="0"/>
              <a:buChar char="•"/>
              <a:defRPr/>
            </a:pPr>
            <a:r>
              <a:rPr lang="en-US" sz="1405" dirty="0" smtClean="0"/>
              <a:t>Purposeful</a:t>
            </a:r>
          </a:p>
          <a:p>
            <a:pPr lvl="1">
              <a:buFont typeface="Arial" pitchFamily="34" charset="0"/>
              <a:buChar char="•"/>
              <a:defRPr/>
            </a:pPr>
            <a:r>
              <a:rPr lang="en-US" sz="1405" dirty="0" smtClean="0"/>
              <a:t>Driven out of Academic Affairs Office</a:t>
            </a:r>
          </a:p>
          <a:p>
            <a:pPr lvl="1">
              <a:buFont typeface="Arial" pitchFamily="34" charset="0"/>
              <a:buChar char="•"/>
              <a:defRPr/>
            </a:pPr>
            <a:r>
              <a:rPr lang="en-US" sz="1405" dirty="0" smtClean="0"/>
              <a:t>Focused on faculty, faculty suppor</a:t>
            </a:r>
            <a:r>
              <a:rPr lang="en-US" sz="1405" baseline="0" dirty="0" smtClean="0"/>
              <a:t>t, </a:t>
            </a:r>
            <a:r>
              <a:rPr lang="en-US" sz="1405" dirty="0" smtClean="0"/>
              <a:t>faculty interests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5"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5" dirty="0" smtClean="0"/>
              <a:t>We made visits to campus stakeholders:</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5" dirty="0" smtClean="0"/>
              <a:t> to determine barriers, challenges and opportunities</a:t>
            </a:r>
          </a:p>
          <a:p>
            <a:pPr lvl="0">
              <a:buFont typeface="Arial" pitchFamily="34" charset="0"/>
              <a:buNone/>
            </a:pPr>
            <a:endParaRPr lang="en-US" sz="1405" dirty="0" smtClean="0"/>
          </a:p>
          <a:p>
            <a:r>
              <a:rPr lang="en-US" sz="1405" kern="1200" dirty="0" smtClean="0">
                <a:solidFill>
                  <a:schemeClr val="tx1"/>
                </a:solidFill>
                <a:latin typeface="+mn-lt"/>
                <a:ea typeface="+mn-ea"/>
                <a:cs typeface="+mn-cs"/>
              </a:rPr>
              <a:t>Barriers identified by the campus members of the eLearning Academic Council:</a:t>
            </a:r>
          </a:p>
          <a:p>
            <a:pPr lvl="1">
              <a:buFont typeface="Arial" pitchFamily="34" charset="0"/>
              <a:buChar char="•"/>
            </a:pPr>
            <a:r>
              <a:rPr lang="en-US" sz="1405" kern="1200" dirty="0" smtClean="0">
                <a:solidFill>
                  <a:schemeClr val="tx1"/>
                </a:solidFill>
                <a:latin typeface="+mn-lt"/>
                <a:ea typeface="+mn-ea"/>
                <a:cs typeface="+mn-cs"/>
              </a:rPr>
              <a:t>lack of instructional designers – to help faculty (course design AND production)</a:t>
            </a:r>
          </a:p>
          <a:p>
            <a:pPr lvl="1">
              <a:buFont typeface="Arial" pitchFamily="34" charset="0"/>
              <a:buChar char="•"/>
            </a:pPr>
            <a:r>
              <a:rPr lang="en-US" sz="1405" kern="1200" dirty="0" smtClean="0">
                <a:solidFill>
                  <a:schemeClr val="tx1"/>
                </a:solidFill>
                <a:latin typeface="+mn-lt"/>
                <a:ea typeface="+mn-ea"/>
                <a:cs typeface="+mn-cs"/>
              </a:rPr>
              <a:t>Lack of help desk support (various types)</a:t>
            </a:r>
          </a:p>
          <a:p>
            <a:pPr lvl="1">
              <a:buFont typeface="Arial" pitchFamily="34" charset="0"/>
              <a:buChar char="•"/>
            </a:pPr>
            <a:r>
              <a:rPr lang="en-US" sz="1405" dirty="0" smtClean="0"/>
              <a:t>N</a:t>
            </a:r>
            <a:r>
              <a:rPr lang="en-US" sz="1405" kern="1200" dirty="0" smtClean="0">
                <a:solidFill>
                  <a:schemeClr val="tx1"/>
                </a:solidFill>
                <a:latin typeface="+mn-lt"/>
                <a:ea typeface="+mn-ea"/>
                <a:cs typeface="+mn-cs"/>
              </a:rPr>
              <a:t>eed to identify best practices – to avoid a long learning curve</a:t>
            </a:r>
          </a:p>
          <a:p>
            <a:pPr lvl="1">
              <a:buFont typeface="Arial" pitchFamily="34" charset="0"/>
              <a:buChar char="•"/>
            </a:pPr>
            <a:r>
              <a:rPr lang="en-US" sz="1405" dirty="0" smtClean="0"/>
              <a:t>Need to look for w</a:t>
            </a:r>
            <a:r>
              <a:rPr lang="en-US" sz="1405" kern="1200" dirty="0" smtClean="0">
                <a:solidFill>
                  <a:schemeClr val="tx1"/>
                </a:solidFill>
                <a:latin typeface="+mn-lt"/>
                <a:ea typeface="+mn-ea"/>
                <a:cs typeface="+mn-cs"/>
              </a:rPr>
              <a:t>ays to engage faculty and provide incentives for involvement </a:t>
            </a:r>
          </a:p>
          <a:p>
            <a:pPr lvl="1">
              <a:buFont typeface="Arial" pitchFamily="34" charset="0"/>
              <a:buChar char="•"/>
            </a:pPr>
            <a:r>
              <a:rPr lang="en-US" sz="1405" dirty="0" smtClean="0"/>
              <a:t>Need c</a:t>
            </a:r>
            <a:r>
              <a:rPr lang="en-US" sz="1405" kern="1200" dirty="0" smtClean="0">
                <a:solidFill>
                  <a:schemeClr val="tx1"/>
                </a:solidFill>
                <a:latin typeface="+mn-lt"/>
                <a:ea typeface="+mn-ea"/>
                <a:cs typeface="+mn-cs"/>
              </a:rPr>
              <a:t>ommitment by campuses– to provide moral support as well as allocation of resources to this effort </a:t>
            </a:r>
          </a:p>
          <a:p>
            <a:pPr lvl="1">
              <a:buFont typeface="Arial" pitchFamily="34" charset="0"/>
              <a:buChar char="•"/>
            </a:pPr>
            <a:r>
              <a:rPr lang="en-US" sz="1405" kern="1200" dirty="0" smtClean="0">
                <a:solidFill>
                  <a:schemeClr val="tx1"/>
                </a:solidFill>
                <a:latin typeface="+mn-lt"/>
                <a:ea typeface="+mn-ea"/>
                <a:cs typeface="+mn-cs"/>
              </a:rPr>
              <a:t>Need a network of supporters who can share expertise - faculty as well as instructional designers</a:t>
            </a:r>
          </a:p>
          <a:p>
            <a:pPr lvl="1">
              <a:buFont typeface="Arial" pitchFamily="34" charset="0"/>
              <a:buChar char="•"/>
            </a:pPr>
            <a:r>
              <a:rPr lang="en-US" sz="1405" dirty="0" smtClean="0"/>
              <a:t>Need a r</a:t>
            </a:r>
            <a:r>
              <a:rPr lang="en-US" sz="1405" kern="1200" dirty="0" smtClean="0">
                <a:solidFill>
                  <a:schemeClr val="tx1"/>
                </a:solidFill>
                <a:latin typeface="+mn-lt"/>
                <a:ea typeface="+mn-ea"/>
                <a:cs typeface="+mn-cs"/>
              </a:rPr>
              <a:t>epository of earning objects  and tools</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5"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5" dirty="0" smtClean="0"/>
              <a:t>So, we began to identify best practices AND we established</a:t>
            </a:r>
            <a:r>
              <a:rPr lang="en-US" sz="1405" baseline="0" dirty="0" smtClean="0"/>
              <a:t> the Academic Council:</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5" kern="1200" dirty="0" smtClean="0">
                <a:solidFill>
                  <a:schemeClr val="tx1"/>
                </a:solidFill>
                <a:latin typeface="+mn-lt"/>
                <a:ea typeface="+mn-ea"/>
                <a:cs typeface="+mn-cs"/>
              </a:rPr>
              <a:t>The role of the Academic Council is to provide advice, offer innovative ideas, negotiate disputes, help solve administrative and academic policy issues, and provide some general guidance and oversight for the UM eLearning initiative.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5"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5" dirty="0" smtClean="0"/>
              <a:t>We began e</a:t>
            </a:r>
            <a:r>
              <a:rPr lang="en-US" sz="1405" kern="1200" dirty="0" smtClean="0">
                <a:solidFill>
                  <a:schemeClr val="tx1"/>
                </a:solidFill>
                <a:latin typeface="+mn-lt"/>
                <a:ea typeface="+mn-ea"/>
                <a:cs typeface="+mn-cs"/>
              </a:rPr>
              <a:t>xamining </a:t>
            </a:r>
            <a:r>
              <a:rPr lang="en-US" sz="1405" dirty="0" smtClean="0"/>
              <a:t>intellectual property </a:t>
            </a:r>
            <a:r>
              <a:rPr lang="en-US" sz="1405" kern="1200" dirty="0" smtClean="0">
                <a:solidFill>
                  <a:schemeClr val="tx1"/>
                </a:solidFill>
                <a:latin typeface="+mn-lt"/>
                <a:ea typeface="+mn-ea"/>
                <a:cs typeface="+mn-cs"/>
              </a:rPr>
              <a:t>policies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trike="sngStrike" dirty="0" smtClean="0"/>
              <a:t>We brought Dr. Mike Offerman in from Capella—he made presentations to general officers, the Academic Council and other campus stakeholders</a:t>
            </a:r>
          </a:p>
          <a:p>
            <a:pPr lvl="1">
              <a:buFont typeface="Arial" pitchFamily="34" charset="0"/>
              <a:buChar char="•"/>
            </a:pPr>
            <a:endParaRPr lang="en-US" strike="sng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trike="sngStrike" dirty="0" smtClean="0"/>
              <a:t>We made a recent</a:t>
            </a:r>
            <a:r>
              <a:rPr lang="en-US" strike="sngStrike" baseline="0" dirty="0" smtClean="0"/>
              <a:t> v</a:t>
            </a:r>
            <a:r>
              <a:rPr lang="en-US" strike="sngStrike" dirty="0" smtClean="0"/>
              <a:t>isit to Capella</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strike="sngStrike" dirty="0" smtClean="0"/>
              <a:t>Took team of educational technology</a:t>
            </a:r>
            <a:r>
              <a:rPr lang="en-US" strike="sngStrike" baseline="0" dirty="0" smtClean="0"/>
              <a:t> leaders/instructional</a:t>
            </a:r>
            <a:r>
              <a:rPr lang="en-US" strike="sngStrike" dirty="0" smtClean="0"/>
              <a:t> designers </a:t>
            </a:r>
            <a:r>
              <a:rPr lang="en-US" strike="sngStrike" baseline="0" dirty="0" smtClean="0"/>
              <a:t>from all campuses</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strike="sngStrike" dirty="0" smtClean="0"/>
              <a:t>To look at how they do instructional design, b</a:t>
            </a:r>
            <a:r>
              <a:rPr lang="en-US" strike="sngStrike" baseline="0" dirty="0" smtClean="0"/>
              <a:t>uild excitement; consider possibilities</a:t>
            </a:r>
            <a:endParaRPr lang="en-US" strike="sngStrike" dirty="0" smtClean="0"/>
          </a:p>
          <a:p>
            <a:endParaRPr lang="en-US"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p:txBody>
          <a:bodyPr>
            <a:normAutofit/>
          </a:bodyPr>
          <a:lstStyle/>
          <a:p>
            <a:r>
              <a:rPr lang="en-US" sz="1400" dirty="0" smtClean="0"/>
              <a:t>We brought in the UT </a:t>
            </a:r>
            <a:r>
              <a:rPr lang="en-US" sz="1400" dirty="0" err="1" smtClean="0"/>
              <a:t>TeleCampus</a:t>
            </a:r>
            <a:r>
              <a:rPr lang="en-US" sz="1400" dirty="0" smtClean="0"/>
              <a:t> distance learning consultants and they:</a:t>
            </a:r>
          </a:p>
          <a:p>
            <a:pPr lvl="1">
              <a:spcBef>
                <a:spcPts val="400"/>
              </a:spcBef>
              <a:buFont typeface="Arial" pitchFamily="34" charset="0"/>
              <a:buChar char="•"/>
            </a:pPr>
            <a:r>
              <a:rPr lang="en-US" sz="1400" dirty="0" smtClean="0"/>
              <a:t>Met with faculty</a:t>
            </a:r>
            <a:r>
              <a:rPr lang="en-US" sz="1400" baseline="0" dirty="0" smtClean="0"/>
              <a:t>, staff and administrators on each campus </a:t>
            </a:r>
          </a:p>
          <a:p>
            <a:pPr lvl="1">
              <a:spcBef>
                <a:spcPts val="400"/>
              </a:spcBef>
              <a:buFont typeface="Arial" pitchFamily="34" charset="0"/>
              <a:buChar char="•"/>
            </a:pPr>
            <a:r>
              <a:rPr lang="en-US" sz="1400" baseline="0" dirty="0" smtClean="0"/>
              <a:t>Gathered information about program scope and size [add a few questions from survey here]</a:t>
            </a:r>
          </a:p>
          <a:p>
            <a:pPr lvl="1">
              <a:spcBef>
                <a:spcPts val="400"/>
              </a:spcBef>
              <a:buFont typeface="Arial" pitchFamily="34" charset="0"/>
              <a:buChar char="•"/>
            </a:pPr>
            <a:r>
              <a:rPr lang="en-US" sz="1400" dirty="0" smtClean="0"/>
              <a:t>From the surveys and campus visits they determined:</a:t>
            </a:r>
          </a:p>
          <a:p>
            <a:pPr lvl="2">
              <a:buFont typeface="Arial" pitchFamily="34" charset="0"/>
              <a:buChar char="•"/>
            </a:pPr>
            <a:r>
              <a:rPr lang="en-US" sz="1400" dirty="0" smtClean="0"/>
              <a:t>We have a relatively small online presence;</a:t>
            </a:r>
          </a:p>
          <a:p>
            <a:pPr lvl="2">
              <a:buFont typeface="Arial" pitchFamily="34" charset="0"/>
              <a:buChar char="•"/>
            </a:pPr>
            <a:r>
              <a:rPr lang="en-US" sz="1400" dirty="0" smtClean="0"/>
              <a:t>There is confusion about how to teach online;</a:t>
            </a:r>
          </a:p>
          <a:p>
            <a:pPr lvl="2">
              <a:buFont typeface="Arial" pitchFamily="34" charset="0"/>
              <a:buChar char="•"/>
            </a:pPr>
            <a:r>
              <a:rPr lang="en-US" sz="1400" dirty="0" smtClean="0"/>
              <a:t>There is a need for faculty support Systemically, Pedagogically and Technically;</a:t>
            </a:r>
          </a:p>
          <a:p>
            <a:pPr lvl="2">
              <a:buFont typeface="Arial" pitchFamily="34" charset="0"/>
              <a:buChar char="•"/>
            </a:pPr>
            <a:r>
              <a:rPr lang="en-US" sz="1400" dirty="0" smtClean="0"/>
              <a:t>We need to focus on our traditional audience; </a:t>
            </a:r>
          </a:p>
          <a:p>
            <a:pPr lvl="2">
              <a:buFont typeface="Arial" pitchFamily="34" charset="0"/>
              <a:buChar char="•"/>
            </a:pPr>
            <a:r>
              <a:rPr lang="en-US" sz="1400" dirty="0" smtClean="0"/>
              <a:t>We need to increase access to UM;</a:t>
            </a:r>
          </a:p>
          <a:p>
            <a:pPr lvl="2">
              <a:buFont typeface="Arial" pitchFamily="34" charset="0"/>
              <a:buChar char="•"/>
            </a:pPr>
            <a:r>
              <a:rPr lang="en-US" sz="1400" dirty="0" smtClean="0"/>
              <a:t>We need to focus on the needs of students learning at a distance;</a:t>
            </a:r>
          </a:p>
          <a:p>
            <a:pPr marL="914400" lvl="3">
              <a:buFont typeface="Arial" pitchFamily="34" charset="0"/>
              <a:buChar char="•"/>
              <a:defRPr/>
            </a:pPr>
            <a:r>
              <a:rPr lang="en-US" sz="1400" dirty="0" smtClean="0"/>
              <a:t>We need a comprehensive management strategy; </a:t>
            </a:r>
            <a:endParaRPr lang="en-US" sz="1400" baseline="0" dirty="0" smtClean="0"/>
          </a:p>
          <a:p>
            <a:pPr lvl="1">
              <a:spcBef>
                <a:spcPts val="400"/>
              </a:spcBef>
              <a:buFont typeface="Arial" pitchFamily="34" charset="0"/>
              <a:buChar char="•"/>
            </a:pPr>
            <a:r>
              <a:rPr lang="en-US" sz="1400" baseline="0" dirty="0" smtClean="0"/>
              <a:t>Looked at what the</a:t>
            </a:r>
            <a:r>
              <a:rPr lang="en-US" sz="1400" dirty="0" smtClean="0"/>
              <a:t> campuses</a:t>
            </a:r>
            <a:r>
              <a:rPr lang="en-US" sz="1400" baseline="0" dirty="0" smtClean="0"/>
              <a:t> were doing,what was possible, and what was going on nationally </a:t>
            </a:r>
          </a:p>
          <a:p>
            <a:pPr lvl="1">
              <a:spcBef>
                <a:spcPts val="400"/>
              </a:spcBef>
              <a:buFont typeface="Arial" pitchFamily="34" charset="0"/>
              <a:buChar char="•"/>
            </a:pPr>
            <a:r>
              <a:rPr lang="en-US" sz="1400" baseline="0" dirty="0" smtClean="0"/>
              <a:t>Looked for areas where we had soft spots and could improve by focusing attention,time,</a:t>
            </a:r>
            <a:r>
              <a:rPr lang="en-US" sz="1400" dirty="0" smtClean="0"/>
              <a:t> and resources</a:t>
            </a:r>
            <a:endParaRPr lang="en-US" sz="1400" baseline="0" dirty="0" smtClean="0"/>
          </a:p>
          <a:p>
            <a:pPr lvl="1">
              <a:spcBef>
                <a:spcPts val="400"/>
              </a:spcBef>
              <a:buFont typeface="Arial" pitchFamily="34" charset="0"/>
              <a:buChar char="•"/>
            </a:pPr>
            <a:r>
              <a:rPr lang="en-US" sz="1400" baseline="0" dirty="0" smtClean="0"/>
              <a:t>Nothing here is rocket science – they identified key elements that need to be in a comprehensive program that they could not find consistently across the campuses.  </a:t>
            </a:r>
          </a:p>
          <a:p>
            <a:pPr lvl="1">
              <a:spcBef>
                <a:spcPts val="400"/>
              </a:spcBef>
              <a:buFont typeface="Arial" pitchFamily="34" charset="0"/>
              <a:buChar char="•"/>
            </a:pPr>
            <a:r>
              <a:rPr lang="en-US" sz="1400" baseline="0" dirty="0" smtClean="0"/>
              <a:t>Also looked for ways to scale efforts so </a:t>
            </a:r>
            <a:r>
              <a:rPr lang="en-US" sz="1400" dirty="0" smtClean="0"/>
              <a:t>we </a:t>
            </a:r>
            <a:r>
              <a:rPr lang="en-US" sz="1400" baseline="0" dirty="0" smtClean="0"/>
              <a:t>could make use of what has been developed nationally as support tools </a:t>
            </a:r>
          </a:p>
          <a:p>
            <a:pPr>
              <a:buFont typeface="Arial" pitchFamily="34" charset="0"/>
              <a:buNone/>
            </a:pPr>
            <a:endParaRPr lang="en-US" sz="1400" baseline="0" dirty="0" smtClean="0"/>
          </a:p>
          <a:p>
            <a:r>
              <a:rPr lang="en-US" sz="1400" b="1" baseline="0" dirty="0" smtClean="0"/>
              <a:t>From there they d</a:t>
            </a:r>
            <a:r>
              <a:rPr lang="en-US" sz="1400" b="1" dirty="0" smtClean="0"/>
              <a:t>eveloped set of conclusions and recommendations – </a:t>
            </a:r>
          </a:p>
          <a:p>
            <a:pPr>
              <a:buFont typeface="Arial" pitchFamily="34" charset="0"/>
              <a:buChar cha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400" dirty="0" smtClean="0"/>
              <a:t>Their recommendations were that we should:</a:t>
            </a:r>
          </a:p>
          <a:p>
            <a:pPr lvl="1">
              <a:buFont typeface="Arial" pitchFamily="34" charset="0"/>
              <a:buChar char="•"/>
            </a:pPr>
            <a:r>
              <a:rPr lang="en-US" sz="1400" dirty="0" smtClean="0"/>
              <a:t>Build a System-wide portal with support services</a:t>
            </a:r>
          </a:p>
          <a:p>
            <a:pPr lvl="1">
              <a:buFont typeface="Arial" pitchFamily="34" charset="0"/>
              <a:buChar char="•"/>
            </a:pPr>
            <a:r>
              <a:rPr lang="en-US" sz="1400" dirty="0" smtClean="0"/>
              <a:t>Integrate system-wide efforts with campus-specific plans</a:t>
            </a:r>
          </a:p>
          <a:p>
            <a:pPr lvl="1">
              <a:buFont typeface="Arial" pitchFamily="34" charset="0"/>
              <a:buChar char="•"/>
            </a:pPr>
            <a:r>
              <a:rPr lang="en-US" sz="1400" dirty="0" smtClean="0"/>
              <a:t>Seed campus instructional design and technology support</a:t>
            </a:r>
          </a:p>
          <a:p>
            <a:pPr lvl="1">
              <a:buFont typeface="Arial" pitchFamily="34" charset="0"/>
              <a:buChar char="•"/>
            </a:pPr>
            <a:r>
              <a:rPr lang="en-US" sz="1400" dirty="0" smtClean="0"/>
              <a:t>Provide faculty development and mentoring</a:t>
            </a:r>
          </a:p>
          <a:p>
            <a:pPr lvl="1">
              <a:buFont typeface="Arial" pitchFamily="34" charset="0"/>
              <a:buChar char="•"/>
            </a:pPr>
            <a:endParaRPr lang="en-US" sz="1400" dirty="0" smtClean="0"/>
          </a:p>
          <a:p>
            <a:r>
              <a:rPr lang="en-US" sz="1400" dirty="0" smtClean="0"/>
              <a:t>Opportunities include building master courses, cooperative degrees and degree completion programs</a:t>
            </a:r>
          </a:p>
          <a:p>
            <a:endParaRPr lang="en-US" sz="1400" dirty="0" smtClean="0"/>
          </a:p>
          <a:p>
            <a:pPr lvl="1">
              <a:defRPr/>
            </a:pPr>
            <a:r>
              <a:rPr lang="en-US" sz="1400" dirty="0" smtClean="0"/>
              <a:t>Collaborative program opportunities:</a:t>
            </a:r>
          </a:p>
          <a:p>
            <a:pPr lvl="2">
              <a:buFont typeface="Arial"/>
              <a:buChar char="•"/>
              <a:defRPr/>
            </a:pPr>
            <a:r>
              <a:rPr lang="en-US" sz="1400" dirty="0" smtClean="0"/>
              <a:t>Nursing on 3 of 4 campuses</a:t>
            </a:r>
          </a:p>
          <a:p>
            <a:pPr lvl="2">
              <a:buFont typeface="Arial"/>
              <a:buChar char="•"/>
            </a:pPr>
            <a:r>
              <a:rPr lang="en-US" sz="1400" dirty="0" smtClean="0"/>
              <a:t>Health Professions?</a:t>
            </a:r>
          </a:p>
          <a:p>
            <a:pPr lvl="2">
              <a:buFont typeface="Arial"/>
              <a:buChar char="•"/>
            </a:pPr>
            <a:r>
              <a:rPr lang="en-US" sz="1400" dirty="0" smtClean="0"/>
              <a:t>Education?</a:t>
            </a:r>
          </a:p>
          <a:p>
            <a:pPr lvl="2">
              <a:buFont typeface="Arial"/>
              <a:buChar char="•"/>
            </a:pPr>
            <a:r>
              <a:rPr lang="en-US" sz="1400" dirty="0" smtClean="0"/>
              <a:t>Engineering?</a:t>
            </a:r>
          </a:p>
          <a:p>
            <a:pPr lvl="2">
              <a:buFont typeface="Arial"/>
              <a:buChar char="•"/>
            </a:pPr>
            <a:r>
              <a:rPr lang="en-US" sz="1400" dirty="0" smtClean="0"/>
              <a:t>Criminal Justice?</a:t>
            </a:r>
          </a:p>
          <a:p>
            <a:endParaRPr lang="en-US" sz="1400" dirty="0" smtClean="0"/>
          </a:p>
          <a:p>
            <a:r>
              <a:rPr lang="en-US" sz="1400" dirty="0" smtClean="0"/>
              <a:t>They recommended we invest System-level resources to leverage campus talents and assets</a:t>
            </a:r>
          </a:p>
          <a:p>
            <a:endParaRPr lang="en-US" sz="1400" baseline="0" dirty="0" smtClean="0"/>
          </a:p>
          <a:p>
            <a:pPr marL="0" lvl="1"/>
            <a:r>
              <a:rPr lang="en-US" sz="1400" dirty="0" smtClean="0"/>
              <a:t>We are currently working with the chancellors to shape strategic directions  based on this set of recommendations</a:t>
            </a:r>
          </a:p>
          <a:p>
            <a:pPr marL="0" lvl="1"/>
            <a:endParaRPr lang="en-US" sz="1400" dirty="0" smtClean="0"/>
          </a:p>
          <a:p>
            <a:pPr marL="0" lvl="1"/>
            <a:r>
              <a:rPr lang="en-US" sz="1400" b="1" dirty="0" smtClean="0"/>
              <a:t>DOES THIS STILL BELONG ON THIS SLIDE:</a:t>
            </a:r>
          </a:p>
          <a:p>
            <a:pPr marL="0" lvl="1"/>
            <a:r>
              <a:rPr lang="en-US" sz="1400" b="1" dirty="0" smtClean="0"/>
              <a:t>Campus efforts (allude to chancellor reports)??</a:t>
            </a:r>
          </a:p>
          <a:p>
            <a:endParaRPr lang="en-US" sz="1400"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a:xfrm>
            <a:off x="476246" y="3220258"/>
            <a:ext cx="6134504" cy="5809441"/>
          </a:xfrm>
        </p:spPr>
        <p:txBody>
          <a:bodyPr>
            <a:normAutofit lnSpcReduction="10000"/>
          </a:bodyPr>
          <a:lstStyle/>
          <a:p>
            <a:r>
              <a:rPr lang="en-US" b="1" dirty="0" smtClean="0"/>
              <a:t>Broad Goals - Identified by eLearning Academic Council </a:t>
            </a:r>
          </a:p>
          <a:p>
            <a:endParaRPr lang="en-US" dirty="0" smtClean="0"/>
          </a:p>
          <a:p>
            <a:pPr lvl="0"/>
            <a:r>
              <a:rPr lang="en-US" dirty="0" smtClean="0"/>
              <a:t>We need to i</a:t>
            </a:r>
            <a:r>
              <a:rPr lang="en-US" sz="1200" dirty="0" smtClean="0"/>
              <a:t>ncrease access to higher education in Missouri:</a:t>
            </a:r>
            <a:endParaRPr lang="en-US" dirty="0" smtClean="0"/>
          </a:p>
          <a:p>
            <a:pPr lvl="1">
              <a:buFont typeface="Arial"/>
              <a:buChar char="•"/>
            </a:pPr>
            <a:r>
              <a:rPr lang="en-US" dirty="0" smtClean="0"/>
              <a:t>Reach new audiences with this delivery mechanism; appeal to wider variety of learners and those at a distance</a:t>
            </a:r>
          </a:p>
          <a:p>
            <a:pPr lvl="1">
              <a:buFont typeface="Arial"/>
              <a:buChar char="•"/>
            </a:pPr>
            <a:r>
              <a:rPr lang="en-US" sz="1200" dirty="0" smtClean="0"/>
              <a:t>Reach students not reaching due to location</a:t>
            </a:r>
            <a:r>
              <a:rPr lang="en-US" dirty="0" smtClean="0"/>
              <a:t> or </a:t>
            </a:r>
            <a:r>
              <a:rPr lang="en-US" sz="1200" dirty="0" smtClean="0"/>
              <a:t>convenience</a:t>
            </a:r>
            <a:r>
              <a:rPr lang="en-US" dirty="0" smtClean="0"/>
              <a:t> – particular focus on changing demographics</a:t>
            </a:r>
            <a:r>
              <a:rPr lang="en-US" sz="1200" dirty="0" smtClean="0"/>
              <a:t>. </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Most will likely be in Missouri;</a:t>
            </a:r>
            <a:r>
              <a:rPr lang="en-US" sz="1200" baseline="0" dirty="0" smtClean="0"/>
              <a:t> degree completion: 900,000 of adults with some college but no degree</a:t>
            </a:r>
          </a:p>
          <a:p>
            <a:pPr lvl="1"/>
            <a:endParaRPr lang="en-US" sz="1200" dirty="0" smtClean="0"/>
          </a:p>
          <a:p>
            <a:pPr lvl="0">
              <a:defRPr/>
            </a:pPr>
            <a:r>
              <a:rPr lang="en-US" dirty="0" smtClean="0"/>
              <a:t>We need to increase the number of programs and offerings available online: </a:t>
            </a:r>
          </a:p>
          <a:p>
            <a:pPr lvl="1">
              <a:buFont typeface="Arial"/>
              <a:buChar char="•"/>
              <a:defRPr/>
            </a:pPr>
            <a:r>
              <a:rPr lang="en-US" dirty="0" err="1" smtClean="0"/>
              <a:t>Abrazo</a:t>
            </a:r>
            <a:r>
              <a:rPr lang="en-US" dirty="0" smtClean="0"/>
              <a:t> found that we have a relatively small online presence; </a:t>
            </a:r>
          </a:p>
          <a:p>
            <a:pPr lvl="1">
              <a:buFont typeface="Arial"/>
              <a:buChar char="•"/>
              <a:defRPr/>
            </a:pPr>
            <a:r>
              <a:rPr lang="en-US" dirty="0" smtClean="0"/>
              <a:t>We need to bring more courses and programs online to stay competitive (particularly degree completion programs and general education courses when 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 need to increase online enrollments:</a:t>
            </a:r>
          </a:p>
          <a:p>
            <a:pPr lvl="1">
              <a:buFont typeface="Arial"/>
              <a:buChar char="•"/>
              <a:defRPr/>
            </a:pPr>
            <a:r>
              <a:rPr lang="en-US" dirty="0" smtClean="0"/>
              <a:t>President's charge: Shoot for big target – that of doubling online enrollment (System-wide) in the next 5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lvl="0"/>
            <a:r>
              <a:rPr lang="en-US" dirty="0" smtClean="0"/>
              <a:t>We need to do this while protecting current enrollment base</a:t>
            </a:r>
          </a:p>
          <a:p>
            <a:pPr lvl="1">
              <a:buFont typeface="Arial"/>
              <a:buChar char="•"/>
            </a:pPr>
            <a:r>
              <a:rPr lang="en-US" dirty="0" smtClean="0"/>
              <a:t>Provide alternatives for our “typical” students – as they will likely want to mix the type of courses they enroll in – (particularly on two urban campuses).</a:t>
            </a:r>
          </a:p>
          <a:p>
            <a:pPr lvl="1">
              <a:buFont typeface="Arial"/>
              <a:buChar char="•"/>
            </a:pPr>
            <a:r>
              <a:rPr lang="en-US" dirty="0" smtClean="0"/>
              <a:t>Offer the courses they are currently taking elsewhere here</a:t>
            </a:r>
          </a:p>
          <a:p>
            <a:pPr lvl="1">
              <a:buFont typeface="Arial"/>
              <a:buChar char="•"/>
            </a:pPr>
            <a:r>
              <a:rPr lang="en-US" dirty="0" smtClean="0"/>
              <a:t>Increase the numbers of credit hours students taken by providing more convenient methods.</a:t>
            </a:r>
          </a:p>
          <a:p>
            <a:pPr lvl="1">
              <a:buFont typeface="Arial"/>
              <a:buChar char="•"/>
            </a:pPr>
            <a:r>
              <a:rPr lang="en-US" dirty="0" smtClean="0"/>
              <a:t>Focus on retaining students, reducing the time to graduation and on NEW enrollments.</a:t>
            </a:r>
          </a:p>
          <a:p>
            <a:pPr lvl="1">
              <a:buFont typeface="Arial"/>
              <a:buChar char="•"/>
            </a:pPr>
            <a:endParaRPr lang="en-US" dirty="0" smtClean="0"/>
          </a:p>
          <a:p>
            <a:pPr lvl="0">
              <a:buFont typeface="Arial"/>
              <a:buNone/>
            </a:pPr>
            <a:r>
              <a:rPr lang="en-US" dirty="0" smtClean="0"/>
              <a:t>Embrace technological capabilities</a:t>
            </a:r>
          </a:p>
          <a:p>
            <a:pPr lvl="0"/>
            <a:endParaRPr lang="en-US" dirty="0" smtClean="0"/>
          </a:p>
          <a:p>
            <a:r>
              <a:rPr lang="en-US" dirty="0" smtClean="0"/>
              <a:t>We need to improve teaching and learning through a focus on instructional design, involving faculty, and faculty development activities </a:t>
            </a:r>
          </a:p>
          <a:p>
            <a:pPr lvl="1"/>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large potential revenue opportunities</a:t>
            </a:r>
          </a:p>
          <a:p>
            <a:pPr lvl="0"/>
            <a:endParaRPr lang="en-US" sz="1200" dirty="0" smtClean="0"/>
          </a:p>
          <a:p>
            <a:pPr lvl="0"/>
            <a:endParaRPr lang="en-US" sz="1200" dirty="0" smtClean="0"/>
          </a:p>
          <a:p>
            <a:pPr lvl="0"/>
            <a:endParaRPr lang="en-US" sz="1200" dirty="0" smtClean="0"/>
          </a:p>
          <a:p>
            <a:pPr lvl="0"/>
            <a:endParaRPr lang="en-US" sz="1200" dirty="0" smtClean="0"/>
          </a:p>
          <a:p>
            <a:pPr lvl="0"/>
            <a:endParaRPr lang="en-US" sz="1200" dirty="0" smtClean="0"/>
          </a:p>
          <a:p>
            <a:endParaRPr lang="en-US"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p:txBody>
          <a:bodyPr>
            <a:normAutofit/>
          </a:bodyPr>
          <a:lstStyle/>
          <a:p>
            <a:r>
              <a:rPr lang="en-US" sz="1400" dirty="0" smtClean="0"/>
              <a:t>We’ve been looking at what makes for</a:t>
            </a:r>
            <a:r>
              <a:rPr lang="en-US" sz="1400" baseline="0" dirty="0" smtClean="0"/>
              <a:t> an outstanding online course</a:t>
            </a:r>
          </a:p>
          <a:p>
            <a:r>
              <a:rPr lang="en-US" sz="1400" baseline="0" dirty="0" smtClean="0"/>
              <a:t>Here is a quick look inside an online course</a:t>
            </a:r>
          </a:p>
          <a:p>
            <a:endParaRPr lang="en-US" sz="1400" baseline="0" dirty="0" smtClean="0"/>
          </a:p>
          <a:p>
            <a:r>
              <a:rPr lang="en-US" sz="1400" i="1" baseline="0" dirty="0" smtClean="0"/>
              <a:t>[play video of course inside Bb]</a:t>
            </a:r>
          </a:p>
          <a:p>
            <a:endParaRPr lang="en-US" sz="1400" baseline="0" dirty="0" smtClean="0"/>
          </a:p>
          <a:p>
            <a:pPr>
              <a:buFont typeface="Arial"/>
              <a:buChar char="•"/>
            </a:pPr>
            <a:r>
              <a:rPr lang="en-US" sz="1400" baseline="0" dirty="0" smtClean="0"/>
              <a:t>The best online courses are engaging, well-designed, and use authentic assessments.</a:t>
            </a:r>
          </a:p>
          <a:p>
            <a:pPr>
              <a:buFont typeface="Arial"/>
              <a:buChar char="•"/>
            </a:pPr>
            <a:r>
              <a:rPr lang="en-US" sz="1400" baseline="0" dirty="0" smtClean="0"/>
              <a:t>The tools students need are accessible from within the course with just a click.</a:t>
            </a:r>
          </a:p>
          <a:p>
            <a:pPr>
              <a:buFont typeface="Arial"/>
              <a:buChar char="•"/>
            </a:pPr>
            <a:r>
              <a:rPr lang="en-US" sz="1400" baseline="0" dirty="0" smtClean="0"/>
              <a:t>Faculty who teach them are creative, up-to-date, and flexible.</a:t>
            </a:r>
          </a:p>
          <a:p>
            <a:endParaRPr lang="en-US" sz="1400" baseline="0" dirty="0" smtClean="0"/>
          </a:p>
          <a:p>
            <a:pPr>
              <a:buFont typeface="Arial"/>
              <a:buChar char="•"/>
            </a:pPr>
            <a:r>
              <a:rPr lang="en-US" sz="1400" baseline="0" dirty="0" smtClean="0"/>
              <a:t>To get more UM courses there we’ve been gearing up to help with course design and technological and production support</a:t>
            </a:r>
          </a:p>
          <a:p>
            <a:pPr>
              <a:buFont typeface="Arial"/>
              <a:buChar char="•"/>
            </a:pPr>
            <a:r>
              <a:rPr lang="en-US" sz="1400" baseline="0" dirty="0" smtClean="0"/>
              <a:t>One of the things we’ve done is to begin looking for learning objects, which are r</a:t>
            </a:r>
            <a:r>
              <a:rPr lang="en-US" sz="1400" i="0" kern="1200" dirty="0" smtClean="0">
                <a:solidFill>
                  <a:schemeClr val="tx1"/>
                </a:solidFill>
                <a:latin typeface="+mn-lt"/>
                <a:ea typeface="+mn-ea"/>
                <a:cs typeface="+mn-cs"/>
              </a:rPr>
              <a:t>eusable resources, collections of information or tools used as modular building blocks to support learning.</a:t>
            </a:r>
          </a:p>
          <a:p>
            <a:endParaRPr lang="en-US" sz="1400" i="0" kern="1200" dirty="0" smtClean="0">
              <a:solidFill>
                <a:schemeClr val="tx1"/>
              </a:solidFill>
              <a:latin typeface="+mn-lt"/>
              <a:ea typeface="+mn-ea"/>
              <a:cs typeface="+mn-cs"/>
            </a:endParaRPr>
          </a:p>
          <a:p>
            <a:r>
              <a:rPr lang="en-US" sz="1400" i="1" baseline="0" dirty="0" smtClean="0"/>
              <a:t>[show Wolfram/Alpha]</a:t>
            </a:r>
            <a:endParaRPr lang="en-US" sz="1400" i="0"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p:txBody>
          <a:bodyPr>
            <a:normAutofit/>
          </a:bodyPr>
          <a:lstStyle/>
          <a:p>
            <a:pPr>
              <a:buFont typeface="Arial"/>
              <a:buChar char="•"/>
            </a:pPr>
            <a:r>
              <a:rPr lang="en-US" sz="1400" dirty="0" smtClean="0"/>
              <a:t>Go to eLearning Web site and show </a:t>
            </a:r>
            <a:r>
              <a:rPr lang="en-US" sz="1400" dirty="0" err="1" smtClean="0"/>
              <a:t>FAQs</a:t>
            </a:r>
            <a:r>
              <a:rPr lang="en-US" sz="1400" dirty="0" smtClean="0"/>
              <a:t>; scroll down and click on the link to the wiki about wikis</a:t>
            </a:r>
          </a:p>
          <a:p>
            <a:pPr>
              <a:buFont typeface="Arial"/>
              <a:buChar char="•"/>
            </a:pPr>
            <a:endParaRPr lang="en-US" sz="1400" dirty="0" smtClean="0"/>
          </a:p>
          <a:p>
            <a:pPr>
              <a:buFont typeface="Arial"/>
              <a:buChar char="•"/>
            </a:pPr>
            <a:r>
              <a:rPr lang="en-US" sz="1400" dirty="0" smtClean="0"/>
              <a:t>Do a quick click through </a:t>
            </a:r>
            <a:r>
              <a:rPr lang="en-US" sz="1400" dirty="0" err="1" smtClean="0"/>
              <a:t>eLibrary</a:t>
            </a:r>
            <a:endParaRPr lang="en-US" sz="1400" dirty="0" smtClean="0"/>
          </a:p>
          <a:p>
            <a:pPr>
              <a:buFont typeface="Arial"/>
              <a:buChar char="•"/>
            </a:pPr>
            <a:endParaRPr lang="en-US" sz="1400" dirty="0" smtClean="0"/>
          </a:p>
          <a:p>
            <a:pPr>
              <a:buFont typeface="Arial"/>
              <a:buChar char="•"/>
            </a:pPr>
            <a:r>
              <a:rPr lang="en-US" sz="1400" dirty="0" smtClean="0"/>
              <a:t>Go to the Faculty Development page and show the </a:t>
            </a:r>
            <a:r>
              <a:rPr lang="en-US" sz="1400" dirty="0" err="1" smtClean="0"/>
              <a:t>eMentors</a:t>
            </a:r>
            <a:r>
              <a:rPr lang="en-US" sz="1400" dirty="0" smtClean="0"/>
              <a:t> page; run a video for 30-45 seconds</a:t>
            </a:r>
          </a:p>
          <a:p>
            <a:pPr>
              <a:buFont typeface="Arial"/>
              <a:buChar char="•"/>
            </a:pPr>
            <a:endParaRPr lang="en-US" sz="1400" dirty="0" smtClean="0"/>
          </a:p>
          <a:p>
            <a:pPr>
              <a:buFont typeface="Arial"/>
              <a:buChar char="•"/>
            </a:pPr>
            <a:r>
              <a:rPr lang="en-US" sz="1400" dirty="0" smtClean="0"/>
              <a:t>Go back to the Faculty Development page and show the Online Tutorial</a:t>
            </a:r>
          </a:p>
          <a:p>
            <a:pPr>
              <a:buFont typeface="Arial"/>
              <a:buChar char="•"/>
            </a:pPr>
            <a:endParaRPr lang="en-US" sz="1400" dirty="0" smtClean="0"/>
          </a:p>
          <a:p>
            <a:pPr>
              <a:buFont typeface="Arial"/>
              <a:buChar char="•"/>
            </a:pPr>
            <a:r>
              <a:rPr lang="en-US" sz="1400" dirty="0" smtClean="0"/>
              <a:t>Go to main page and demo </a:t>
            </a:r>
            <a:r>
              <a:rPr lang="en-US" sz="1400" dirty="0" err="1" smtClean="0"/>
              <a:t>InfoScout</a:t>
            </a:r>
            <a:endParaRPr lang="en-US" sz="1400"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8D22415-875C-4FB7-8CB8-0F60E65F288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p:txBody>
          <a:bodyPr>
            <a:normAutofit/>
          </a:bodyPr>
          <a:lstStyle/>
          <a:p>
            <a:pPr lvl="0"/>
            <a:r>
              <a:rPr lang="en-US" sz="1400" dirty="0" smtClean="0"/>
              <a:t>We’re building a framework for intercampus collaboration:</a:t>
            </a:r>
          </a:p>
          <a:p>
            <a:pPr lvl="0"/>
            <a:endParaRPr lang="en-US" sz="1400" dirty="0" smtClean="0"/>
          </a:p>
          <a:p>
            <a:pPr lvl="1">
              <a:buFont typeface="Arial"/>
              <a:buChar char="•"/>
            </a:pPr>
            <a:r>
              <a:rPr lang="en-US" sz="1400" dirty="0" smtClean="0"/>
              <a:t>Our eLearning staff participate on the LTIC (Learning Technologies and Intercampus</a:t>
            </a:r>
            <a:r>
              <a:rPr lang="en-US" sz="1400" baseline="0" dirty="0" smtClean="0"/>
              <a:t> Collaboration) </a:t>
            </a:r>
            <a:r>
              <a:rPr lang="en-US" sz="1400" dirty="0" smtClean="0"/>
              <a:t>and other communication groups</a:t>
            </a:r>
          </a:p>
          <a:p>
            <a:pPr lvl="2">
              <a:buFont typeface="Arial" pitchFamily="34" charset="0"/>
              <a:buChar char="•"/>
            </a:pPr>
            <a:r>
              <a:rPr lang="en-US" sz="1400" dirty="0" smtClean="0"/>
              <a:t>The</a:t>
            </a:r>
            <a:r>
              <a:rPr lang="en-US" sz="1400" baseline="0" dirty="0" smtClean="0"/>
              <a:t> LTIC committee is a group of educational technologists, computer systems specialists and eLearning professionals that meet weekly to discuss </a:t>
            </a:r>
            <a:r>
              <a:rPr lang="en-US" sz="1400" dirty="0" smtClean="0"/>
              <a:t>educational technology issues</a:t>
            </a:r>
          </a:p>
          <a:p>
            <a:pPr lvl="0"/>
            <a:endParaRPr lang="en-US" sz="1400" dirty="0" smtClean="0"/>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t>American </a:t>
            </a:r>
            <a:r>
              <a:rPr lang="en-US" sz="1400" dirty="0" err="1" smtClean="0"/>
              <a:t>Humanics</a:t>
            </a:r>
            <a:r>
              <a:rPr lang="en-US" sz="1400" dirty="0" smtClean="0"/>
              <a:t>; three UM campus collaboration on a certificate program</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endParaRPr lang="en-US" sz="1400" dirty="0" smtClean="0"/>
          </a:p>
          <a:p>
            <a:pPr>
              <a:defRPr/>
            </a:pPr>
            <a:r>
              <a:rPr lang="en-US" sz="1400" dirty="0" smtClean="0"/>
              <a:t>We’re leveraging campus development activities:</a:t>
            </a:r>
          </a:p>
          <a:p>
            <a:pPr lvl="1">
              <a:buFont typeface="Arial"/>
              <a:buChar char="•"/>
              <a:defRPr/>
            </a:pPr>
            <a:r>
              <a:rPr lang="en-US" sz="1400" dirty="0" smtClean="0"/>
              <a:t>Leveraging use of faculty</a:t>
            </a:r>
          </a:p>
          <a:p>
            <a:pPr lvl="1">
              <a:buFont typeface="Arial"/>
              <a:buChar char="•"/>
              <a:defRPr/>
            </a:pPr>
            <a:r>
              <a:rPr lang="en-US" sz="1400" dirty="0" smtClean="0"/>
              <a:t>Online tutorial work with campuses</a:t>
            </a:r>
          </a:p>
          <a:p>
            <a:pPr lvl="1">
              <a:buFont typeface="Arial"/>
              <a:buChar char="•"/>
              <a:defRPr/>
            </a:pPr>
            <a:r>
              <a:rPr lang="en-US" sz="1400" dirty="0" smtClean="0"/>
              <a:t>Use of instructional designers and group; hope to share resources and expertise</a:t>
            </a:r>
          </a:p>
          <a:p>
            <a:pPr lvl="1">
              <a:buFont typeface="Arial"/>
              <a:buChar char="•"/>
              <a:defRPr/>
            </a:pPr>
            <a:r>
              <a:rPr lang="en-US" sz="1400" dirty="0" smtClean="0"/>
              <a:t>Michael </a:t>
            </a:r>
            <a:r>
              <a:rPr lang="en-US" sz="1400" dirty="0" err="1" smtClean="0"/>
              <a:t>Wesch</a:t>
            </a:r>
            <a:r>
              <a:rPr lang="en-US" sz="1400" dirty="0" smtClean="0"/>
              <a:t> program in April at UMKC</a:t>
            </a:r>
          </a:p>
          <a:p>
            <a:pPr lvl="1">
              <a:buFont typeface="Arial"/>
              <a:buChar char="•"/>
              <a:defRPr/>
            </a:pPr>
            <a:r>
              <a:rPr lang="en-US" sz="1400" dirty="0" smtClean="0"/>
              <a:t>Sharing of courses</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17</a:t>
            </a:fld>
            <a:endParaRPr lang="en-US" dirty="0"/>
          </a:p>
        </p:txBody>
      </p:sp>
      <p:sp>
        <p:nvSpPr>
          <p:cNvPr id="6" name="TextBox 5"/>
          <p:cNvSpPr txBox="1"/>
          <p:nvPr/>
        </p:nvSpPr>
        <p:spPr>
          <a:xfrm>
            <a:off x="1016000" y="3962400"/>
            <a:ext cx="4876800" cy="646331"/>
          </a:xfrm>
          <a:prstGeom prst="rect">
            <a:avLst/>
          </a:prstGeom>
          <a:noFill/>
        </p:spPr>
        <p:txBody>
          <a:bodyPr wrap="square" rtlCol="0">
            <a:spAutoFit/>
          </a:bodyPr>
          <a:lstStyle/>
          <a:p>
            <a:r>
              <a:rPr lang="en-US" b="1" i="1" dirty="0" smtClean="0"/>
              <a:t>[This is the new slide… need notes here or are you good to freelance?]</a:t>
            </a:r>
            <a:endParaRPr lang="en-US" b="1" i="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Two categories for RFP</a:t>
            </a:r>
          </a:p>
          <a:p>
            <a:pPr lvl="0"/>
            <a:r>
              <a:rPr lang="en-US" sz="1200" kern="1200" dirty="0" smtClean="0">
                <a:solidFill>
                  <a:schemeClr val="tx1"/>
                </a:solidFill>
                <a:latin typeface="+mn-lt"/>
                <a:ea typeface="+mn-ea"/>
                <a:cs typeface="+mn-cs"/>
              </a:rPr>
              <a:t>Single courses</a:t>
            </a:r>
          </a:p>
          <a:p>
            <a:pPr lvl="0"/>
            <a:r>
              <a:rPr lang="en-US" sz="1200" kern="1200" dirty="0" smtClean="0">
                <a:solidFill>
                  <a:schemeClr val="tx1"/>
                </a:solidFill>
                <a:latin typeface="+mn-lt"/>
                <a:ea typeface="+mn-ea"/>
                <a:cs typeface="+mn-cs"/>
              </a:rPr>
              <a:t>Degree programs, certificate programs and course clusters.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Priority will given to:</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Emphasis on </a:t>
            </a:r>
          </a:p>
          <a:p>
            <a:pPr lvl="0"/>
            <a:r>
              <a:rPr lang="en-US" sz="1200" kern="1200" dirty="0" smtClean="0">
                <a:solidFill>
                  <a:schemeClr val="tx1"/>
                </a:solidFill>
                <a:latin typeface="+mn-lt"/>
                <a:ea typeface="+mn-ea"/>
                <a:cs typeface="+mn-cs"/>
              </a:rPr>
              <a:t>Collaboration</a:t>
            </a:r>
          </a:p>
          <a:p>
            <a:pPr lvl="0"/>
            <a:r>
              <a:rPr lang="en-US" sz="1200" kern="1200" dirty="0" smtClean="0">
                <a:solidFill>
                  <a:schemeClr val="tx1"/>
                </a:solidFill>
                <a:latin typeface="+mn-lt"/>
                <a:ea typeface="+mn-ea"/>
                <a:cs typeface="+mn-cs"/>
              </a:rPr>
              <a:t>Innovation</a:t>
            </a:r>
          </a:p>
          <a:p>
            <a:pPr lvl="0"/>
            <a:r>
              <a:rPr lang="en-US" sz="1200" kern="1200" dirty="0" smtClean="0">
                <a:solidFill>
                  <a:schemeClr val="tx1"/>
                </a:solidFill>
                <a:latin typeface="+mn-lt"/>
                <a:ea typeface="+mn-ea"/>
                <a:cs typeface="+mn-cs"/>
              </a:rPr>
              <a:t>Leveraging resources</a:t>
            </a:r>
          </a:p>
          <a:p>
            <a:endParaRPr lang="en-US"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18</a:t>
            </a:fld>
            <a:endParaRPr lang="en-US" dirty="0"/>
          </a:p>
        </p:txBody>
      </p:sp>
      <p:sp>
        <p:nvSpPr>
          <p:cNvPr id="6" name="TextBox 5"/>
          <p:cNvSpPr txBox="1"/>
          <p:nvPr/>
        </p:nvSpPr>
        <p:spPr>
          <a:xfrm>
            <a:off x="1016000" y="3962400"/>
            <a:ext cx="4876800" cy="646331"/>
          </a:xfrm>
          <a:prstGeom prst="rect">
            <a:avLst/>
          </a:prstGeom>
          <a:noFill/>
        </p:spPr>
        <p:txBody>
          <a:bodyPr wrap="square" rtlCol="0">
            <a:spAutoFit/>
          </a:bodyPr>
          <a:lstStyle/>
          <a:p>
            <a:r>
              <a:rPr lang="en-US" b="1" i="1" dirty="0" smtClean="0"/>
              <a:t>[This is the new slide… need notes here or are you good to freelance?]</a:t>
            </a:r>
            <a:endParaRPr lang="en-US" b="1" i="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19</a:t>
            </a:fld>
            <a:endParaRPr lang="en-US" dirty="0"/>
          </a:p>
        </p:txBody>
      </p:sp>
      <p:sp>
        <p:nvSpPr>
          <p:cNvPr id="6" name="TextBox 5"/>
          <p:cNvSpPr txBox="1"/>
          <p:nvPr/>
        </p:nvSpPr>
        <p:spPr>
          <a:xfrm>
            <a:off x="1016000" y="3962400"/>
            <a:ext cx="4876800" cy="646331"/>
          </a:xfrm>
          <a:prstGeom prst="rect">
            <a:avLst/>
          </a:prstGeom>
          <a:noFill/>
        </p:spPr>
        <p:txBody>
          <a:bodyPr wrap="square" rtlCol="0">
            <a:spAutoFit/>
          </a:bodyPr>
          <a:lstStyle/>
          <a:p>
            <a:r>
              <a:rPr lang="en-US" b="1" i="1" dirty="0" smtClean="0"/>
              <a:t>[This is the new slide… need notes here or are you good to freelance?]</a:t>
            </a:r>
            <a:endParaRPr lang="en-US" b="1"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Approximately 1.9 million students were studying online in the fall of 2003</a:t>
            </a:r>
          </a:p>
          <a:p>
            <a:r>
              <a:rPr lang="en-US" i="1" dirty="0" smtClean="0"/>
              <a:t>(Data from Sloan-C report,</a:t>
            </a:r>
            <a:r>
              <a:rPr lang="en-US" i="1" baseline="0" dirty="0" smtClean="0"/>
              <a:t> Entering the Mainstream: The Quality and Extent of Online Education in the United States, 2003 and 2004)</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 2009, 11.9 million students took some or all of their classes online</a:t>
            </a:r>
          </a:p>
          <a:p>
            <a:pPr marL="0" marR="0" indent="0" algn="l" defTabSz="914400" rtl="0" eaLnBrk="1" fontAlgn="auto" latinLnBrk="0" hangingPunct="1">
              <a:lnSpc>
                <a:spcPct val="100000"/>
              </a:lnSpc>
              <a:spcBef>
                <a:spcPts val="0"/>
              </a:spcBef>
              <a:spcAft>
                <a:spcPts val="1800"/>
              </a:spcAft>
              <a:buClrTx/>
              <a:buSzTx/>
              <a:buFontTx/>
              <a:buNone/>
              <a:tabLst/>
              <a:defRPr/>
            </a:pPr>
            <a:r>
              <a:rPr lang="en-US" i="1" dirty="0" smtClean="0"/>
              <a:t>(Data from Campus Technology article: </a:t>
            </a:r>
            <a:r>
              <a:rPr lang="en-US" i="1" kern="1200" dirty="0" smtClean="0">
                <a:solidFill>
                  <a:schemeClr val="tx1"/>
                </a:solidFill>
                <a:latin typeface="+mn-lt"/>
                <a:ea typeface="+mn-ea"/>
                <a:cs typeface="+mn-cs"/>
              </a:rPr>
              <a:t>Most College Students To Take Classes Online by 2014:</a:t>
            </a:r>
            <a:r>
              <a:rPr lang="en-US" i="1" kern="1200" baseline="0" dirty="0" smtClean="0">
                <a:solidFill>
                  <a:schemeClr val="tx1"/>
                </a:solidFill>
                <a:latin typeface="+mn-lt"/>
                <a:ea typeface="+mn-ea"/>
                <a:cs typeface="+mn-cs"/>
              </a:rPr>
              <a:t> http://campustechnology.com/Articles/2009/10/28/Most-College-Students-To-Take-Classes-Online-by-2014.aspx?Page=1)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a:xfrm>
            <a:off x="476246" y="3220259"/>
            <a:ext cx="6134504" cy="5812602"/>
          </a:xfrm>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By virtually every measure, electronic learning is experiencing unprecedented growth and will continue to do so for the foreseeable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Today 15.1 million students learn in</a:t>
            </a:r>
            <a:r>
              <a:rPr lang="en-US" sz="2000" baseline="0" dirty="0" smtClean="0"/>
              <a:t> face-to-face classrooms. By the year 2014 it’ll be down to a third of that number.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Today 10.7 million take some of their classes online but that number will skyrocket to 18.7 by 2014 – ALMOST DOUBLING in 5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t>By 2014 the number of students taking their classes exclusively online almost triples.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smtClean="0"/>
              <a:t>By 2014 22 million students will be taking some or all of their classes online.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According to a recent DOE report, </a:t>
            </a:r>
            <a:r>
              <a:rPr lang="en-US" sz="2000" dirty="0" smtClean="0"/>
              <a:t>analysts determined that, online has advantages over face-to-face instruction, blended learning (a mix of face-to-face and online) has even more statistical advantage over face-to-face than purely online instruction has</a:t>
            </a:r>
            <a:r>
              <a:rPr lang="en-US" sz="2000" baseline="0" dirty="0" smtClean="0"/>
              <a:t> and t</a:t>
            </a:r>
            <a:r>
              <a:rPr lang="en-US" sz="2000" dirty="0" smtClean="0"/>
              <a:t>hey concluded that purely online learning results in better learning outcomes than purely face-to-face learning.**</a:t>
            </a: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600"/>
              </a:spcAft>
              <a:buClrTx/>
              <a:buSzTx/>
              <a:buFont typeface="Arial"/>
              <a:buChar char="•"/>
              <a:tabLst/>
              <a:defRPr/>
            </a:pPr>
            <a:r>
              <a:rPr lang="en-US" sz="2000" baseline="0" dirty="0" smtClean="0"/>
              <a:t>This is a new phenomenon that is growing rapidly and becoming mainstream. </a:t>
            </a:r>
          </a:p>
          <a:p>
            <a:pPr marL="0" marR="0" indent="0" algn="l" defTabSz="914400" rtl="0" eaLnBrk="1" fontAlgn="auto" latinLnBrk="0" hangingPunct="1">
              <a:lnSpc>
                <a:spcPct val="100000"/>
              </a:lnSpc>
              <a:spcBef>
                <a:spcPts val="0"/>
              </a:spcBef>
              <a:spcAft>
                <a:spcPts val="600"/>
              </a:spcAft>
              <a:buClrTx/>
              <a:buSzTx/>
              <a:buFont typeface="Arial"/>
              <a:buChar char="•"/>
              <a:tabLst/>
              <a:defRPr/>
            </a:pPr>
            <a:r>
              <a:rPr lang="en-US" sz="2000" baseline="0" dirty="0" smtClean="0"/>
              <a:t>Even the CHE now has a special section on the Wired Campus.</a:t>
            </a:r>
          </a:p>
          <a:p>
            <a:pPr marL="0" marR="0" indent="0" algn="l" defTabSz="914400" rtl="0" eaLnBrk="1" fontAlgn="auto" latinLnBrk="0" hangingPunct="1">
              <a:lnSpc>
                <a:spcPct val="100000"/>
              </a:lnSpc>
              <a:spcBef>
                <a:spcPts val="0"/>
              </a:spcBef>
              <a:spcAft>
                <a:spcPts val="600"/>
              </a:spcAft>
              <a:buClrTx/>
              <a:buSzTx/>
              <a:buFont typeface="Arial"/>
              <a:buChar char="•"/>
              <a:tabLst/>
              <a:defRPr/>
            </a:pPr>
            <a:r>
              <a:rPr lang="en-US" sz="2000" baseline="0" dirty="0" smtClean="0"/>
              <a:t>Faculty are trying new ideas and deploying Web 2.0 tools like wikis, blogs, interactive learning objects, </a:t>
            </a:r>
            <a:r>
              <a:rPr lang="en-US" sz="2000" b="0" kern="1200" dirty="0" smtClean="0">
                <a:solidFill>
                  <a:schemeClr val="tx1"/>
                </a:solidFill>
                <a:latin typeface="+mn-lt"/>
                <a:ea typeface="+mn-ea"/>
                <a:cs typeface="+mn-cs"/>
              </a:rPr>
              <a:t>audio, video, and social networking solutions—helping them create a 21</a:t>
            </a:r>
            <a:r>
              <a:rPr lang="en-US" sz="2000" b="0" kern="1200" baseline="30000" dirty="0" smtClean="0">
                <a:solidFill>
                  <a:schemeClr val="tx1"/>
                </a:solidFill>
                <a:latin typeface="+mn-lt"/>
                <a:ea typeface="+mn-ea"/>
                <a:cs typeface="+mn-cs"/>
              </a:rPr>
              <a:t>st</a:t>
            </a:r>
            <a:r>
              <a:rPr lang="en-US" sz="2000" b="0" kern="1200" baseline="0" dirty="0" smtClean="0">
                <a:solidFill>
                  <a:schemeClr val="tx1"/>
                </a:solidFill>
                <a:latin typeface="+mn-lt"/>
                <a:ea typeface="+mn-ea"/>
                <a:cs typeface="+mn-cs"/>
              </a:rPr>
              <a:t> century teaching, learning, and collaboration environment.</a:t>
            </a:r>
            <a:endParaRPr lang="en-US" sz="2000" b="0" baseline="0" dirty="0" smtClean="0"/>
          </a:p>
          <a:p>
            <a:pPr marL="0" marR="0" indent="0" algn="l" defTabSz="914400" rtl="0" eaLnBrk="1" fontAlgn="auto" latinLnBrk="0" hangingPunct="1">
              <a:lnSpc>
                <a:spcPct val="100000"/>
              </a:lnSpc>
              <a:spcBef>
                <a:spcPts val="0"/>
              </a:spcBef>
              <a:spcAft>
                <a:spcPts val="600"/>
              </a:spcAft>
              <a:buClrTx/>
              <a:buSzTx/>
              <a:buFont typeface="Arial"/>
              <a:buChar char="•"/>
              <a:tabLst/>
              <a:defRPr/>
            </a:pPr>
            <a:r>
              <a:rPr lang="en-US" sz="2000" baseline="0" dirty="0" smtClean="0"/>
              <a:t>Faculty creating blended or hybrid courses too.</a:t>
            </a:r>
          </a:p>
          <a:p>
            <a:pPr marL="0" marR="0" indent="0" algn="l" defTabSz="914400" rtl="0" eaLnBrk="1" fontAlgn="auto" latinLnBrk="0" hangingPunct="1">
              <a:lnSpc>
                <a:spcPct val="100000"/>
              </a:lnSpc>
              <a:spcBef>
                <a:spcPts val="0"/>
              </a:spcBef>
              <a:spcAft>
                <a:spcPts val="600"/>
              </a:spcAft>
              <a:buClrTx/>
              <a:buSzTx/>
              <a:buFont typeface="Arial"/>
              <a:buChar char="•"/>
              <a:tabLst/>
              <a:defRPr/>
            </a:pPr>
            <a:r>
              <a:rPr lang="en-US" sz="2000" baseline="0" dirty="0" smtClean="0"/>
              <a:t>Students like to communicate digitally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defRPr/>
            </a:pPr>
            <a:r>
              <a:rPr lang="en-US" sz="1714" i="1" dirty="0" smtClean="0"/>
              <a:t>[**FROM THE DOE REPORT per </a:t>
            </a:r>
            <a:r>
              <a:rPr lang="en-US" sz="1714" i="1" dirty="0" err="1" smtClean="0"/>
              <a:t>Offerman’s</a:t>
            </a:r>
            <a:r>
              <a:rPr lang="en-US" sz="1714" i="1" dirty="0" smtClean="0"/>
              <a:t> blog (July 7, 2009): What the analysts determined is that, while online has advantages over face-to-face instruction, blended learning (a mix of face-to-face and online) has even more statistical advantage over face-to-face than purely online instruction has. They concluded that purely online learning results in better learning outcomes than purely face-to-face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246" y="3220259"/>
            <a:ext cx="6134504" cy="6049132"/>
          </a:xfrm>
        </p:spPr>
        <p:txBody>
          <a:bodyPr>
            <a:normAutofit fontScale="85000" lnSpcReduction="20000"/>
          </a:bodyPr>
          <a:lstStyle/>
          <a:p>
            <a:r>
              <a:rPr lang="en-US" sz="1400" dirty="0" smtClean="0"/>
              <a:t>The traditional model is changing:</a:t>
            </a:r>
          </a:p>
          <a:p>
            <a:pPr lvl="1">
              <a:buFont typeface="Arial"/>
              <a:buChar char="•"/>
            </a:pPr>
            <a:r>
              <a:rPr lang="en-US" sz="1400" dirty="0" smtClean="0"/>
              <a:t>Demonstrated</a:t>
            </a:r>
            <a:r>
              <a:rPr lang="en-US" sz="1400" baseline="0" dirty="0" smtClean="0"/>
              <a:t> by the proliferation of for-profit institutions and significantly higher       enrollment levels at community colleges and nonprofit privates</a:t>
            </a:r>
          </a:p>
          <a:p>
            <a:pPr lvl="1">
              <a:buFont typeface="Arial"/>
              <a:buChar char="•"/>
            </a:pPr>
            <a:r>
              <a:rPr lang="en-US" sz="1400" baseline="0" dirty="0" smtClean="0"/>
              <a:t>The traditional four-year college experience will wane—it’ll still have a place but a smaller piece of the overall picture</a:t>
            </a:r>
          </a:p>
          <a:p>
            <a:endParaRPr lang="en-US" sz="1400" baseline="0" dirty="0" smtClean="0"/>
          </a:p>
          <a:p>
            <a:r>
              <a:rPr lang="en-US" sz="1400" dirty="0" smtClean="0"/>
              <a:t>Convenience is the future</a:t>
            </a:r>
          </a:p>
          <a:p>
            <a:pPr lvl="1">
              <a:buFont typeface="Arial"/>
              <a:buChar char="•"/>
            </a:pPr>
            <a:r>
              <a:rPr lang="en-US" sz="1400" dirty="0" smtClean="0"/>
              <a:t>Increased online attendance</a:t>
            </a:r>
          </a:p>
          <a:p>
            <a:pPr lvl="1">
              <a:buFont typeface="Arial"/>
              <a:buChar char="•"/>
            </a:pPr>
            <a:r>
              <a:rPr lang="en-US" sz="1400" dirty="0" smtClean="0"/>
              <a:t>Part-time status </a:t>
            </a:r>
          </a:p>
          <a:p>
            <a:pPr lvl="1">
              <a:buFont typeface="Arial"/>
              <a:buChar char="•"/>
            </a:pPr>
            <a:r>
              <a:rPr lang="en-US" sz="1400" dirty="0" smtClean="0"/>
              <a:t>Looking for lower cost alternatives</a:t>
            </a:r>
          </a:p>
          <a:p>
            <a:pPr lvl="1">
              <a:buFont typeface="Arial"/>
              <a:buChar char="•"/>
            </a:pPr>
            <a:r>
              <a:rPr lang="en-US" sz="1400" dirty="0" smtClean="0"/>
              <a:t>Multi-institution coursework</a:t>
            </a:r>
          </a:p>
          <a:p>
            <a:pPr lvl="1">
              <a:buFont typeface="Arial"/>
              <a:buChar char="•"/>
            </a:pPr>
            <a:r>
              <a:rPr lang="en-US" sz="1400" dirty="0" smtClean="0"/>
              <a:t>Mobile delivery and engagement</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t>The conversion to convenience for students will multiply over the next decade</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t>Students will expect access to courses</a:t>
            </a:r>
            <a:r>
              <a:rPr lang="en-US" sz="1400" baseline="0" dirty="0" smtClean="0"/>
              <a:t> from portable devices; for example: Rocky Keel’s multiple delivery modalities</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smtClean="0"/>
              <a:t>Classroom discussions, office hours, lectures, study groups, and papers will be online; Web 2.0 technologies</a:t>
            </a:r>
          </a:p>
          <a:p>
            <a:pPr lvl="1">
              <a:buFont typeface="Arial"/>
              <a:buNone/>
            </a:pPr>
            <a:endParaRPr lang="en-US" sz="1400" dirty="0" smtClean="0"/>
          </a:p>
          <a:p>
            <a:pPr lvl="0">
              <a:buFont typeface="Arial"/>
              <a:buNone/>
            </a:pPr>
            <a:r>
              <a:rPr lang="en-US" sz="1400" dirty="0" smtClean="0"/>
              <a:t>Higher </a:t>
            </a:r>
            <a:r>
              <a:rPr lang="en-US" sz="1400" dirty="0" err="1" smtClean="0"/>
              <a:t>ed</a:t>
            </a:r>
            <a:r>
              <a:rPr lang="en-US" sz="1400" dirty="0" smtClean="0"/>
              <a:t> will need to adapt:</a:t>
            </a:r>
          </a:p>
          <a:p>
            <a:pPr lvl="1">
              <a:buFont typeface="Arial"/>
              <a:buChar char="•"/>
            </a:pPr>
            <a:r>
              <a:rPr lang="en-US" sz="1400" dirty="0" smtClean="0"/>
              <a:t>The changes we’re seeing will put pressure on universities</a:t>
            </a:r>
            <a:r>
              <a:rPr lang="en-US" sz="1400" baseline="0" dirty="0" smtClean="0"/>
              <a:t> to adapt</a:t>
            </a:r>
          </a:p>
          <a:p>
            <a:pPr lvl="1">
              <a:buFont typeface="Arial"/>
              <a:buChar char="•"/>
            </a:pPr>
            <a:r>
              <a:rPr lang="en-US" sz="1400" baseline="0" dirty="0" smtClean="0"/>
              <a:t>Universities are only slowly waking up to the need for substantial change</a:t>
            </a:r>
          </a:p>
          <a:p>
            <a:pPr lvl="1">
              <a:buFont typeface="Arial"/>
              <a:buChar char="•"/>
            </a:pPr>
            <a:r>
              <a:rPr lang="en-US" sz="1400" baseline="0" dirty="0" smtClean="0"/>
              <a:t>Those who have resisted putting courses online will have to expand online offerings quickly or lose market share</a:t>
            </a:r>
            <a:endParaRPr lang="en-US" sz="1400" dirty="0" smtClean="0"/>
          </a:p>
          <a:p>
            <a:pPr>
              <a:buFont typeface="Arial" pitchFamily="34" charset="0"/>
              <a:buChar char="•"/>
            </a:pPr>
            <a:endParaRPr lang="en-US" sz="14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t>Increasing demand for more options</a:t>
            </a:r>
            <a:r>
              <a:rPr lang="en-US" sz="1400" baseline="0" dirty="0" smtClean="0"/>
              <a:t> in addition to face-to-face</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smtClean="0"/>
              <a:t>We must be ready to offer both well and be nimble enough to change as the market changes</a:t>
            </a:r>
            <a:endParaRPr lang="en-US" sz="14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t>Implications</a:t>
            </a:r>
            <a:r>
              <a:rPr lang="en-US" sz="1400" baseline="0" dirty="0" smtClean="0"/>
              <a:t> for teaching:</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t>Faculty may</a:t>
            </a:r>
            <a:r>
              <a:rPr lang="en-US" sz="1400" baseline="0" dirty="0" smtClean="0"/>
              <a:t> become less of an oracle and more or an organizer, facilitator, guide</a:t>
            </a:r>
            <a:endParaRPr lang="en-US" sz="1400" dirty="0" smtClean="0"/>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t>More hands-on and authentic learning focused on</a:t>
            </a:r>
            <a:r>
              <a:rPr lang="en-US" sz="1400" baseline="0" dirty="0" smtClean="0"/>
              <a:t> p</a:t>
            </a:r>
            <a:r>
              <a:rPr lang="en-US" sz="1400" dirty="0" smtClean="0"/>
              <a:t>roblem-solving and problem posing </a:t>
            </a:r>
          </a:p>
          <a:p>
            <a:pPr lvl="1">
              <a:buFont typeface="Arial"/>
              <a:buChar char="•"/>
            </a:pPr>
            <a:r>
              <a:rPr lang="en-US" sz="1400" dirty="0" smtClean="0"/>
              <a:t>Focus more on competencies and outcomes</a:t>
            </a:r>
          </a:p>
          <a:p>
            <a:pPr lvl="1">
              <a:buFont typeface="Arial" pitchFamily="34" charset="0"/>
              <a:buChar char="•"/>
            </a:pPr>
            <a:r>
              <a:rPr lang="en-US" sz="1400" dirty="0" smtClean="0"/>
              <a:t>Student-focused</a:t>
            </a:r>
          </a:p>
          <a:p>
            <a:pPr lvl="1">
              <a:buFont typeface="Arial" pitchFamily="34" charset="0"/>
              <a:buChar char="•"/>
            </a:pPr>
            <a:r>
              <a:rPr lang="en-US" sz="1400" dirty="0" smtClean="0"/>
              <a:t>Independent and contextual learners</a:t>
            </a:r>
          </a:p>
          <a:p>
            <a:pPr lvl="1">
              <a:buFont typeface="Arial" pitchFamily="34" charset="0"/>
              <a:buChar char="•"/>
            </a:pPr>
            <a:r>
              <a:rPr lang="en-US" sz="1400" dirty="0" smtClean="0"/>
              <a:t>Learn portable skills</a:t>
            </a:r>
          </a:p>
          <a:p>
            <a:pPr lvl="1">
              <a:buFont typeface="Arial" pitchFamily="34" charset="0"/>
              <a:buChar char="•"/>
            </a:pPr>
            <a:r>
              <a:rPr lang="en-US" sz="1400" dirty="0" smtClean="0"/>
              <a:t>Information literacy and domain knowledge blended</a:t>
            </a:r>
          </a:p>
          <a:p>
            <a:pPr lvl="1">
              <a:buFont typeface="Arial" pitchFamily="34" charset="0"/>
              <a:buChar char="•"/>
            </a:pPr>
            <a:r>
              <a:rPr lang="en-US" sz="1400" dirty="0" smtClean="0"/>
              <a:t>Big picture thinking and critically engaged</a:t>
            </a:r>
          </a:p>
          <a:p>
            <a:pPr lvl="1">
              <a:buFont typeface="Arial" pitchFamily="34" charset="0"/>
              <a:buNone/>
            </a:pPr>
            <a:endParaRPr lang="en-US" sz="1350" dirty="0" smtClean="0"/>
          </a:p>
          <a:p>
            <a:r>
              <a:rPr lang="en-US" sz="1350" dirty="0" smtClean="0"/>
              <a:t>Student demographics are changing</a:t>
            </a:r>
          </a:p>
          <a:p>
            <a:endParaRPr lang="en-US" sz="1350" dirty="0" smtClean="0"/>
          </a:p>
        </p:txBody>
      </p:sp>
      <p:sp>
        <p:nvSpPr>
          <p:cNvPr id="4" name="Slide Number Placeholder 3"/>
          <p:cNvSpPr>
            <a:spLocks noGrp="1"/>
          </p:cNvSpPr>
          <p:nvPr>
            <p:ph type="sldNum" sz="quarter" idx="10"/>
          </p:nvPr>
        </p:nvSpPr>
        <p:spPr/>
        <p:txBody>
          <a:bodyPr/>
          <a:lstStyle/>
          <a:p>
            <a:fld id="{BD19EE30-B312-4056-AB09-B0FB10147CF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7046" y="3220259"/>
            <a:ext cx="6134504" cy="5585582"/>
          </a:xfrm>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t>There has been a robust expansion of online programs in both non-profit and for-profit institutions. The for-profit institutions are experiencing an explosion in demand and they are outspending their non-profit counterparts.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1" smtClean="0"/>
              <a:t>Therefore the </a:t>
            </a:r>
            <a:r>
              <a:rPr lang="en-US" sz="1351" dirty="0" smtClean="0"/>
              <a:t>role of for-profit universities is growing;</a:t>
            </a:r>
            <a:r>
              <a:rPr lang="en-US" sz="1351" baseline="0" dirty="0" smtClean="0"/>
              <a:t> f</a:t>
            </a:r>
            <a:r>
              <a:rPr lang="en-US" sz="1351" dirty="0" smtClean="0"/>
              <a:t>or-profit universities will be educating 15% of all college students by 2020 compared to the 7% they are educating now</a:t>
            </a:r>
            <a:r>
              <a:rPr lang="en-US" sz="1351" i="1" dirty="0" smtClean="0"/>
              <a:t> (from the Students of 2020 report)</a:t>
            </a:r>
          </a:p>
          <a:p>
            <a:endParaRPr lang="en-US" sz="1351" dirty="0" smtClean="0"/>
          </a:p>
          <a:p>
            <a:pPr marL="0" lvl="1" fontAlgn="t"/>
            <a:r>
              <a:rPr lang="en-US" sz="1351" b="1" dirty="0" err="1" smtClean="0"/>
              <a:t>Capella</a:t>
            </a:r>
            <a:r>
              <a:rPr lang="en-US" sz="1351" b="1" dirty="0" smtClean="0"/>
              <a:t> University; </a:t>
            </a:r>
            <a:r>
              <a:rPr lang="en-US" sz="1351" dirty="0" smtClean="0"/>
              <a:t>nearly 31,000 learners from all 50 states and 56 other countries; average age: 39 (ranging from 19–92). Offers over 100 graduate and undergraduate degrees in business, healthcare, higher education, IT, K-12 education, mental health, public administration, and public safety.  </a:t>
            </a:r>
            <a:r>
              <a:rPr lang="en-US" sz="1351" b="1" dirty="0" smtClean="0"/>
              <a:t>90% study part-time and 40% are students</a:t>
            </a:r>
            <a:r>
              <a:rPr lang="en-US" sz="1351" b="1" baseline="0" dirty="0" smtClean="0"/>
              <a:t> of color.</a:t>
            </a:r>
            <a:endParaRPr lang="en-US" sz="1351" b="1" dirty="0" smtClean="0"/>
          </a:p>
          <a:p>
            <a:pPr lvl="1">
              <a:buFont typeface="Arial"/>
              <a:buNone/>
            </a:pPr>
            <a:endParaRPr lang="en-US" sz="1351" dirty="0" smtClean="0"/>
          </a:p>
          <a:p>
            <a:pPr lvl="0">
              <a:buFont typeface="Arial"/>
              <a:buNone/>
            </a:pPr>
            <a:r>
              <a:rPr lang="en-US" sz="1351" b="1" dirty="0" smtClean="0"/>
              <a:t>University of Phoenix; </a:t>
            </a:r>
            <a:r>
              <a:rPr lang="en-US" sz="1351" dirty="0" smtClean="0"/>
              <a:t>currently 443,000 learners (up 22%). Serves students from over 80 countries. The University has over 100 undergraduate and graduate degree programs in business, technology, health care, and education. All students are working while earning their degrees. North America's largest private university system.</a:t>
            </a:r>
          </a:p>
          <a:p>
            <a:pPr lvl="0">
              <a:buFont typeface="Arial"/>
              <a:buNone/>
            </a:pPr>
            <a:endParaRPr lang="en-US" sz="1351" dirty="0" smtClean="0"/>
          </a:p>
          <a:p>
            <a:pPr lvl="0">
              <a:buFont typeface="Arial"/>
              <a:buNone/>
            </a:pPr>
            <a:r>
              <a:rPr lang="en-US" sz="1351" b="1" dirty="0" smtClean="0"/>
              <a:t>Kaplan University; </a:t>
            </a:r>
            <a:r>
              <a:rPr lang="en-US" sz="1351" dirty="0" smtClean="0"/>
              <a:t>currently 55,000 learners – Offers graduate, undergraduate, and continuing professional education through its online programs and its onsite campuses. Areas of study include education, business, technology, arts, healthcare, criminal justice, and law. Degrees include masters, bachelors, associates, and professional law, as well as certificate programs. </a:t>
            </a:r>
          </a:p>
          <a:p>
            <a:pPr lvl="0">
              <a:buFont typeface="Arial"/>
              <a:buNone/>
            </a:pPr>
            <a:endParaRPr lang="en-US" sz="1351" dirty="0" smtClean="0"/>
          </a:p>
          <a:p>
            <a:pPr lvl="0">
              <a:buFont typeface="Arial"/>
              <a:buNone/>
            </a:pPr>
            <a:r>
              <a:rPr lang="en-US" sz="1351" dirty="0" smtClean="0"/>
              <a:t>Fees for an undergraduate credit hour at these institutions run about $350-450</a:t>
            </a:r>
          </a:p>
          <a:p>
            <a:pPr lvl="0">
              <a:buFont typeface="Arial"/>
              <a:buNone/>
            </a:pPr>
            <a:r>
              <a:rPr lang="en-US" sz="1351" dirty="0" smtClean="0"/>
              <a:t>Fees for a graduate credit hour range from $350 – 900 depending on the discipline</a:t>
            </a:r>
          </a:p>
          <a:p>
            <a:pPr lvl="1"/>
            <a:endParaRPr lang="en-US" sz="1351" dirty="0" smtClean="0"/>
          </a:p>
          <a:p>
            <a:pPr lvl="0">
              <a:buFont typeface="Arial"/>
              <a:buNone/>
            </a:pPr>
            <a:r>
              <a:rPr lang="en-US" sz="1351" dirty="0" smtClean="0"/>
              <a:t>Their success is due to: </a:t>
            </a:r>
            <a:r>
              <a:rPr lang="en-US" sz="1351" i="1" dirty="0" smtClean="0"/>
              <a:t>(From: For-profit</a:t>
            </a:r>
            <a:r>
              <a:rPr lang="en-US" sz="1351" i="1" baseline="0" dirty="0" smtClean="0"/>
              <a:t> colleges deserve some respect)</a:t>
            </a:r>
            <a:endParaRPr lang="en-US" sz="1351" i="1" dirty="0" smtClean="0"/>
          </a:p>
          <a:p>
            <a:pPr lvl="1">
              <a:buFont typeface="Arial"/>
              <a:buChar char="•"/>
            </a:pPr>
            <a:r>
              <a:rPr lang="en-US" sz="1351" dirty="0" smtClean="0"/>
              <a:t>Focus on quality assurance, outstanding services, and flexible schedules that fit students lifestyles</a:t>
            </a:r>
          </a:p>
          <a:p>
            <a:pPr lvl="1">
              <a:buFont typeface="Arial"/>
              <a:buChar char="•"/>
            </a:pPr>
            <a:r>
              <a:rPr lang="en-US" sz="1351" dirty="0" smtClean="0"/>
              <a:t>Strong faculty members who combine theory with practical experience</a:t>
            </a:r>
          </a:p>
          <a:p>
            <a:pPr lvl="1">
              <a:buFont typeface="Arial"/>
              <a:buChar char="•"/>
            </a:pPr>
            <a:r>
              <a:rPr lang="en-US" sz="1351" dirty="0" smtClean="0"/>
              <a:t>Quality teaching and learning experience</a:t>
            </a:r>
          </a:p>
          <a:p>
            <a:pPr lvl="1">
              <a:buFont typeface="Arial"/>
              <a:buChar char="•"/>
            </a:pPr>
            <a:r>
              <a:rPr lang="en-US" sz="1351" dirty="0" smtClean="0"/>
              <a:t>Quality</a:t>
            </a:r>
            <a:r>
              <a:rPr lang="en-US" sz="1351" baseline="0" dirty="0" smtClean="0"/>
              <a:t> market-driven programs</a:t>
            </a:r>
          </a:p>
          <a:p>
            <a:pPr lvl="0">
              <a:buFont typeface="Arial"/>
              <a:buChar char="•"/>
            </a:pPr>
            <a:endParaRPr lang="en-US" sz="1200"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BD19EE30-B312-4056-AB09-B0FB10147CF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a:p>
            <a:r>
              <a:rPr lang="en-US" dirty="0" smtClean="0"/>
              <a:t>Community and independent colleges </a:t>
            </a:r>
          </a:p>
          <a:p>
            <a:pPr lvl="1">
              <a:buFont typeface="Arial"/>
              <a:buChar char="•"/>
            </a:pPr>
            <a:r>
              <a:rPr lang="en-US" dirty="0" smtClean="0"/>
              <a:t>Focus of Obama administration ($12 billion</a:t>
            </a:r>
            <a:r>
              <a:rPr lang="en-US" baseline="0" dirty="0" smtClean="0"/>
              <a:t> to provide additional federal support to community colleges in an effort to help 5 million Americans earn degrees and certificates over the next decade plus 10 billion in loans to help community colleges improve infrastructure).</a:t>
            </a:r>
            <a:endParaRPr lang="en-US" i="1" baseline="0" dirty="0" smtClean="0"/>
          </a:p>
          <a:p>
            <a:pPr lvl="1">
              <a:buFont typeface="Arial"/>
              <a:buChar char="•"/>
            </a:pPr>
            <a:r>
              <a:rPr lang="en-US" baseline="0" dirty="0" smtClean="0"/>
              <a:t>Fall 2009 - Missouri’s community college opening day enrollment was up 12.8% </a:t>
            </a:r>
            <a:r>
              <a:rPr lang="en-US" i="1" baseline="0" dirty="0" smtClean="0"/>
              <a:t>(data from old board packet)</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An increasing number of nontraditional and first-time students</a:t>
            </a:r>
            <a:r>
              <a:rPr lang="en-US" baseline="0" dirty="0" smtClean="0"/>
              <a:t> are enrolling in two-year colleges first</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b="1" baseline="0" dirty="0" smtClean="0"/>
              <a:t>STLCC 13% increase in students from Summer 08 to Summer 09; more than 100,000 enrolled annually (credit courses, continuing </a:t>
            </a:r>
            <a:r>
              <a:rPr lang="en-US" b="1" baseline="0" dirty="0" err="1" smtClean="0"/>
              <a:t>ed</a:t>
            </a:r>
            <a:r>
              <a:rPr lang="en-US" b="1" baseline="0" dirty="0" smtClean="0"/>
              <a:t>&amp; workforce development programs) </a:t>
            </a:r>
            <a:r>
              <a:rPr lang="en-US" b="1" i="1" baseline="0" dirty="0" smtClean="0"/>
              <a:t>[Their</a:t>
            </a:r>
            <a:r>
              <a:rPr lang="en-US" b="1" i="1" dirty="0" smtClean="0"/>
              <a:t> website doesn’t break online data out from the rest]</a:t>
            </a:r>
            <a:endParaRPr lang="en-US" b="1" i="1" baseline="0" dirty="0" smtClean="0"/>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b="1" baseline="0" dirty="0" err="1" smtClean="0"/>
              <a:t>MetroCC</a:t>
            </a:r>
            <a:r>
              <a:rPr lang="en-US" b="1" baseline="0" dirty="0" smtClean="0"/>
              <a:t>: </a:t>
            </a:r>
            <a:r>
              <a:rPr lang="en-US" b="1" i="1" baseline="0" dirty="0" smtClean="0"/>
              <a:t>[Couldn’t find data specifically</a:t>
            </a:r>
            <a:r>
              <a:rPr lang="en-US" b="1" i="1" dirty="0" smtClean="0"/>
              <a:t> about online</a:t>
            </a:r>
            <a:r>
              <a:rPr lang="en-US" b="1" i="1" baseline="0" dirty="0" smtClean="0"/>
              <a:t>—sorry!]</a:t>
            </a:r>
          </a:p>
          <a:p>
            <a:pPr lvl="1">
              <a:buFont typeface="Arial"/>
              <a:buChar char="•"/>
              <a:defRPr/>
            </a:pPr>
            <a:r>
              <a:rPr lang="en-US" b="1" dirty="0" smtClean="0"/>
              <a:t>Columbia College offers 19 accredited online associate, online bachelor's or online master's degree programs, with more than 600 online classes offered each session. Nearly 16,000 students take at least one online course each year at Columbia College.</a:t>
            </a:r>
          </a:p>
          <a:p>
            <a:pPr lvl="1">
              <a:defRPr/>
            </a:pPr>
            <a:r>
              <a:rPr lang="en-US" b="1" i="1" dirty="0" smtClean="0"/>
              <a:t>[IS THIS DATA IN BOLD NECESSARY OR TOO FAR DOWN IN THE WEEDS?]</a:t>
            </a:r>
          </a:p>
          <a:p>
            <a:pPr lvl="1">
              <a:buFont typeface="Arial"/>
              <a:buChar char="•"/>
            </a:pPr>
            <a:endParaRPr lang="en-US" baseline="0" dirty="0" smtClean="0"/>
          </a:p>
          <a:p>
            <a:pPr lvl="0">
              <a:buFont typeface="Arial"/>
              <a:buNone/>
            </a:pPr>
            <a:r>
              <a:rPr lang="en-US" baseline="0" dirty="0" smtClean="0"/>
              <a:t>Their success is due to: </a:t>
            </a:r>
            <a:r>
              <a:rPr lang="en-US" i="1" baseline="0" dirty="0" smtClean="0"/>
              <a:t>(From: 7 trends in </a:t>
            </a:r>
            <a:r>
              <a:rPr lang="en-US" i="1" dirty="0" smtClean="0"/>
              <a:t>C</a:t>
            </a:r>
            <a:r>
              <a:rPr lang="en-US" i="1" baseline="0" dirty="0" smtClean="0"/>
              <a:t>ommunity College)</a:t>
            </a:r>
          </a:p>
          <a:p>
            <a:pPr lvl="1">
              <a:buFont typeface="Arial"/>
              <a:buChar char="•"/>
            </a:pPr>
            <a:r>
              <a:rPr lang="en-US" dirty="0" smtClean="0"/>
              <a:t>Most having two–year programs online; increase in online offerings</a:t>
            </a:r>
          </a:p>
          <a:p>
            <a:pPr lvl="1">
              <a:buFont typeface="Arial"/>
              <a:buChar char="•"/>
            </a:pPr>
            <a:r>
              <a:rPr lang="en-US" dirty="0" smtClean="0"/>
              <a:t>Increased number of four-year degrees offered and awarded</a:t>
            </a:r>
          </a:p>
          <a:p>
            <a:pPr lvl="1">
              <a:buFont typeface="Arial"/>
              <a:buChar char="•"/>
            </a:pPr>
            <a:r>
              <a:rPr lang="en-US" dirty="0" smtClean="0"/>
              <a:t>Increased partnerships between community colleges and four-year institutions</a:t>
            </a:r>
          </a:p>
          <a:p>
            <a:pPr lvl="1">
              <a:buFont typeface="Arial"/>
              <a:buChar char="•"/>
            </a:pPr>
            <a:r>
              <a:rPr lang="en-US" dirty="0" smtClean="0"/>
              <a:t>Greater recruitment of baby boomers</a:t>
            </a:r>
          </a:p>
          <a:p>
            <a:pPr lvl="1">
              <a:buFont typeface="Arial"/>
              <a:buChar char="•"/>
            </a:pPr>
            <a:r>
              <a:rPr lang="en-US" dirty="0" smtClean="0"/>
              <a:t>Increase enrollment across different student groups</a:t>
            </a:r>
          </a:p>
          <a:p>
            <a:pPr lvl="1">
              <a:buFont typeface="Arial"/>
              <a:buChar char="•"/>
            </a:pPr>
            <a:r>
              <a:rPr lang="en-US" dirty="0" smtClean="0"/>
              <a:t>Increased partnerships</a:t>
            </a:r>
            <a:r>
              <a:rPr lang="en-US" baseline="0" dirty="0" smtClean="0"/>
              <a:t> with business</a:t>
            </a:r>
          </a:p>
          <a:p>
            <a:pPr lvl="1">
              <a:buFont typeface="Arial"/>
              <a:buChar char="•"/>
            </a:pPr>
            <a:r>
              <a:rPr lang="en-US" baseline="0" dirty="0" smtClean="0"/>
              <a:t>Increased response to globalization</a:t>
            </a:r>
            <a:endParaRPr lang="en-US" dirty="0" smtClean="0"/>
          </a:p>
          <a:p>
            <a:pPr lvl="1">
              <a:buFont typeface="Arial"/>
              <a:buNone/>
            </a:pPr>
            <a:endParaRPr lang="en-US" dirty="0" smtClean="0"/>
          </a:p>
          <a:p>
            <a:pPr lvl="0">
              <a:buFont typeface="Arial"/>
              <a:buNone/>
            </a:pPr>
            <a:r>
              <a:rPr lang="en-US" baseline="0" dirty="0" smtClean="0"/>
              <a:t>They will continue to thrive based on price and convenience</a:t>
            </a:r>
            <a:endParaRPr lang="en-US" dirty="0" smtClean="0"/>
          </a:p>
          <a:p>
            <a:endParaRPr lang="en-US" dirty="0"/>
          </a:p>
        </p:txBody>
      </p:sp>
      <p:sp>
        <p:nvSpPr>
          <p:cNvPr id="4" name="Slide Number Placeholder 3"/>
          <p:cNvSpPr>
            <a:spLocks noGrp="1"/>
          </p:cNvSpPr>
          <p:nvPr>
            <p:ph type="sldNum" sz="quarter" idx="10"/>
          </p:nvPr>
        </p:nvSpPr>
        <p:spPr/>
        <p:txBody>
          <a:bodyPr/>
          <a:lstStyle/>
          <a:p>
            <a:fld id="{BD19EE30-B312-4056-AB09-B0FB10147CF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Open Learning Initiative </a:t>
            </a:r>
          </a:p>
          <a:p>
            <a:pPr lvl="1">
              <a:buFont typeface="Arial"/>
              <a:buChar char="•"/>
            </a:pPr>
            <a:r>
              <a:rPr lang="en-US" sz="1400" dirty="0" smtClean="0"/>
              <a:t>Courses designed at Carnegie Mellon and University of Pittsburgh</a:t>
            </a:r>
          </a:p>
          <a:p>
            <a:pPr lvl="1">
              <a:buFont typeface="Arial"/>
              <a:buChar char="•"/>
            </a:pPr>
            <a:r>
              <a:rPr lang="en-US" sz="1400" dirty="0" smtClean="0"/>
              <a:t>Extremely well-done; continuous update mode</a:t>
            </a:r>
          </a:p>
          <a:p>
            <a:pPr lvl="1">
              <a:buFont typeface="Arial"/>
              <a:buChar char="•"/>
            </a:pPr>
            <a:r>
              <a:rPr lang="en-US" sz="1400" dirty="0" smtClean="0"/>
              <a:t>Look at how students</a:t>
            </a:r>
            <a:r>
              <a:rPr lang="en-US" sz="1400" baseline="0" dirty="0" smtClean="0"/>
              <a:t> learn and where they struggle and then modify courses</a:t>
            </a:r>
          </a:p>
          <a:p>
            <a:pPr lvl="1">
              <a:buFont typeface="Arial"/>
              <a:buChar char="•"/>
            </a:pPr>
            <a:r>
              <a:rPr lang="en-US" sz="1400" baseline="0" dirty="0" smtClean="0"/>
              <a:t>Available free to anyone who wants them – faculty can use them in any way they need to</a:t>
            </a:r>
          </a:p>
          <a:p>
            <a:pPr lvl="1">
              <a:buFont typeface="Arial"/>
              <a:buChar char="•"/>
            </a:pPr>
            <a:r>
              <a:rPr lang="en-US" sz="1400" baseline="0" dirty="0" smtClean="0"/>
              <a:t>Built by some of the best minds in the field who are matched up with the learning and cognitive science folks </a:t>
            </a:r>
          </a:p>
          <a:p>
            <a:pPr lvl="1">
              <a:buFont typeface="Arial"/>
              <a:buChar char="•"/>
            </a:pPr>
            <a:r>
              <a:rPr lang="en-US" sz="1400" baseline="0" dirty="0" smtClean="0"/>
              <a:t>Will continue to update courses and expand the menu of offerings</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BD19EE30-B312-4056-AB09-B0FB10147CF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63550"/>
            <a:ext cx="3424238" cy="2568575"/>
          </a:xfrm>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sz="1400" dirty="0" smtClean="0"/>
              <a:t>  Competition from for-profit institutions and community colleges</a:t>
            </a:r>
          </a:p>
          <a:p>
            <a:pPr>
              <a:buFont typeface="Arial" pitchFamily="34" charset="0"/>
              <a:buChar char="•"/>
            </a:pPr>
            <a:r>
              <a:rPr lang="en-US" sz="1400" dirty="0" smtClean="0"/>
              <a:t>  Students will demand more options</a:t>
            </a:r>
          </a:p>
          <a:p>
            <a:pPr lvl="1"/>
            <a:r>
              <a:rPr lang="en-US" sz="1400" dirty="0" smtClean="0"/>
              <a:t>Increase use of hybrid schedules</a:t>
            </a:r>
          </a:p>
          <a:p>
            <a:pPr>
              <a:buFont typeface="Arial" pitchFamily="34" charset="0"/>
              <a:buChar char="•"/>
            </a:pPr>
            <a:r>
              <a:rPr lang="en-US" sz="1400" dirty="0" smtClean="0"/>
              <a:t>  The residential campus experience expenses increasing </a:t>
            </a:r>
          </a:p>
          <a:p>
            <a:pPr>
              <a:buFont typeface="Arial" pitchFamily="34" charset="0"/>
              <a:buChar char="•"/>
            </a:pPr>
            <a:r>
              <a:rPr lang="en-US" sz="1400" dirty="0" smtClean="0"/>
              <a:t>  Students enjoy and expect technology </a:t>
            </a:r>
          </a:p>
          <a:p>
            <a:pPr>
              <a:buFont typeface="Arial" pitchFamily="34" charset="0"/>
              <a:buChar char="•"/>
            </a:pPr>
            <a:r>
              <a:rPr lang="en-US" sz="1400" dirty="0" smtClean="0"/>
              <a:t>  The landscape is changing very rapidly</a:t>
            </a:r>
          </a:p>
          <a:p>
            <a:pPr>
              <a:buFont typeface="Arial" pitchFamily="34" charset="0"/>
              <a:buChar char="•"/>
            </a:pPr>
            <a:endParaRPr lang="en-US" sz="1400" dirty="0" smtClean="0"/>
          </a:p>
          <a:p>
            <a:pPr>
              <a:buFont typeface="Arial" pitchFamily="34" charset="0"/>
              <a:buNone/>
            </a:pPr>
            <a:r>
              <a:rPr lang="en-US" sz="1400" b="1" kern="1200" dirty="0" smtClean="0">
                <a:solidFill>
                  <a:schemeClr val="tx1"/>
                </a:solidFill>
                <a:latin typeface="+mn-lt"/>
                <a:ea typeface="+mn-ea"/>
                <a:cs typeface="+mn-cs"/>
              </a:rPr>
              <a:t>Peer-to-peer universities:</a:t>
            </a:r>
          </a:p>
          <a:p>
            <a:pPr>
              <a:buFont typeface="Arial"/>
              <a:buChar char="•"/>
            </a:pPr>
            <a:r>
              <a:rPr lang="en-US" sz="1400" dirty="0" smtClean="0"/>
              <a:t>L</a:t>
            </a:r>
            <a:r>
              <a:rPr lang="en-US" sz="1400" kern="1200" dirty="0" smtClean="0">
                <a:solidFill>
                  <a:schemeClr val="tx1"/>
                </a:solidFill>
                <a:latin typeface="+mn-lt"/>
                <a:ea typeface="+mn-ea"/>
                <a:cs typeface="+mn-cs"/>
              </a:rPr>
              <a:t>everage the power of the Internet and social software to enable communities of faculty to support learning together by combining open educational resources and short university-level courses in order to offer high-quality low-cost education opportunities. </a:t>
            </a:r>
          </a:p>
          <a:p>
            <a:pPr>
              <a:buFont typeface="Arial"/>
              <a:buChar char="•"/>
            </a:pPr>
            <a:r>
              <a:rPr lang="en-US" sz="1400" kern="1200" dirty="0" smtClean="0">
                <a:solidFill>
                  <a:schemeClr val="tx1"/>
                </a:solidFill>
                <a:latin typeface="+mn-lt"/>
                <a:ea typeface="+mn-ea"/>
                <a:cs typeface="+mn-cs"/>
              </a:rPr>
              <a:t>Additionally, peer-to-peer universities provide online students with a sense of community helping them navigate the wealth of open education materials available, creates small groups of motivated learners, and supports the design and facilitation of courses.</a:t>
            </a:r>
          </a:p>
          <a:p>
            <a:pPr>
              <a:buFont typeface="Arial" pitchFamily="34" charset="0"/>
              <a:buChar char="•"/>
            </a:pPr>
            <a:endParaRPr lang="en-US" sz="1400" b="1" dirty="0" smtClean="0"/>
          </a:p>
          <a:p>
            <a:pPr>
              <a:buFont typeface="Arial" pitchFamily="34" charset="0"/>
              <a:buNone/>
            </a:pPr>
            <a:r>
              <a:rPr lang="en-US" sz="1400" b="1" dirty="0" smtClean="0"/>
              <a:t>iTunes University: </a:t>
            </a:r>
            <a:r>
              <a:rPr lang="en-US" sz="1400" b="0" dirty="0" smtClean="0"/>
              <a:t>Launched less than three years ago, Apple's iTunes University offers college lectures on everything from Proust to particle physics to students and the public. Some universities make their lectures available to all, while others restrict access to enrolled students. </a:t>
            </a:r>
          </a:p>
          <a:p>
            <a:pPr>
              <a:buFont typeface="Arial"/>
              <a:buChar char="•"/>
            </a:pPr>
            <a:r>
              <a:rPr lang="en-US" sz="1400" dirty="0" smtClean="0"/>
              <a:t>Audio/video for making lectures available to students: Wisconsin, Arizona State, Indiana, Illinois, U of Washington, Oxford, Vanderbilt, Duke, USC…  many, many U’s use it. MU uses it but not sure the other UM campuses do…</a:t>
            </a:r>
          </a:p>
          <a:p>
            <a:pPr>
              <a:buFont typeface="Arial"/>
              <a:buChar char="•"/>
            </a:pPr>
            <a:r>
              <a:rPr lang="en-US" sz="1400" dirty="0" smtClean="0"/>
              <a:t>Offers Open Courses created by Yale, Stanford, UC Berkeley, Oxford, Cambridge, MIT, etc: http://</a:t>
            </a:r>
            <a:r>
              <a:rPr lang="en-US" sz="1400" dirty="0" err="1" smtClean="0"/>
              <a:t>www.apple.com/itunesnews/itunesu</a:t>
            </a:r>
            <a:r>
              <a:rPr lang="en-US" sz="1400" dirty="0" smtClean="0"/>
              <a:t>/</a:t>
            </a:r>
          </a:p>
          <a:p>
            <a:pPr>
              <a:buFont typeface="Arial"/>
              <a:buChar char="•"/>
            </a:pPr>
            <a:r>
              <a:rPr lang="en-US" sz="1400" dirty="0" smtClean="0"/>
              <a:t>Integrates with CMS</a:t>
            </a:r>
          </a:p>
          <a:p>
            <a:endParaRPr lang="en-US" dirty="0"/>
          </a:p>
        </p:txBody>
      </p:sp>
      <p:sp>
        <p:nvSpPr>
          <p:cNvPr id="4" name="Slide Number Placeholder 3"/>
          <p:cNvSpPr>
            <a:spLocks noGrp="1"/>
          </p:cNvSpPr>
          <p:nvPr>
            <p:ph type="sldNum" sz="quarter" idx="10"/>
          </p:nvPr>
        </p:nvSpPr>
        <p:spPr/>
        <p:txBody>
          <a:bodyPr/>
          <a:lstStyle/>
          <a:p>
            <a:fld id="{BD19EE30-B312-4056-AB09-B0FB10147CF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246" y="3220258"/>
            <a:ext cx="6134504" cy="5878295"/>
          </a:xfrm>
        </p:spPr>
        <p:txBody>
          <a:bodyPr>
            <a:normAutofit lnSpcReduction="10000"/>
          </a:bodyPr>
          <a:lstStyle/>
          <a:p>
            <a:r>
              <a:rPr lang="en-US" sz="1400" dirty="0" smtClean="0"/>
              <a:t>We visited some of the prestigious national leaders in online learning: University of Maryland, Penn  State, University of Texas System </a:t>
            </a:r>
            <a:r>
              <a:rPr lang="en-US" sz="1400" dirty="0" err="1" smtClean="0"/>
              <a:t>TeleCampus</a:t>
            </a:r>
            <a:r>
              <a:rPr lang="en-US" sz="1400" dirty="0" smtClean="0"/>
              <a:t>, Colorado State, and University of Illinois</a:t>
            </a:r>
          </a:p>
          <a:p>
            <a:endParaRPr lang="en-US" sz="1400" dirty="0" smtClean="0"/>
          </a:p>
          <a:p>
            <a:pPr>
              <a:spcBef>
                <a:spcPts val="400"/>
              </a:spcBef>
              <a:spcAft>
                <a:spcPts val="400"/>
              </a:spcAft>
              <a:buFont typeface="Arial" pitchFamily="34" charset="0"/>
              <a:buChar char="•"/>
            </a:pPr>
            <a:r>
              <a:rPr lang="en-US" sz="1400" dirty="0" smtClean="0"/>
              <a:t>Looked</a:t>
            </a:r>
            <a:r>
              <a:rPr lang="en-US" sz="1400" baseline="0" dirty="0" smtClean="0"/>
              <a:t> at how some of the most successful programs were operating </a:t>
            </a:r>
          </a:p>
          <a:p>
            <a:pPr>
              <a:spcBef>
                <a:spcPts val="400"/>
              </a:spcBef>
              <a:spcAft>
                <a:spcPts val="400"/>
              </a:spcAft>
              <a:buFont typeface="Arial" pitchFamily="34" charset="0"/>
              <a:buChar char="•"/>
            </a:pPr>
            <a:r>
              <a:rPr lang="en-US" sz="1400" baseline="0" dirty="0" smtClean="0"/>
              <a:t>Looked </a:t>
            </a:r>
            <a:r>
              <a:rPr lang="en-US" sz="1400" dirty="0" smtClean="0"/>
              <a:t>to </a:t>
            </a:r>
            <a:r>
              <a:rPr lang="en-US" sz="1400" baseline="0" dirty="0" smtClean="0"/>
              <a:t>see how they did it – where their focus was working.</a:t>
            </a:r>
            <a:r>
              <a:rPr lang="en-US" sz="1400" dirty="0" smtClean="0"/>
              <a:t> Examples:</a:t>
            </a:r>
            <a:endParaRPr lang="en-US" sz="1400" baseline="0" dirty="0" smtClean="0"/>
          </a:p>
          <a:p>
            <a:pPr lvl="1">
              <a:spcBef>
                <a:spcPts val="400"/>
              </a:spcBef>
              <a:spcAft>
                <a:spcPts val="400"/>
              </a:spcAft>
              <a:buFont typeface="Arial" pitchFamily="34" charset="0"/>
              <a:buChar char="•"/>
            </a:pPr>
            <a:r>
              <a:rPr lang="en-US" sz="1400" dirty="0" smtClean="0"/>
              <a:t>Cr</a:t>
            </a:r>
            <a:r>
              <a:rPr lang="en-US" sz="1400" baseline="0" dirty="0" smtClean="0"/>
              <a:t>iminal justice program at Penn State;</a:t>
            </a:r>
          </a:p>
          <a:p>
            <a:pPr lvl="1">
              <a:spcBef>
                <a:spcPts val="400"/>
              </a:spcBef>
              <a:spcAft>
                <a:spcPts val="400"/>
              </a:spcAft>
              <a:buFont typeface="Arial" pitchFamily="34" charset="0"/>
              <a:buChar char="•"/>
            </a:pPr>
            <a:r>
              <a:rPr lang="en-US" sz="1400" dirty="0" smtClean="0"/>
              <a:t>C</a:t>
            </a:r>
            <a:r>
              <a:rPr lang="en-US" sz="1400" baseline="0" dirty="0" smtClean="0"/>
              <a:t>omments from turf management professor at Penn State; </a:t>
            </a:r>
          </a:p>
          <a:p>
            <a:pPr lvl="1">
              <a:spcBef>
                <a:spcPts val="400"/>
              </a:spcBef>
              <a:spcAft>
                <a:spcPts val="400"/>
              </a:spcAft>
              <a:buFont typeface="Arial" pitchFamily="34" charset="0"/>
              <a:buChar char="•"/>
            </a:pPr>
            <a:r>
              <a:rPr lang="en-US" sz="1400" baseline="0" dirty="0" smtClean="0"/>
              <a:t>“</a:t>
            </a:r>
            <a:r>
              <a:rPr lang="en-US" sz="1400" dirty="0" smtClean="0"/>
              <a:t>C</a:t>
            </a:r>
            <a:r>
              <a:rPr lang="en-US" sz="1400" baseline="0" dirty="0" smtClean="0"/>
              <a:t>ourse bank” where Penn State allowed others to buy seats in open courses for reduced cost – made programs available to others who would not have courses</a:t>
            </a:r>
          </a:p>
          <a:p>
            <a:pPr>
              <a:spcBef>
                <a:spcPts val="400"/>
              </a:spcBef>
              <a:spcAft>
                <a:spcPts val="400"/>
              </a:spcAft>
              <a:buFont typeface="Arial" pitchFamily="34" charset="0"/>
              <a:buChar char="•"/>
            </a:pPr>
            <a:r>
              <a:rPr lang="en-US" sz="1400" baseline="0" dirty="0" smtClean="0"/>
              <a:t>Capella is a course development machine – over 300 courses developed or revised each year.  </a:t>
            </a:r>
          </a:p>
          <a:p>
            <a:pPr lvl="1">
              <a:spcBef>
                <a:spcPts val="400"/>
              </a:spcBef>
              <a:spcAft>
                <a:spcPts val="400"/>
              </a:spcAft>
              <a:buFont typeface="Arial" pitchFamily="34" charset="0"/>
              <a:buChar char="•"/>
            </a:pPr>
            <a:r>
              <a:rPr lang="en-US" sz="1400" baseline="0" dirty="0" smtClean="0"/>
              <a:t>Have 90 instructional designers and production folks – focus now on learning outcomes </a:t>
            </a:r>
          </a:p>
          <a:p>
            <a:pPr lvl="1">
              <a:spcBef>
                <a:spcPts val="400"/>
              </a:spcBef>
              <a:spcAft>
                <a:spcPts val="400"/>
              </a:spcAft>
              <a:buFont typeface="Arial" pitchFamily="34" charset="0"/>
              <a:buChar char="•"/>
            </a:pPr>
            <a:r>
              <a:rPr lang="en-US" sz="1400" baseline="0" dirty="0" smtClean="0"/>
              <a:t>Are posting the results of their students who achieve competency in Transparency by Design effort</a:t>
            </a:r>
          </a:p>
          <a:p>
            <a:pPr lvl="1">
              <a:spcBef>
                <a:spcPts val="400"/>
              </a:spcBef>
              <a:spcAft>
                <a:spcPts val="400"/>
              </a:spcAft>
              <a:buFont typeface="Arial" pitchFamily="34" charset="0"/>
              <a:buChar char="•"/>
            </a:pPr>
            <a:r>
              <a:rPr lang="en-US" sz="1400" baseline="0" dirty="0" smtClean="0"/>
              <a:t>Clearly were good with customer service in the beginning – now focus on quality and a big focus on outcomes </a:t>
            </a:r>
          </a:p>
          <a:p>
            <a:endParaRPr/>
          </a:p>
          <a:p>
            <a:r>
              <a:rPr lang="en-US" sz="1400" dirty="0" smtClean="0"/>
              <a:t>We decided to alter our original strategy some after these visits:</a:t>
            </a:r>
          </a:p>
          <a:p>
            <a:pPr lvl="1">
              <a:buFont typeface="Arial" pitchFamily="34" charset="0"/>
              <a:buChar char="•"/>
            </a:pPr>
            <a:r>
              <a:rPr lang="en-US" sz="1400" dirty="0" smtClean="0"/>
              <a:t>To focus on supporting the campuses and our faculty;</a:t>
            </a:r>
          </a:p>
          <a:p>
            <a:pPr lvl="1">
              <a:buFont typeface="Arial" pitchFamily="34" charset="0"/>
              <a:buChar char="•"/>
            </a:pPr>
            <a:r>
              <a:rPr lang="en-US" sz="1400" dirty="0" smtClean="0"/>
              <a:t>And, that all revenues would remain on the campuses teaching the courses</a:t>
            </a:r>
            <a:endParaRPr lang="en-US" sz="1400" dirty="0"/>
          </a:p>
        </p:txBody>
      </p:sp>
      <p:sp>
        <p:nvSpPr>
          <p:cNvPr id="4" name="Slide Number Placeholder 3"/>
          <p:cNvSpPr>
            <a:spLocks noGrp="1"/>
          </p:cNvSpPr>
          <p:nvPr>
            <p:ph type="sldNum" sz="quarter" idx="10"/>
          </p:nvPr>
        </p:nvSpPr>
        <p:spPr/>
        <p:txBody>
          <a:bodyPr/>
          <a:lstStyle/>
          <a:p>
            <a:fld id="{38D22415-875C-4FB7-8CB8-0F60E65F288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pic>
        <p:nvPicPr>
          <p:cNvPr id="9" name="Picture 8" descr="PPTCvr2.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Bullet List">
    <p:spTree>
      <p:nvGrpSpPr>
        <p:cNvPr id="1" name=""/>
        <p:cNvGrpSpPr/>
        <p:nvPr/>
      </p:nvGrpSpPr>
      <p:grpSpPr>
        <a:xfrm>
          <a:off x="0" y="0"/>
          <a:ext cx="0" cy="0"/>
          <a:chOff x="0" y="0"/>
          <a:chExt cx="0" cy="0"/>
        </a:xfrm>
      </p:grpSpPr>
      <p:sp>
        <p:nvSpPr>
          <p:cNvPr id="6" name="Title 1"/>
          <p:cNvSpPr txBox="1">
            <a:spLocks/>
          </p:cNvSpPr>
          <p:nvPr userDrawn="1"/>
        </p:nvSpPr>
        <p:spPr>
          <a:xfrm>
            <a:off x="457200" y="228600"/>
            <a:ext cx="8229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Bulmer MT Std Regular" pitchFamily="18" charset="0"/>
                <a:ea typeface="+mj-ea"/>
                <a:cs typeface="+mj-cs"/>
              </a:rPr>
              <a:t>Click to edit Master title style</a:t>
            </a:r>
            <a:endParaRPr kumimoji="0" lang="en-US" sz="4400" b="0" i="0" u="none" strike="noStrike" kern="1200" cap="none" spc="0" normalizeH="0" baseline="0" noProof="0" dirty="0">
              <a:ln>
                <a:noFill/>
              </a:ln>
              <a:solidFill>
                <a:schemeClr val="bg1"/>
              </a:solidFill>
              <a:effectLst/>
              <a:uLnTx/>
              <a:uFillTx/>
              <a:latin typeface="Bulmer MT Std Regular" pitchFamily="18" charset="0"/>
              <a:ea typeface="+mj-ea"/>
              <a:cs typeface="+mj-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Inside.png"/>
          <p:cNvPicPr>
            <a:picLocks noChangeAspect="1"/>
          </p:cNvPicPr>
          <p:nvPr userDrawn="1"/>
        </p:nvPicPr>
        <p:blipFill>
          <a:blip r:embed="rId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28600"/>
            <a:ext cx="82296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Lst>
  <p:transition>
    <p:fade/>
  </p:transition>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Bulmer MT Std Regular"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umsystem.edu/ums/departments/aa/elearning/" TargetMode="External"/><Relationship Id="rId7" Type="http://schemas.openxmlformats.org/officeDocument/2006/relationships/hyperlink" Target="http://128.206.78.118:800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www.umsystem.edu/ums/departments/aa/elearning/faculty.shtml" TargetMode="External"/><Relationship Id="rId5" Type="http://schemas.openxmlformats.org/officeDocument/2006/relationships/hyperlink" Target="http://www.vimeo.com/7943832" TargetMode="External"/><Relationship Id="rId4" Type="http://schemas.openxmlformats.org/officeDocument/2006/relationships/hyperlink" Target="http://www.umsystem.edu/ums/departments/aa/elearning/ementors.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524000"/>
            <a:ext cx="9144000" cy="838200"/>
          </a:xfrm>
          <a:prstGeom prst="rect">
            <a:avLst/>
          </a:prstGeom>
        </p:spPr>
        <p:txBody>
          <a:bodyPr vert="horz" lIns="91440" tIns="45720" rIns="91440" bIns="45720" rtlCol="0" anchor="ctr">
            <a:noAutofit/>
          </a:bodyPr>
          <a:lstStyle>
            <a:lvl1pPr algn="ctr">
              <a:defRPr sz="5400" b="1">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u="none" strike="noStrike" kern="1200" cap="none" spc="0" normalizeH="0" baseline="0" noProof="0" dirty="0" smtClean="0">
                <a:ln>
                  <a:noFill/>
                </a:ln>
                <a:solidFill>
                  <a:schemeClr val="bg1"/>
                </a:solidFill>
                <a:effectLst/>
                <a:uLnTx/>
                <a:uFillTx/>
                <a:latin typeface="Bulmer MT Std Regular" pitchFamily="18" charset="0"/>
                <a:ea typeface="+mj-ea"/>
                <a:cs typeface="+mj-cs"/>
              </a:rPr>
              <a:t>eLearning Update</a:t>
            </a:r>
          </a:p>
        </p:txBody>
      </p:sp>
      <p:sp>
        <p:nvSpPr>
          <p:cNvPr id="5" name="Subtitle 2"/>
          <p:cNvSpPr txBox="1">
            <a:spLocks/>
          </p:cNvSpPr>
          <p:nvPr/>
        </p:nvSpPr>
        <p:spPr>
          <a:xfrm>
            <a:off x="0" y="3048000"/>
            <a:ext cx="9144000" cy="1066800"/>
          </a:xfrm>
          <a:prstGeom prst="rect">
            <a:avLst/>
          </a:prstGeom>
        </p:spPr>
        <p:txBody>
          <a:bodyPr vert="horz" lIns="91440" tIns="45720" rIns="91440" bIns="45720" rtlCol="0">
            <a:noAutofit/>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defRPr/>
            </a:pPr>
            <a:endParaRPr lang="en-US" sz="8000" dirty="0" smtClean="0">
              <a:latin typeface="Bulmer MT Std Regular" pitchFamily="18" charset="0"/>
            </a:endParaRPr>
          </a:p>
        </p:txBody>
      </p:sp>
      <p:sp>
        <p:nvSpPr>
          <p:cNvPr id="9" name="Rectangle 8"/>
          <p:cNvSpPr/>
          <p:nvPr/>
        </p:nvSpPr>
        <p:spPr>
          <a:xfrm>
            <a:off x="3276600" y="3124200"/>
            <a:ext cx="2794154" cy="584776"/>
          </a:xfrm>
          <a:prstGeom prst="rect">
            <a:avLst/>
          </a:prstGeom>
        </p:spPr>
        <p:txBody>
          <a:bodyPr wrap="none">
            <a:spAutoFit/>
          </a:bodyPr>
          <a:lstStyle/>
          <a:p>
            <a:pPr lvl="0" algn="ctr">
              <a:spcBef>
                <a:spcPct val="20000"/>
              </a:spcBef>
              <a:defRPr/>
            </a:pPr>
            <a:r>
              <a:rPr lang="en-US" sz="3200" dirty="0" smtClean="0">
                <a:solidFill>
                  <a:prstClr val="white"/>
                </a:solidFill>
              </a:rPr>
              <a:t>March 12, 2010</a:t>
            </a:r>
            <a:endParaRPr lang="en-US" sz="3200" dirty="0">
              <a:solidFill>
                <a:prstClr val="white"/>
              </a:solidFill>
            </a:endParaRPr>
          </a:p>
        </p:txBody>
      </p:sp>
    </p:spTree>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the Stage</a:t>
            </a:r>
            <a:endParaRPr lang="en-US" dirty="0"/>
          </a:p>
        </p:txBody>
      </p:sp>
      <p:sp>
        <p:nvSpPr>
          <p:cNvPr id="5" name="Content Placeholder 4"/>
          <p:cNvSpPr>
            <a:spLocks noGrp="1"/>
          </p:cNvSpPr>
          <p:nvPr>
            <p:ph idx="1"/>
          </p:nvPr>
        </p:nvSpPr>
        <p:spPr/>
        <p:txBody>
          <a:bodyPr>
            <a:normAutofit/>
          </a:bodyPr>
          <a:lstStyle/>
          <a:p>
            <a:r>
              <a:rPr lang="en-US" dirty="0" smtClean="0"/>
              <a:t>Visited campus stakeholders</a:t>
            </a:r>
          </a:p>
          <a:p>
            <a:r>
              <a:rPr lang="en-US" dirty="0" smtClean="0"/>
              <a:t>Identified best practices</a:t>
            </a:r>
          </a:p>
          <a:p>
            <a:r>
              <a:rPr lang="en-US" dirty="0" smtClean="0"/>
              <a:t>Established eLearning Academic Council</a:t>
            </a:r>
          </a:p>
          <a:p>
            <a:r>
              <a:rPr lang="en-US" dirty="0" smtClean="0"/>
              <a:t>Reviewing intellectual property policies</a:t>
            </a:r>
          </a:p>
          <a:p>
            <a:pPr>
              <a:buNone/>
            </a:pPr>
            <a:endParaRPr lang="en-US" sz="1800" dirty="0" smtClean="0"/>
          </a:p>
        </p:txBody>
      </p:sp>
      <p:pic>
        <p:nvPicPr>
          <p:cNvPr id="6" name="Picture 5" descr="boardroom3.jpg"/>
          <p:cNvPicPr/>
          <p:nvPr/>
        </p:nvPicPr>
        <p:blipFill>
          <a:blip r:embed="rId3" cstate="print"/>
          <a:srcRect t="11601"/>
          <a:stretch>
            <a:fillRect/>
          </a:stretch>
        </p:blipFill>
        <p:spPr>
          <a:xfrm>
            <a:off x="2971800" y="3962400"/>
            <a:ext cx="3200400" cy="2057400"/>
          </a:xfrm>
          <a:prstGeom prst="rect">
            <a:avLst/>
          </a:prstGeom>
          <a:ln w="28575">
            <a:solidFill>
              <a:schemeClr val="tx1"/>
            </a:solidFill>
          </a:ln>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Developing a Strategic Plan</a:t>
            </a:r>
            <a:endParaRPr lang="en-US" dirty="0"/>
          </a:p>
        </p:txBody>
      </p:sp>
      <p:sp>
        <p:nvSpPr>
          <p:cNvPr id="5" name="Content Placeholder 4"/>
          <p:cNvSpPr>
            <a:spLocks noGrp="1"/>
          </p:cNvSpPr>
          <p:nvPr>
            <p:ph idx="1"/>
          </p:nvPr>
        </p:nvSpPr>
        <p:spPr/>
        <p:txBody>
          <a:bodyPr>
            <a:normAutofit/>
          </a:bodyPr>
          <a:lstStyle/>
          <a:p>
            <a:pPr>
              <a:buNone/>
            </a:pPr>
            <a:r>
              <a:rPr lang="en-US" sz="3400" dirty="0" smtClean="0"/>
              <a:t>Distance learning consultants</a:t>
            </a:r>
          </a:p>
          <a:p>
            <a:pPr lvl="1">
              <a:spcAft>
                <a:spcPts val="600"/>
              </a:spcAft>
            </a:pPr>
            <a:r>
              <a:rPr lang="en-US" dirty="0" smtClean="0"/>
              <a:t>Experience developing and directing University of Texas TeleCampus</a:t>
            </a:r>
          </a:p>
          <a:p>
            <a:pPr lvl="1">
              <a:spcAft>
                <a:spcPts val="600"/>
              </a:spcAft>
            </a:pPr>
            <a:r>
              <a:rPr lang="en-US" dirty="0" smtClean="0"/>
              <a:t>Gathered information from surveys of campuses</a:t>
            </a:r>
          </a:p>
          <a:p>
            <a:pPr lvl="1">
              <a:spcAft>
                <a:spcPts val="600"/>
              </a:spcAft>
            </a:pPr>
            <a:r>
              <a:rPr lang="en-US" dirty="0" smtClean="0"/>
              <a:t>Conducted site visits to all four campuses </a:t>
            </a:r>
          </a:p>
          <a:p>
            <a:pPr lvl="1">
              <a:spcAft>
                <a:spcPts val="600"/>
              </a:spcAft>
            </a:pPr>
            <a:r>
              <a:rPr lang="en-US" dirty="0" smtClean="0"/>
              <a:t>Developed set of conclusions and recommendations</a:t>
            </a:r>
          </a:p>
          <a:p>
            <a:pPr>
              <a:buNone/>
            </a:pPr>
            <a:endParaRPr lang="en-US" sz="1800" dirty="0" smtClean="0"/>
          </a:p>
        </p:txBody>
      </p:sp>
      <p:pic>
        <p:nvPicPr>
          <p:cNvPr id="6" name="Picture 5"/>
          <p:cNvPicPr/>
          <p:nvPr/>
        </p:nvPicPr>
        <p:blipFill>
          <a:blip r:embed="rId3" cstate="print"/>
          <a:srcRect l="2925" t="33201" r="27043" b="26667"/>
          <a:stretch>
            <a:fillRect/>
          </a:stretch>
        </p:blipFill>
        <p:spPr bwMode="auto">
          <a:xfrm>
            <a:off x="5486400" y="4876800"/>
            <a:ext cx="3276600" cy="1371600"/>
          </a:xfrm>
          <a:prstGeom prst="rect">
            <a:avLst/>
          </a:prstGeom>
          <a:noFill/>
          <a:ln w="28575">
            <a:solidFill>
              <a:schemeClr val="tx1"/>
            </a:solidFill>
            <a:miter lim="800000"/>
            <a:headEnd/>
            <a:tailEnd/>
          </a:ln>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fontScale="85000" lnSpcReduction="20000"/>
          </a:bodyPr>
          <a:lstStyle/>
          <a:p>
            <a:r>
              <a:rPr lang="en-US" sz="3500" dirty="0" smtClean="0"/>
              <a:t>Build System-wide portal with support services</a:t>
            </a:r>
          </a:p>
          <a:p>
            <a:r>
              <a:rPr lang="en-US" sz="3500" dirty="0" smtClean="0"/>
              <a:t>Integrate system-wide efforts with campus-specific plans</a:t>
            </a:r>
          </a:p>
          <a:p>
            <a:r>
              <a:rPr lang="en-US" sz="3500" dirty="0" smtClean="0"/>
              <a:t>Seed campus instructional design and technology support</a:t>
            </a:r>
          </a:p>
          <a:p>
            <a:r>
              <a:rPr lang="en-US" sz="3500" dirty="0" smtClean="0"/>
              <a:t>Provide faculty development and mentoring</a:t>
            </a:r>
          </a:p>
          <a:p>
            <a:r>
              <a:rPr lang="en-US" sz="3500" dirty="0" smtClean="0"/>
              <a:t>Opportunities include master courses, cooperative degrees and degree completion programs</a:t>
            </a:r>
          </a:p>
          <a:p>
            <a:r>
              <a:rPr lang="en-US" sz="3500" dirty="0" smtClean="0"/>
              <a:t>Invest System-level resources to leverage campus talents and assets</a:t>
            </a:r>
          </a:p>
          <a:p>
            <a:pPr>
              <a:buNone/>
            </a:pPr>
            <a:endParaRPr lang="en-US" dirty="0" smtClean="0"/>
          </a:p>
          <a:p>
            <a:endParaRPr lang="en-US" dirty="0" smtClean="0"/>
          </a:p>
          <a:p>
            <a:endParaRPr lang="en-US" dirty="0" smtClean="0"/>
          </a:p>
          <a:p>
            <a:pPr lvl="0">
              <a:buNone/>
            </a:pPr>
            <a:endParaRPr lang="en-US" dirty="0" smtClean="0"/>
          </a:p>
          <a:p>
            <a:pPr lvl="0"/>
            <a:endParaRPr lang="en-US" dirty="0" smtClean="0"/>
          </a:p>
          <a:p>
            <a:endParaRPr lang="en-US" dirty="0"/>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Goals </a:t>
            </a:r>
            <a:endParaRPr lang="en-US" dirty="0"/>
          </a:p>
        </p:txBody>
      </p:sp>
      <p:sp>
        <p:nvSpPr>
          <p:cNvPr id="3" name="Content Placeholder 2"/>
          <p:cNvSpPr>
            <a:spLocks noGrp="1"/>
          </p:cNvSpPr>
          <p:nvPr>
            <p:ph idx="1"/>
          </p:nvPr>
        </p:nvSpPr>
        <p:spPr>
          <a:xfrm>
            <a:off x="457200" y="1143000"/>
            <a:ext cx="8382000" cy="5029200"/>
          </a:xfrm>
        </p:spPr>
        <p:txBody>
          <a:bodyPr>
            <a:normAutofit/>
          </a:bodyPr>
          <a:lstStyle/>
          <a:p>
            <a:pPr lvl="0"/>
            <a:r>
              <a:rPr lang="en-US" dirty="0" smtClean="0"/>
              <a:t>Increase access to the University of Missouri</a:t>
            </a:r>
          </a:p>
          <a:p>
            <a:r>
              <a:rPr lang="en-US" dirty="0" smtClean="0"/>
              <a:t>Increase course and program offerings and enrollments in online courses </a:t>
            </a:r>
          </a:p>
          <a:p>
            <a:pPr lvl="0"/>
            <a:r>
              <a:rPr lang="en-US" dirty="0" smtClean="0"/>
              <a:t>Protect current enrollment base - provide alternatives for our “typical” students </a:t>
            </a:r>
          </a:p>
          <a:p>
            <a:r>
              <a:rPr lang="en-US" dirty="0" smtClean="0"/>
              <a:t>Embrace technological capabilities</a:t>
            </a:r>
          </a:p>
          <a:p>
            <a:pPr lvl="0"/>
            <a:r>
              <a:rPr lang="en-US" dirty="0" smtClean="0"/>
              <a:t>Foster educational quality</a:t>
            </a:r>
          </a:p>
          <a:p>
            <a:r>
              <a:rPr lang="en-US" dirty="0" smtClean="0"/>
              <a:t>Increase revenue? </a:t>
            </a:r>
          </a:p>
          <a:p>
            <a:endParaRPr lang="en-US" sz="4000" dirty="0" smtClean="0"/>
          </a:p>
          <a:p>
            <a:pPr lvl="0">
              <a:buNone/>
            </a:pPr>
            <a:endParaRPr lang="en-US" sz="4000" dirty="0" smtClean="0"/>
          </a:p>
          <a:p>
            <a:pPr>
              <a:buNone/>
            </a:pPr>
            <a:endParaRPr lang="en-US" sz="4000" dirty="0" smtClean="0"/>
          </a:p>
          <a:p>
            <a:pPr>
              <a:buNone/>
            </a:pPr>
            <a:endParaRPr lang="en-US" dirty="0"/>
          </a:p>
        </p:txBody>
      </p:sp>
      <p:pic>
        <p:nvPicPr>
          <p:cNvPr id="5" name="Picture 4" descr="Image_Learner.jpg"/>
          <p:cNvPicPr/>
          <p:nvPr/>
        </p:nvPicPr>
        <p:blipFill>
          <a:blip r:embed="rId3" cstate="print"/>
          <a:srcRect t="12791" b="2326"/>
          <a:stretch>
            <a:fillRect/>
          </a:stretch>
        </p:blipFill>
        <p:spPr>
          <a:xfrm>
            <a:off x="6400800" y="4419600"/>
            <a:ext cx="2514600" cy="1752600"/>
          </a:xfrm>
          <a:prstGeom prst="rect">
            <a:avLst/>
          </a:prstGeom>
          <a:ln w="28575">
            <a:solidFill>
              <a:schemeClr val="tx1"/>
            </a:solidFill>
          </a:ln>
        </p:spPr>
      </p:pic>
      <p:sp>
        <p:nvSpPr>
          <p:cNvPr id="6" name="TextBox 5"/>
          <p:cNvSpPr txBox="1"/>
          <p:nvPr/>
        </p:nvSpPr>
        <p:spPr>
          <a:xfrm>
            <a:off x="304800" y="4572000"/>
            <a:ext cx="184731" cy="369332"/>
          </a:xfrm>
          <a:prstGeom prst="rect">
            <a:avLst/>
          </a:prstGeom>
          <a:noFill/>
        </p:spPr>
        <p:txBody>
          <a:bodyPr wrap="none" rtlCol="0">
            <a:spAutoFit/>
          </a:bodyPr>
          <a:lstStyle/>
          <a:p>
            <a:endParaRPr lang="en-US" dirty="0"/>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eLearning – New Way of Teaching</a:t>
            </a:r>
            <a:endParaRPr lang="en-US" dirty="0"/>
          </a:p>
        </p:txBody>
      </p:sp>
      <p:sp>
        <p:nvSpPr>
          <p:cNvPr id="3" name="Content Placeholder 2"/>
          <p:cNvSpPr>
            <a:spLocks noGrp="1"/>
          </p:cNvSpPr>
          <p:nvPr>
            <p:ph idx="1"/>
          </p:nvPr>
        </p:nvSpPr>
        <p:spPr>
          <a:xfrm>
            <a:off x="457200" y="1143000"/>
            <a:ext cx="8686800" cy="4754563"/>
          </a:xfrm>
        </p:spPr>
        <p:txBody>
          <a:bodyPr>
            <a:normAutofit/>
          </a:bodyPr>
          <a:lstStyle/>
          <a:p>
            <a:r>
              <a:rPr lang="en-US" dirty="0" smtClean="0"/>
              <a:t>Elements that enhance online learning </a:t>
            </a:r>
          </a:p>
          <a:p>
            <a:r>
              <a:rPr lang="en-US" dirty="0" smtClean="0"/>
              <a:t>Student engagement, course design, support</a:t>
            </a:r>
          </a:p>
          <a:p>
            <a:pPr>
              <a:buNone/>
            </a:pPr>
            <a:endParaRPr lang="en-US" dirty="0" smtClean="0"/>
          </a:p>
        </p:txBody>
      </p:sp>
      <p:pic>
        <p:nvPicPr>
          <p:cNvPr id="5" name="Picture 2"/>
          <p:cNvPicPr>
            <a:picLocks noChangeAspect="1" noChangeArrowheads="1"/>
          </p:cNvPicPr>
          <p:nvPr/>
        </p:nvPicPr>
        <p:blipFill>
          <a:blip r:embed="rId3" cstate="print"/>
          <a:srcRect/>
          <a:stretch>
            <a:fillRect/>
          </a:stretch>
        </p:blipFill>
        <p:spPr bwMode="auto">
          <a:xfrm>
            <a:off x="2057400" y="2535543"/>
            <a:ext cx="4971288" cy="3563759"/>
          </a:xfrm>
          <a:prstGeom prst="rect">
            <a:avLst/>
          </a:prstGeom>
          <a:noFill/>
          <a:ln w="28575">
            <a:solidFill>
              <a:schemeClr val="tx1"/>
            </a:solid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2057399" y="2439146"/>
            <a:ext cx="4971289" cy="3728466"/>
          </a:xfrm>
          <a:prstGeom prst="rect">
            <a:avLst/>
          </a:prstGeom>
          <a:noFill/>
          <a:ln w="28575">
            <a:solidFill>
              <a:schemeClr val="tx1"/>
            </a:solid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2057399" y="2439146"/>
            <a:ext cx="4971289" cy="3728466"/>
          </a:xfrm>
          <a:prstGeom prst="rect">
            <a:avLst/>
          </a:prstGeom>
          <a:noFill/>
          <a:ln w="28575">
            <a:solidFill>
              <a:schemeClr val="tx1"/>
            </a:solidFill>
            <a:miter lim="800000"/>
            <a:headEnd/>
            <a:tailEnd/>
          </a:ln>
        </p:spPr>
      </p:pic>
      <p:pic>
        <p:nvPicPr>
          <p:cNvPr id="8" name="Picture 5"/>
          <p:cNvPicPr>
            <a:picLocks noChangeAspect="1" noChangeArrowheads="1"/>
          </p:cNvPicPr>
          <p:nvPr/>
        </p:nvPicPr>
        <p:blipFill>
          <a:blip r:embed="rId6" cstate="print"/>
          <a:srcRect r="-2655" b="2650"/>
          <a:stretch>
            <a:fillRect/>
          </a:stretch>
        </p:blipFill>
        <p:spPr bwMode="auto">
          <a:xfrm>
            <a:off x="2057399" y="2433890"/>
            <a:ext cx="4971289" cy="3771323"/>
          </a:xfrm>
          <a:prstGeom prst="rect">
            <a:avLst/>
          </a:prstGeom>
          <a:noFill/>
          <a:ln w="28575">
            <a:solidFill>
              <a:schemeClr val="tx1"/>
            </a:solidFill>
            <a:miter lim="800000"/>
            <a:headEnd/>
            <a:tailEnd/>
          </a:ln>
        </p:spPr>
      </p:pic>
      <p:pic>
        <p:nvPicPr>
          <p:cNvPr id="9" name="Picture 4"/>
          <p:cNvPicPr>
            <a:picLocks noChangeAspect="1" noChangeArrowheads="1"/>
          </p:cNvPicPr>
          <p:nvPr/>
        </p:nvPicPr>
        <p:blipFill>
          <a:blip r:embed="rId7" cstate="print"/>
          <a:srcRect b="2274"/>
          <a:stretch>
            <a:fillRect/>
          </a:stretch>
        </p:blipFill>
        <p:spPr bwMode="auto">
          <a:xfrm>
            <a:off x="2057400" y="2438400"/>
            <a:ext cx="4971288" cy="3734546"/>
          </a:xfrm>
          <a:prstGeom prst="rect">
            <a:avLst/>
          </a:prstGeom>
          <a:noFill/>
          <a:ln w="28575">
            <a:solidFill>
              <a:schemeClr val="tx1"/>
            </a:solidFill>
            <a:miter lim="800000"/>
            <a:headEnd/>
            <a:tailEnd/>
          </a:ln>
        </p:spPr>
      </p:pic>
      <p:pic>
        <p:nvPicPr>
          <p:cNvPr id="10" name="Picture 10" descr="DSC01468"/>
          <p:cNvPicPr>
            <a:picLocks noChangeAspect="1" noChangeArrowheads="1"/>
          </p:cNvPicPr>
          <p:nvPr/>
        </p:nvPicPr>
        <p:blipFill>
          <a:blip r:embed="rId8" cstate="print"/>
          <a:srcRect/>
          <a:stretch>
            <a:fillRect/>
          </a:stretch>
        </p:blipFill>
        <p:spPr bwMode="auto">
          <a:xfrm>
            <a:off x="2057400" y="2438400"/>
            <a:ext cx="4971288" cy="3734546"/>
          </a:xfrm>
          <a:prstGeom prst="rect">
            <a:avLst/>
          </a:prstGeom>
          <a:noFill/>
          <a:ln w="28575">
            <a:solidFill>
              <a:schemeClr val="tx1"/>
            </a:solidFill>
            <a:miter lim="800000"/>
            <a:headEnd/>
            <a:tailEnd/>
          </a:ln>
        </p:spPr>
      </p:pic>
      <p:pic>
        <p:nvPicPr>
          <p:cNvPr id="11" name="Picture 3" descr="M:\CE\DISTANCE EDUCATION\Pic of Kylie and me\090915_05a.jpg"/>
          <p:cNvPicPr>
            <a:picLocks noChangeAspect="1" noChangeArrowheads="1"/>
          </p:cNvPicPr>
          <p:nvPr/>
        </p:nvPicPr>
        <p:blipFill>
          <a:blip r:embed="rId9" cstate="print"/>
          <a:srcRect/>
          <a:stretch>
            <a:fillRect/>
          </a:stretch>
        </p:blipFill>
        <p:spPr bwMode="auto">
          <a:xfrm>
            <a:off x="2057400" y="2438400"/>
            <a:ext cx="4971288" cy="3734546"/>
          </a:xfrm>
          <a:prstGeom prst="rect">
            <a:avLst/>
          </a:prstGeom>
          <a:noFill/>
          <a:ln w="28575">
            <a:solidFill>
              <a:schemeClr val="tx1"/>
            </a:solidFill>
            <a:miter lim="800000"/>
            <a:headEnd/>
            <a:tailEnd/>
          </a:ln>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eLearning Support Tools </a:t>
            </a:r>
            <a:endParaRPr lang="en-US" dirty="0"/>
          </a:p>
        </p:txBody>
      </p:sp>
      <p:sp>
        <p:nvSpPr>
          <p:cNvPr id="3" name="Content Placeholder 2"/>
          <p:cNvSpPr>
            <a:spLocks noGrp="1"/>
          </p:cNvSpPr>
          <p:nvPr>
            <p:ph idx="1"/>
          </p:nvPr>
        </p:nvSpPr>
        <p:spPr/>
        <p:txBody>
          <a:bodyPr>
            <a:normAutofit/>
          </a:bodyPr>
          <a:lstStyle/>
          <a:p>
            <a:r>
              <a:rPr lang="en-US" dirty="0" smtClean="0">
                <a:hlinkClick r:id="rId3"/>
              </a:rPr>
              <a:t>Web presence</a:t>
            </a:r>
            <a:endParaRPr lang="en-US" dirty="0" smtClean="0"/>
          </a:p>
          <a:p>
            <a:r>
              <a:rPr lang="en-US" dirty="0" smtClean="0">
                <a:hlinkClick r:id="rId4"/>
              </a:rPr>
              <a:t>eMentors </a:t>
            </a:r>
            <a:r>
              <a:rPr lang="en-US" dirty="0" smtClean="0"/>
              <a:t>program </a:t>
            </a:r>
          </a:p>
          <a:p>
            <a:r>
              <a:rPr lang="en-US" dirty="0" smtClean="0">
                <a:hlinkClick r:id="rId5"/>
              </a:rPr>
              <a:t>Video interviews </a:t>
            </a:r>
            <a:r>
              <a:rPr lang="en-US" dirty="0" smtClean="0"/>
              <a:t>with                                      early adopters</a:t>
            </a:r>
          </a:p>
          <a:p>
            <a:r>
              <a:rPr lang="en-US" dirty="0" smtClean="0">
                <a:hlinkClick r:id="rId6"/>
              </a:rPr>
              <a:t>Online faculty tutorials</a:t>
            </a:r>
            <a:endParaRPr lang="en-US" dirty="0" smtClean="0"/>
          </a:p>
          <a:p>
            <a:r>
              <a:rPr lang="en-US" dirty="0" smtClean="0">
                <a:hlinkClick r:id="rId7"/>
              </a:rPr>
              <a:t>InfoScout </a:t>
            </a:r>
            <a:r>
              <a:rPr lang="en-US" dirty="0" smtClean="0"/>
              <a:t>Service</a:t>
            </a:r>
          </a:p>
          <a:p>
            <a:pPr>
              <a:buNone/>
            </a:pPr>
            <a:endParaRPr lang="en-US" dirty="0" smtClean="0"/>
          </a:p>
          <a:p>
            <a:pPr lvl="1"/>
            <a:endParaRPr lang="en-US" dirty="0" smtClean="0"/>
          </a:p>
        </p:txBody>
      </p:sp>
      <p:pic>
        <p:nvPicPr>
          <p:cNvPr id="4" name="Picture 3"/>
          <p:cNvPicPr/>
          <p:nvPr/>
        </p:nvPicPr>
        <p:blipFill>
          <a:blip r:embed="rId8" cstate="print"/>
          <a:srcRect l="11225" t="2198" r="11802" b="24347"/>
          <a:stretch>
            <a:fillRect/>
          </a:stretch>
        </p:blipFill>
        <p:spPr bwMode="auto">
          <a:xfrm>
            <a:off x="5105400" y="1371600"/>
            <a:ext cx="3731895" cy="4495800"/>
          </a:xfrm>
          <a:prstGeom prst="rect">
            <a:avLst/>
          </a:prstGeom>
          <a:noFill/>
          <a:ln w="28575">
            <a:solidFill>
              <a:schemeClr val="tx1"/>
            </a:solidFill>
            <a:miter lim="800000"/>
            <a:headEnd/>
            <a:tailEnd/>
          </a:ln>
        </p:spPr>
      </p:pic>
      <p:sp>
        <p:nvSpPr>
          <p:cNvPr id="5" name="Rectangle 4"/>
          <p:cNvSpPr/>
          <p:nvPr/>
        </p:nvSpPr>
        <p:spPr>
          <a:xfrm>
            <a:off x="4267200" y="5943600"/>
            <a:ext cx="5334000" cy="323165"/>
          </a:xfrm>
          <a:prstGeom prst="rect">
            <a:avLst/>
          </a:prstGeom>
        </p:spPr>
        <p:txBody>
          <a:bodyPr wrap="square">
            <a:spAutoFit/>
          </a:bodyPr>
          <a:lstStyle/>
          <a:p>
            <a:pPr lvl="1"/>
            <a:r>
              <a:rPr lang="en-US" sz="1500" dirty="0" smtClean="0">
                <a:hlinkClick r:id="rId3"/>
              </a:rPr>
              <a:t>www.umsystem.edu/ums/departments/aa/elearning/</a:t>
            </a:r>
            <a:endParaRPr lang="en-US" sz="1500" dirty="0" smtClean="0"/>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Developments</a:t>
            </a:r>
            <a:endParaRPr lang="en-US" dirty="0"/>
          </a:p>
        </p:txBody>
      </p:sp>
      <p:sp>
        <p:nvSpPr>
          <p:cNvPr id="3" name="Content Placeholder 2"/>
          <p:cNvSpPr>
            <a:spLocks noGrp="1"/>
          </p:cNvSpPr>
          <p:nvPr>
            <p:ph idx="1"/>
          </p:nvPr>
        </p:nvSpPr>
        <p:spPr/>
        <p:txBody>
          <a:bodyPr>
            <a:noAutofit/>
          </a:bodyPr>
          <a:lstStyle/>
          <a:p>
            <a:pPr lvl="0"/>
            <a:r>
              <a:rPr lang="en-US" dirty="0" smtClean="0"/>
              <a:t>Building a framework for intercampus collaboration</a:t>
            </a:r>
          </a:p>
          <a:p>
            <a:r>
              <a:rPr lang="en-US" dirty="0" smtClean="0"/>
              <a:t>Participating in Learning Technology Intercampus Collaboration (LTIC)</a:t>
            </a:r>
          </a:p>
          <a:p>
            <a:r>
              <a:rPr lang="en-US" dirty="0" smtClean="0"/>
              <a:t>Leveraging campus                               development activities</a:t>
            </a:r>
          </a:p>
          <a:p>
            <a:r>
              <a:rPr lang="en-US" dirty="0" smtClean="0"/>
              <a:t>System-level support                                           for startup funding </a:t>
            </a:r>
          </a:p>
        </p:txBody>
      </p:sp>
      <p:pic>
        <p:nvPicPr>
          <p:cNvPr id="5" name="Picture 4"/>
          <p:cNvPicPr/>
          <p:nvPr/>
        </p:nvPicPr>
        <p:blipFill>
          <a:blip r:embed="rId3" cstate="print"/>
          <a:srcRect l="5408" t="21352" r="4461"/>
          <a:stretch>
            <a:fillRect/>
          </a:stretch>
        </p:blipFill>
        <p:spPr bwMode="auto">
          <a:xfrm>
            <a:off x="4876800" y="3810000"/>
            <a:ext cx="3810000" cy="2293620"/>
          </a:xfrm>
          <a:prstGeom prst="rect">
            <a:avLst/>
          </a:prstGeom>
          <a:noFill/>
          <a:ln w="28575">
            <a:solidFill>
              <a:schemeClr val="tx1"/>
            </a:solidFill>
            <a:miter lim="800000"/>
            <a:headEnd/>
            <a:tailEnd/>
          </a:ln>
        </p:spPr>
      </p:pic>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Plans 2010</a:t>
            </a:r>
            <a:endParaRPr lang="en-US" sz="3200" dirty="0"/>
          </a:p>
        </p:txBody>
      </p:sp>
      <p:sp>
        <p:nvSpPr>
          <p:cNvPr id="3" name="Content Placeholder 2"/>
          <p:cNvSpPr>
            <a:spLocks noGrp="1"/>
          </p:cNvSpPr>
          <p:nvPr>
            <p:ph idx="1"/>
          </p:nvPr>
        </p:nvSpPr>
        <p:spPr/>
        <p:txBody>
          <a:bodyPr>
            <a:normAutofit/>
          </a:bodyPr>
          <a:lstStyle/>
          <a:p>
            <a:pPr lvl="0"/>
            <a:r>
              <a:rPr lang="en-US" dirty="0" smtClean="0"/>
              <a:t>Build the portal</a:t>
            </a:r>
          </a:p>
          <a:p>
            <a:pPr lvl="0"/>
            <a:r>
              <a:rPr lang="en-US" dirty="0" smtClean="0"/>
              <a:t>Fund and hire instructional design team for campuses and System</a:t>
            </a:r>
          </a:p>
          <a:p>
            <a:pPr lvl="0"/>
            <a:r>
              <a:rPr lang="en-US" dirty="0" smtClean="0"/>
              <a:t>Set targets for each campus and include in Accountability Measurement System</a:t>
            </a:r>
          </a:p>
          <a:p>
            <a:r>
              <a:rPr lang="en-US" dirty="0" smtClean="0"/>
              <a:t>Build faculty development program</a:t>
            </a:r>
          </a:p>
          <a:p>
            <a:r>
              <a:rPr lang="en-US" dirty="0" smtClean="0"/>
              <a:t>Identify eLearning leaders and advocates</a:t>
            </a:r>
          </a:p>
          <a:p>
            <a:pPr lvl="0"/>
            <a:r>
              <a:rPr lang="en-US" dirty="0" smtClean="0"/>
              <a:t>Fund exemplary campus eLearning projects</a:t>
            </a:r>
          </a:p>
        </p:txBody>
      </p:sp>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Investing in Development</a:t>
            </a:r>
            <a:endParaRPr lang="en-US" sz="3200" dirty="0"/>
          </a:p>
        </p:txBody>
      </p:sp>
      <p:sp>
        <p:nvSpPr>
          <p:cNvPr id="3" name="Content Placeholder 2"/>
          <p:cNvSpPr>
            <a:spLocks noGrp="1"/>
          </p:cNvSpPr>
          <p:nvPr>
            <p:ph idx="1"/>
          </p:nvPr>
        </p:nvSpPr>
        <p:spPr/>
        <p:txBody>
          <a:bodyPr>
            <a:normAutofit fontScale="92500" lnSpcReduction="20000"/>
          </a:bodyPr>
          <a:lstStyle/>
          <a:p>
            <a:pPr lvl="0"/>
            <a:r>
              <a:rPr lang="en-US" dirty="0" smtClean="0"/>
              <a:t>Request for Proposals – two categories:</a:t>
            </a:r>
          </a:p>
          <a:p>
            <a:pPr lvl="1"/>
            <a:r>
              <a:rPr lang="en-US" dirty="0" smtClean="0"/>
              <a:t>Single courses</a:t>
            </a:r>
          </a:p>
          <a:p>
            <a:pPr lvl="1"/>
            <a:r>
              <a:rPr lang="en-US" dirty="0" smtClean="0"/>
              <a:t>Degree programs, certificate programs and course clusters</a:t>
            </a:r>
          </a:p>
          <a:p>
            <a:pPr lvl="0"/>
            <a:r>
              <a:rPr lang="en-US" dirty="0" smtClean="0"/>
              <a:t>Priority will be given to:</a:t>
            </a:r>
          </a:p>
          <a:p>
            <a:pPr lvl="1"/>
            <a:r>
              <a:rPr lang="en-US" dirty="0" smtClean="0"/>
              <a:t>High enrollment courses </a:t>
            </a:r>
          </a:p>
          <a:p>
            <a:pPr lvl="1"/>
            <a:r>
              <a:rPr lang="en-US" dirty="0" smtClean="0"/>
              <a:t>Full degree programs </a:t>
            </a:r>
          </a:p>
          <a:p>
            <a:pPr lvl="1"/>
            <a:r>
              <a:rPr lang="en-US" dirty="0" smtClean="0"/>
              <a:t>Degree completion programs </a:t>
            </a:r>
          </a:p>
          <a:p>
            <a:pPr lvl="1"/>
            <a:r>
              <a:rPr lang="en-US" dirty="0" smtClean="0"/>
              <a:t>Graduate certificate programs </a:t>
            </a:r>
          </a:p>
          <a:p>
            <a:pPr lvl="1"/>
            <a:r>
              <a:rPr lang="en-US" dirty="0" smtClean="0"/>
              <a:t>Clusters of courses in a single area with longer-term goal of complete program</a:t>
            </a:r>
          </a:p>
          <a:p>
            <a:pPr>
              <a:buNone/>
            </a:pPr>
            <a:endParaRPr lang="en-US" dirty="0" smtClean="0"/>
          </a:p>
          <a:p>
            <a:pPr lvl="0">
              <a:buNone/>
            </a:pPr>
            <a:endParaRPr lang="en-US" dirty="0" smtClean="0"/>
          </a:p>
        </p:txBody>
      </p:sp>
    </p:spTree>
  </p:cSld>
  <p:clrMapOvr>
    <a:masterClrMapping/>
  </p:clrMapOvr>
  <p:transition>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Investing in Development</a:t>
            </a:r>
            <a:endParaRPr lang="en-US" sz="3200" dirty="0"/>
          </a:p>
        </p:txBody>
      </p:sp>
      <p:sp>
        <p:nvSpPr>
          <p:cNvPr id="3" name="Content Placeholder 2"/>
          <p:cNvSpPr>
            <a:spLocks noGrp="1"/>
          </p:cNvSpPr>
          <p:nvPr>
            <p:ph idx="1"/>
          </p:nvPr>
        </p:nvSpPr>
        <p:spPr/>
        <p:txBody>
          <a:bodyPr>
            <a:normAutofit lnSpcReduction="10000"/>
          </a:bodyPr>
          <a:lstStyle/>
          <a:p>
            <a:pPr lvl="0"/>
            <a:r>
              <a:rPr lang="en-US" dirty="0" smtClean="0"/>
              <a:t>Emphasis on:</a:t>
            </a:r>
          </a:p>
          <a:p>
            <a:pPr lvl="1"/>
            <a:r>
              <a:rPr lang="en-US" dirty="0" smtClean="0"/>
              <a:t>Collaboration</a:t>
            </a:r>
          </a:p>
          <a:p>
            <a:pPr lvl="1"/>
            <a:r>
              <a:rPr lang="en-US" dirty="0" smtClean="0"/>
              <a:t>Innovation</a:t>
            </a:r>
          </a:p>
          <a:p>
            <a:pPr lvl="1"/>
            <a:r>
              <a:rPr lang="en-US" dirty="0" smtClean="0"/>
              <a:t>Leveraging resources</a:t>
            </a:r>
          </a:p>
          <a:p>
            <a:pPr lvl="0"/>
            <a:r>
              <a:rPr lang="en-US" dirty="0" smtClean="0"/>
              <a:t>Submission details:</a:t>
            </a:r>
          </a:p>
          <a:p>
            <a:pPr lvl="1"/>
            <a:r>
              <a:rPr lang="en-US" dirty="0" smtClean="0"/>
              <a:t>Single courses - proposals due to System March 19</a:t>
            </a:r>
          </a:p>
          <a:p>
            <a:pPr lvl="1"/>
            <a:r>
              <a:rPr lang="en-US" dirty="0" smtClean="0"/>
              <a:t>Degree programs, certificate programs and course clusters -- proposals due to System April 9</a:t>
            </a:r>
          </a:p>
          <a:p>
            <a:pPr lvl="1"/>
            <a:r>
              <a:rPr lang="en-US" dirty="0" smtClean="0"/>
              <a:t>Campus submission due dates are earlier! Check with your Provost’s Office for details</a:t>
            </a:r>
          </a:p>
          <a:p>
            <a:pPr>
              <a:buNone/>
            </a:pPr>
            <a:endParaRPr lang="en-US" dirty="0" smtClean="0"/>
          </a:p>
          <a:p>
            <a:pPr lvl="0">
              <a:buNone/>
            </a:pPr>
            <a:endParaRPr lang="en-US" dirty="0" smtClean="0"/>
          </a:p>
        </p:txBody>
      </p:sp>
      <p:pic>
        <p:nvPicPr>
          <p:cNvPr id="4" name="Picture 3" descr="boardroom.jpg"/>
          <p:cNvPicPr/>
          <p:nvPr/>
        </p:nvPicPr>
        <p:blipFill>
          <a:blip r:embed="rId3" cstate="print"/>
          <a:srcRect b="12987"/>
          <a:stretch>
            <a:fillRect/>
          </a:stretch>
        </p:blipFill>
        <p:spPr>
          <a:xfrm>
            <a:off x="4724400" y="1676400"/>
            <a:ext cx="3276600" cy="2057400"/>
          </a:xfrm>
          <a:prstGeom prst="rect">
            <a:avLst/>
          </a:prstGeom>
        </p:spPr>
      </p:pic>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 Trends</a:t>
            </a:r>
            <a:endParaRPr lang="en-US" dirty="0"/>
          </a:p>
        </p:txBody>
      </p:sp>
      <p:sp>
        <p:nvSpPr>
          <p:cNvPr id="5" name="Content Placeholder 4"/>
          <p:cNvSpPr>
            <a:spLocks noGrp="1"/>
          </p:cNvSpPr>
          <p:nvPr>
            <p:ph idx="1"/>
          </p:nvPr>
        </p:nvSpPr>
        <p:spPr/>
        <p:txBody>
          <a:bodyPr>
            <a:normAutofit/>
          </a:bodyPr>
          <a:lstStyle/>
          <a:p>
            <a:r>
              <a:rPr lang="en-US" dirty="0" smtClean="0"/>
              <a:t>Approximately 1.9 million students were studying online in the fall of 2003</a:t>
            </a:r>
          </a:p>
          <a:p>
            <a:r>
              <a:rPr lang="en-US" dirty="0" smtClean="0"/>
              <a:t>In 2009, 11.9 million students took some or all of their classes online</a:t>
            </a:r>
          </a:p>
          <a:p>
            <a:pPr>
              <a:buNone/>
            </a:pPr>
            <a:endParaRPr lang="en-US" dirty="0" smtClean="0"/>
          </a:p>
          <a:p>
            <a:pPr>
              <a:buNone/>
            </a:pPr>
            <a:endParaRPr lang="en-US" sz="1800" dirty="0" smtClean="0"/>
          </a:p>
        </p:txBody>
      </p:sp>
      <p:pic>
        <p:nvPicPr>
          <p:cNvPr id="7" name="Picture 6" descr="Learner.jpg"/>
          <p:cNvPicPr/>
          <p:nvPr/>
        </p:nvPicPr>
        <p:blipFill>
          <a:blip r:embed="rId3" cstate="print"/>
          <a:stretch>
            <a:fillRect/>
          </a:stretch>
        </p:blipFill>
        <p:spPr>
          <a:xfrm>
            <a:off x="5029200" y="3505200"/>
            <a:ext cx="3810000" cy="2543175"/>
          </a:xfrm>
          <a:prstGeom prst="rect">
            <a:avLst/>
          </a:prstGeom>
          <a:ln w="28575">
            <a:solidFill>
              <a:schemeClr val="tx1">
                <a:alpha val="89000"/>
              </a:schemeClr>
            </a:solidFill>
          </a:ln>
        </p:spPr>
      </p:pic>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Looking to the Future</a:t>
            </a:r>
            <a:endParaRPr lang="en-US" sz="3200" dirty="0"/>
          </a:p>
        </p:txBody>
      </p:sp>
      <p:sp>
        <p:nvSpPr>
          <p:cNvPr id="3" name="Content Placeholder 2"/>
          <p:cNvSpPr>
            <a:spLocks noGrp="1"/>
          </p:cNvSpPr>
          <p:nvPr>
            <p:ph idx="1"/>
          </p:nvPr>
        </p:nvSpPr>
        <p:spPr/>
        <p:txBody>
          <a:bodyPr>
            <a:normAutofit/>
          </a:bodyPr>
          <a:lstStyle/>
          <a:p>
            <a:r>
              <a:rPr lang="en-US" sz="4000" dirty="0" smtClean="0"/>
              <a:t>Questions </a:t>
            </a:r>
          </a:p>
          <a:p>
            <a:endParaRPr lang="en-US" dirty="0"/>
          </a:p>
        </p:txBody>
      </p:sp>
      <p:pic>
        <p:nvPicPr>
          <p:cNvPr id="6" name="Picture 5" descr="horizon.jpg"/>
          <p:cNvPicPr/>
          <p:nvPr/>
        </p:nvPicPr>
        <p:blipFill>
          <a:blip r:embed="rId3" cstate="print"/>
          <a:srcRect t="18440"/>
          <a:stretch>
            <a:fillRect/>
          </a:stretch>
        </p:blipFill>
        <p:spPr>
          <a:xfrm>
            <a:off x="3657600" y="2819400"/>
            <a:ext cx="4724400" cy="2819400"/>
          </a:xfrm>
          <a:prstGeom prst="rect">
            <a:avLst/>
          </a:prstGeom>
          <a:ln w="28575">
            <a:solidFill>
              <a:schemeClr val="tx1"/>
            </a:solidFill>
          </a:ln>
        </p:spPr>
      </p:pic>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 Trends </a:t>
            </a:r>
            <a:r>
              <a:rPr lang="en-US" sz="3600" dirty="0" smtClean="0"/>
              <a:t>(cont.)</a:t>
            </a:r>
            <a:endParaRPr lang="en-US" sz="3600" dirty="0"/>
          </a:p>
        </p:txBody>
      </p:sp>
      <p:sp>
        <p:nvSpPr>
          <p:cNvPr id="5" name="Content Placeholder 4"/>
          <p:cNvSpPr>
            <a:spLocks noGrp="1"/>
          </p:cNvSpPr>
          <p:nvPr>
            <p:ph idx="1"/>
          </p:nvPr>
        </p:nvSpPr>
        <p:spPr>
          <a:xfrm>
            <a:off x="304800" y="1219200"/>
            <a:ext cx="8534400" cy="4754563"/>
          </a:xfrm>
        </p:spPr>
        <p:txBody>
          <a:bodyPr>
            <a:normAutofit/>
          </a:bodyPr>
          <a:lstStyle/>
          <a:p>
            <a:r>
              <a:rPr lang="en-US" sz="2800" dirty="0" smtClean="0"/>
              <a:t>By 2014 online enrollment to skyrocket to 22 million</a:t>
            </a:r>
          </a:p>
          <a:p>
            <a:pPr>
              <a:buNone/>
            </a:pPr>
            <a:endParaRPr lang="en-US" dirty="0" smtClean="0"/>
          </a:p>
          <a:p>
            <a:pPr>
              <a:buNone/>
            </a:pPr>
            <a:endParaRPr lang="en-US" sz="1800" dirty="0" smtClean="0"/>
          </a:p>
        </p:txBody>
      </p:sp>
      <p:graphicFrame>
        <p:nvGraphicFramePr>
          <p:cNvPr id="7" name="Chart 6"/>
          <p:cNvGraphicFramePr>
            <a:graphicFrameLocks/>
          </p:cNvGraphicFramePr>
          <p:nvPr/>
        </p:nvGraphicFramePr>
        <p:xfrm>
          <a:off x="457200" y="1600200"/>
          <a:ext cx="8382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5"/>
          <p:cNvSpPr txBox="1">
            <a:spLocks noChangeArrowheads="1"/>
          </p:cNvSpPr>
          <p:nvPr/>
        </p:nvSpPr>
        <p:spPr bwMode="auto">
          <a:xfrm>
            <a:off x="838200" y="5867400"/>
            <a:ext cx="7391400" cy="430887"/>
          </a:xfrm>
          <a:prstGeom prst="rect">
            <a:avLst/>
          </a:prstGeom>
          <a:noFill/>
          <a:ln w="9525">
            <a:noFill/>
            <a:miter lim="800000"/>
            <a:headEnd/>
            <a:tailEnd/>
          </a:ln>
        </p:spPr>
        <p:txBody>
          <a:bodyPr wrap="square">
            <a:spAutoFit/>
          </a:bodyPr>
          <a:lstStyle/>
          <a:p>
            <a:pPr algn="ctr"/>
            <a:r>
              <a:rPr lang="en-US" sz="1100" dirty="0">
                <a:latin typeface="Calibri" pitchFamily="34" charset="0"/>
              </a:rPr>
              <a:t>Source: Ambient Insight, “US Self-paced eLearning Market,” via Webinar entitled “Innovation in Educational Technology: The Virtualization of K-12 and Higher Education,” October 2009.</a:t>
            </a:r>
            <a:endParaRPr lang="en-US" sz="1400" dirty="0">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7" dur="500"/>
                                        <p:tgtEl>
                                          <p:spTgt spid="7">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12" dur="500"/>
                                        <p:tgtEl>
                                          <p:spTgt spid="7">
                                            <p:graphicEl>
                                              <a:chart seriesIdx="1"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17" dur="500"/>
                                        <p:tgtEl>
                                          <p:spTgt spid="7">
                                            <p:graphicEl>
                                              <a:chart seriesIdx="0" categoryIdx="1"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22" dur="500"/>
                                        <p:tgtEl>
                                          <p:spTgt spid="7">
                                            <p:graphicEl>
                                              <a:chart seriesIdx="1" categoryIdx="1"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27" dur="500"/>
                                        <p:tgtEl>
                                          <p:spTgt spid="7">
                                            <p:graphicEl>
                                              <a:chart seriesIdx="0" categoryIdx="2"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32" dur="500"/>
                                        <p:tgtEl>
                                          <p:spTgt spid="7">
                                            <p:graphicEl>
                                              <a:chart seriesIdx="1"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El" animBg="0"/>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Students of 2020</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The traditional model is changing</a:t>
            </a:r>
          </a:p>
          <a:p>
            <a:pPr>
              <a:spcAft>
                <a:spcPts val="1200"/>
              </a:spcAft>
            </a:pPr>
            <a:r>
              <a:rPr lang="en-US" dirty="0" smtClean="0"/>
              <a:t>In future, focus will be on convenience </a:t>
            </a:r>
          </a:p>
          <a:p>
            <a:pPr>
              <a:spcAft>
                <a:spcPts val="1200"/>
              </a:spcAft>
            </a:pPr>
            <a:r>
              <a:rPr lang="en-US" dirty="0" smtClean="0"/>
              <a:t>Pressures on higher education to adapt</a:t>
            </a:r>
          </a:p>
          <a:p>
            <a:pPr>
              <a:spcAft>
                <a:spcPts val="1200"/>
              </a:spcAft>
            </a:pPr>
            <a:r>
              <a:rPr lang="en-US" dirty="0" smtClean="0"/>
              <a:t>Increasing demand for more options</a:t>
            </a:r>
          </a:p>
          <a:p>
            <a:pPr>
              <a:spcAft>
                <a:spcPts val="1200"/>
              </a:spcAft>
            </a:pPr>
            <a:r>
              <a:rPr lang="en-US" dirty="0" smtClean="0"/>
              <a:t>Implications for teaching</a:t>
            </a:r>
          </a:p>
          <a:p>
            <a:pPr>
              <a:spcAft>
                <a:spcPts val="1200"/>
              </a:spcAft>
            </a:pPr>
            <a:r>
              <a:rPr lang="en-US" dirty="0" smtClean="0"/>
              <a:t>Student demographics changing</a:t>
            </a:r>
          </a:p>
        </p:txBody>
      </p:sp>
      <p:pic>
        <p:nvPicPr>
          <p:cNvPr id="4" name="Picture 3"/>
          <p:cNvPicPr/>
          <p:nvPr/>
        </p:nvPicPr>
        <p:blipFill>
          <a:blip r:embed="rId3" cstate="print"/>
          <a:srcRect l="76749" t="36724" r="1861" b="38441"/>
          <a:stretch>
            <a:fillRect/>
          </a:stretch>
        </p:blipFill>
        <p:spPr bwMode="auto">
          <a:xfrm>
            <a:off x="6553200" y="4343400"/>
            <a:ext cx="2286000" cy="1752600"/>
          </a:xfrm>
          <a:prstGeom prst="rect">
            <a:avLst/>
          </a:prstGeom>
          <a:noFill/>
          <a:ln w="28575">
            <a:solidFill>
              <a:schemeClr val="tx1"/>
            </a:solidFill>
            <a:miter lim="800000"/>
            <a:headEnd/>
            <a:tailEnd/>
          </a:ln>
        </p:spPr>
      </p:pic>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Developments</a:t>
            </a:r>
            <a:endParaRPr lang="en-US" dirty="0"/>
          </a:p>
        </p:txBody>
      </p:sp>
      <p:sp>
        <p:nvSpPr>
          <p:cNvPr id="3" name="Content Placeholder 2"/>
          <p:cNvSpPr>
            <a:spLocks noGrp="1"/>
          </p:cNvSpPr>
          <p:nvPr>
            <p:ph idx="1"/>
          </p:nvPr>
        </p:nvSpPr>
        <p:spPr/>
        <p:txBody>
          <a:bodyPr>
            <a:normAutofit/>
          </a:bodyPr>
          <a:lstStyle/>
          <a:p>
            <a:r>
              <a:rPr lang="en-US" dirty="0" smtClean="0"/>
              <a:t>Increasing role of for-profit universities</a:t>
            </a:r>
          </a:p>
          <a:p>
            <a:pPr>
              <a:buNone/>
            </a:pPr>
            <a:endParaRPr lang="en-US" dirty="0"/>
          </a:p>
        </p:txBody>
      </p:sp>
      <p:pic>
        <p:nvPicPr>
          <p:cNvPr id="6" name="Picture 5"/>
          <p:cNvPicPr/>
          <p:nvPr/>
        </p:nvPicPr>
        <p:blipFill>
          <a:blip r:embed="rId3" cstate="print"/>
          <a:srcRect l="962" t="20902" r="2561" b="3378"/>
          <a:stretch>
            <a:fillRect/>
          </a:stretch>
        </p:blipFill>
        <p:spPr bwMode="auto">
          <a:xfrm>
            <a:off x="533400" y="2057400"/>
            <a:ext cx="6096000" cy="3810000"/>
          </a:xfrm>
          <a:prstGeom prst="rect">
            <a:avLst/>
          </a:prstGeom>
          <a:noFill/>
          <a:ln w="28575">
            <a:solidFill>
              <a:schemeClr val="tx1"/>
            </a:solidFill>
            <a:miter lim="800000"/>
            <a:headEnd/>
            <a:tailEnd/>
          </a:ln>
        </p:spPr>
      </p:pic>
      <p:pic>
        <p:nvPicPr>
          <p:cNvPr id="5" name="Picture 4" descr="Image_Capella.jpg"/>
          <p:cNvPicPr>
            <a:picLocks noChangeAspect="1"/>
          </p:cNvPicPr>
          <p:nvPr/>
        </p:nvPicPr>
        <p:blipFill>
          <a:blip r:embed="rId4" cstate="print"/>
          <a:stretch>
            <a:fillRect/>
          </a:stretch>
        </p:blipFill>
        <p:spPr>
          <a:xfrm>
            <a:off x="2819400" y="2286000"/>
            <a:ext cx="6096000" cy="3781425"/>
          </a:xfrm>
          <a:prstGeom prst="rect">
            <a:avLst/>
          </a:prstGeom>
          <a:ln w="28575">
            <a:solidFill>
              <a:schemeClr val="tx1"/>
            </a:solidFill>
          </a:ln>
        </p:spPr>
      </p:pic>
      <p:sp>
        <p:nvSpPr>
          <p:cNvPr id="7" name="Oval 6"/>
          <p:cNvSpPr/>
          <p:nvPr/>
        </p:nvSpPr>
        <p:spPr>
          <a:xfrm rot="20600224">
            <a:off x="5398501" y="3249978"/>
            <a:ext cx="2362200" cy="2643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Developments </a:t>
            </a:r>
            <a:r>
              <a:rPr lang="en-US" sz="3600" dirty="0" smtClean="0"/>
              <a:t>(cont.)</a:t>
            </a:r>
            <a:endParaRPr lang="en-US" sz="3600" dirty="0"/>
          </a:p>
        </p:txBody>
      </p:sp>
      <p:sp>
        <p:nvSpPr>
          <p:cNvPr id="3" name="Content Placeholder 2"/>
          <p:cNvSpPr>
            <a:spLocks noGrp="1"/>
          </p:cNvSpPr>
          <p:nvPr>
            <p:ph idx="1"/>
          </p:nvPr>
        </p:nvSpPr>
        <p:spPr>
          <a:xfrm>
            <a:off x="457200" y="1219200"/>
            <a:ext cx="8229600" cy="4754563"/>
          </a:xfrm>
        </p:spPr>
        <p:txBody>
          <a:bodyPr>
            <a:normAutofit/>
          </a:bodyPr>
          <a:lstStyle/>
          <a:p>
            <a:r>
              <a:rPr lang="en-US" dirty="0" smtClean="0"/>
              <a:t>Community and independent colleges </a:t>
            </a:r>
          </a:p>
        </p:txBody>
      </p:sp>
      <p:sp>
        <p:nvSpPr>
          <p:cNvPr id="6" name="TextBox 5"/>
          <p:cNvSpPr txBox="1"/>
          <p:nvPr/>
        </p:nvSpPr>
        <p:spPr>
          <a:xfrm>
            <a:off x="3834885" y="2816763"/>
            <a:ext cx="184666" cy="369332"/>
          </a:xfrm>
          <a:prstGeom prst="rect">
            <a:avLst/>
          </a:prstGeom>
          <a:noFill/>
        </p:spPr>
        <p:txBody>
          <a:bodyPr wrap="none" rtlCol="0">
            <a:spAutoFit/>
          </a:bodyPr>
          <a:lstStyle/>
          <a:p>
            <a:endParaRPr lang="en-US" dirty="0"/>
          </a:p>
        </p:txBody>
      </p:sp>
      <p:pic>
        <p:nvPicPr>
          <p:cNvPr id="8" name="Picture 7"/>
          <p:cNvPicPr/>
          <p:nvPr/>
        </p:nvPicPr>
        <p:blipFill>
          <a:blip r:embed="rId3" cstate="print"/>
          <a:srcRect l="801" t="24654" r="2324" b="4143"/>
          <a:stretch>
            <a:fillRect/>
          </a:stretch>
        </p:blipFill>
        <p:spPr bwMode="auto">
          <a:xfrm>
            <a:off x="228600" y="1828800"/>
            <a:ext cx="5486400" cy="3810000"/>
          </a:xfrm>
          <a:prstGeom prst="rect">
            <a:avLst/>
          </a:prstGeom>
          <a:noFill/>
          <a:ln w="28575">
            <a:solidFill>
              <a:schemeClr val="tx1"/>
            </a:solidFill>
            <a:miter lim="800000"/>
            <a:headEnd/>
            <a:tailEnd/>
          </a:ln>
        </p:spPr>
      </p:pic>
      <p:pic>
        <p:nvPicPr>
          <p:cNvPr id="9" name="Picture 8"/>
          <p:cNvPicPr/>
          <p:nvPr/>
        </p:nvPicPr>
        <p:blipFill>
          <a:blip r:embed="rId4" cstate="print"/>
          <a:srcRect l="721" t="20702" r="2136" b="3265"/>
          <a:stretch>
            <a:fillRect/>
          </a:stretch>
        </p:blipFill>
        <p:spPr bwMode="auto">
          <a:xfrm>
            <a:off x="1752600" y="1981200"/>
            <a:ext cx="5486400" cy="3962400"/>
          </a:xfrm>
          <a:prstGeom prst="rect">
            <a:avLst/>
          </a:prstGeom>
          <a:noFill/>
          <a:ln w="28575">
            <a:solidFill>
              <a:schemeClr val="tx1"/>
            </a:solidFill>
            <a:miter lim="800000"/>
            <a:headEnd/>
            <a:tailEnd/>
          </a:ln>
        </p:spPr>
      </p:pic>
      <p:pic>
        <p:nvPicPr>
          <p:cNvPr id="7" name="Picture 6"/>
          <p:cNvPicPr/>
          <p:nvPr/>
        </p:nvPicPr>
        <p:blipFill>
          <a:blip r:embed="rId5" cstate="print"/>
          <a:srcRect l="11858" t="1496" r="12002" b="54115"/>
          <a:stretch>
            <a:fillRect/>
          </a:stretch>
        </p:blipFill>
        <p:spPr bwMode="auto">
          <a:xfrm>
            <a:off x="3200400" y="2209800"/>
            <a:ext cx="5410200" cy="4038600"/>
          </a:xfrm>
          <a:prstGeom prst="rect">
            <a:avLst/>
          </a:prstGeom>
          <a:noFill/>
          <a:ln w="28575">
            <a:solidFill>
              <a:schemeClr val="tx1"/>
            </a:solid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Developments </a:t>
            </a:r>
            <a:r>
              <a:rPr lang="en-US" sz="3600" dirty="0" smtClean="0"/>
              <a:t>(cont.)</a:t>
            </a:r>
            <a:endParaRPr lang="en-US" sz="3600" dirty="0"/>
          </a:p>
        </p:txBody>
      </p:sp>
      <p:sp>
        <p:nvSpPr>
          <p:cNvPr id="3" name="Content Placeholder 2"/>
          <p:cNvSpPr>
            <a:spLocks noGrp="1"/>
          </p:cNvSpPr>
          <p:nvPr>
            <p:ph idx="1"/>
          </p:nvPr>
        </p:nvSpPr>
        <p:spPr/>
        <p:txBody>
          <a:bodyPr>
            <a:normAutofit/>
          </a:bodyPr>
          <a:lstStyle/>
          <a:p>
            <a:r>
              <a:rPr lang="en-US" dirty="0" smtClean="0"/>
              <a:t>Open Learning Initiative </a:t>
            </a:r>
          </a:p>
          <a:p>
            <a:pPr>
              <a:buNone/>
            </a:pPr>
            <a:endParaRPr lang="en-US" dirty="0"/>
          </a:p>
        </p:txBody>
      </p:sp>
      <p:pic>
        <p:nvPicPr>
          <p:cNvPr id="5" name="Picture 4"/>
          <p:cNvPicPr/>
          <p:nvPr/>
        </p:nvPicPr>
        <p:blipFill>
          <a:blip r:embed="rId3" cstate="print"/>
          <a:srcRect l="401" t="19443" r="1834" b="3880"/>
          <a:stretch>
            <a:fillRect/>
          </a:stretch>
        </p:blipFill>
        <p:spPr bwMode="auto">
          <a:xfrm>
            <a:off x="381000" y="2057400"/>
            <a:ext cx="8305800" cy="3962400"/>
          </a:xfrm>
          <a:prstGeom prst="rect">
            <a:avLst/>
          </a:prstGeom>
          <a:noFill/>
          <a:ln w="28575">
            <a:solidFill>
              <a:schemeClr val="tx1"/>
            </a:solidFill>
            <a:miter lim="800000"/>
            <a:headEnd/>
            <a:tailEnd/>
          </a:ln>
        </p:spPr>
      </p:pic>
      <p:pic>
        <p:nvPicPr>
          <p:cNvPr id="6" name="Picture 5"/>
          <p:cNvPicPr/>
          <p:nvPr/>
        </p:nvPicPr>
        <p:blipFill>
          <a:blip r:embed="rId4" cstate="print"/>
          <a:srcRect l="481" t="19565" r="25149" b="25629"/>
          <a:stretch>
            <a:fillRect/>
          </a:stretch>
        </p:blipFill>
        <p:spPr bwMode="auto">
          <a:xfrm>
            <a:off x="381000" y="2038350"/>
            <a:ext cx="8305800" cy="3962400"/>
          </a:xfrm>
          <a:prstGeom prst="rect">
            <a:avLst/>
          </a:prstGeom>
          <a:noFill/>
          <a:ln w="28575">
            <a:solidFill>
              <a:schemeClr val="tx1"/>
            </a:solid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Developments </a:t>
            </a:r>
            <a:r>
              <a:rPr lang="en-US" sz="3600" dirty="0" smtClean="0"/>
              <a:t>(cont.)</a:t>
            </a:r>
            <a:endParaRPr lang="en-US" dirty="0"/>
          </a:p>
        </p:txBody>
      </p:sp>
      <p:sp>
        <p:nvSpPr>
          <p:cNvPr id="3" name="Content Placeholder 2"/>
          <p:cNvSpPr>
            <a:spLocks noGrp="1"/>
          </p:cNvSpPr>
          <p:nvPr>
            <p:ph idx="1"/>
          </p:nvPr>
        </p:nvSpPr>
        <p:spPr>
          <a:xfrm>
            <a:off x="304800" y="1295400"/>
            <a:ext cx="8229600" cy="4297363"/>
          </a:xfrm>
        </p:spPr>
        <p:txBody>
          <a:bodyPr/>
          <a:lstStyle/>
          <a:p>
            <a:r>
              <a:rPr lang="en-US" dirty="0" smtClean="0"/>
              <a:t>Significant shifts in newspapers, music, and travel have transformed industries   </a:t>
            </a:r>
          </a:p>
          <a:p>
            <a:r>
              <a:rPr lang="en-US" dirty="0" smtClean="0"/>
              <a:t>Peer-to-peer universities</a:t>
            </a:r>
          </a:p>
          <a:p>
            <a:r>
              <a:rPr lang="en-US" dirty="0" smtClean="0"/>
              <a:t>iTunes University</a:t>
            </a:r>
          </a:p>
          <a:p>
            <a:r>
              <a:rPr lang="en-US" dirty="0" smtClean="0"/>
              <a:t>Is the traditional classroom                  anticipating the rate of change?</a:t>
            </a:r>
          </a:p>
          <a:p>
            <a:pPr>
              <a:buNone/>
            </a:pPr>
            <a:endParaRPr lang="en-US" dirty="0"/>
          </a:p>
        </p:txBody>
      </p:sp>
      <p:pic>
        <p:nvPicPr>
          <p:cNvPr id="4" name="Picture 3"/>
          <p:cNvPicPr/>
          <p:nvPr/>
        </p:nvPicPr>
        <p:blipFill>
          <a:blip r:embed="rId3" cstate="print"/>
          <a:srcRect l="54004" t="38480" r="13818" b="7108"/>
          <a:stretch>
            <a:fillRect/>
          </a:stretch>
        </p:blipFill>
        <p:spPr bwMode="auto">
          <a:xfrm>
            <a:off x="6096000" y="2895600"/>
            <a:ext cx="2743200" cy="3124200"/>
          </a:xfrm>
          <a:prstGeom prst="rect">
            <a:avLst/>
          </a:prstGeom>
          <a:noFill/>
          <a:ln w="28575">
            <a:solidFill>
              <a:schemeClr val="tx1"/>
            </a:solidFill>
            <a:miter lim="800000"/>
            <a:headEnd/>
            <a:tailEnd/>
          </a:ln>
        </p:spPr>
      </p:pic>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Change Strategy </a:t>
            </a:r>
            <a:endParaRPr lang="en-US" dirty="0">
              <a:solidFill>
                <a:schemeClr val="accent2"/>
              </a:solidFill>
            </a:endParaRPr>
          </a:p>
        </p:txBody>
      </p:sp>
      <p:sp>
        <p:nvSpPr>
          <p:cNvPr id="5" name="Content Placeholder 4"/>
          <p:cNvSpPr>
            <a:spLocks noGrp="1"/>
          </p:cNvSpPr>
          <p:nvPr>
            <p:ph idx="1"/>
          </p:nvPr>
        </p:nvSpPr>
        <p:spPr>
          <a:xfrm>
            <a:off x="533400" y="1371600"/>
            <a:ext cx="8229600" cy="4754563"/>
          </a:xfrm>
        </p:spPr>
        <p:txBody>
          <a:bodyPr>
            <a:normAutofit/>
          </a:bodyPr>
          <a:lstStyle/>
          <a:p>
            <a:r>
              <a:rPr lang="en-US" dirty="0" smtClean="0"/>
              <a:t>Visits to national leaders for benchmarking purposes </a:t>
            </a:r>
          </a:p>
          <a:p>
            <a:r>
              <a:rPr lang="en-US" dirty="0" smtClean="0"/>
              <a:t>Focus on support for campuses and faculty </a:t>
            </a:r>
          </a:p>
          <a:p>
            <a:r>
              <a:rPr lang="en-US" dirty="0" smtClean="0"/>
              <a:t>Revenues remain on campus</a:t>
            </a:r>
          </a:p>
          <a:p>
            <a:endParaRPr lang="en-US" sz="1800" dirty="0"/>
          </a:p>
        </p:txBody>
      </p:sp>
      <p:pic>
        <p:nvPicPr>
          <p:cNvPr id="6" name="Picture 5"/>
          <p:cNvPicPr/>
          <p:nvPr/>
        </p:nvPicPr>
        <p:blipFill>
          <a:blip r:embed="rId3" cstate="print"/>
          <a:srcRect l="1522" t="21476" r="75321" b="64428"/>
          <a:stretch>
            <a:fillRect/>
          </a:stretch>
        </p:blipFill>
        <p:spPr bwMode="auto">
          <a:xfrm>
            <a:off x="1752600" y="4876800"/>
            <a:ext cx="1828800" cy="990600"/>
          </a:xfrm>
          <a:prstGeom prst="rect">
            <a:avLst/>
          </a:prstGeom>
          <a:noFill/>
          <a:ln w="28575">
            <a:solidFill>
              <a:schemeClr val="tx1"/>
            </a:solidFill>
            <a:miter lim="800000"/>
            <a:headEnd/>
            <a:tailEnd/>
          </a:ln>
        </p:spPr>
      </p:pic>
      <p:pic>
        <p:nvPicPr>
          <p:cNvPr id="7" name="Picture 6"/>
          <p:cNvPicPr/>
          <p:nvPr/>
        </p:nvPicPr>
        <p:blipFill>
          <a:blip r:embed="rId4" cstate="print"/>
          <a:srcRect l="2003" t="23936" r="63542" b="69158"/>
          <a:stretch>
            <a:fillRect/>
          </a:stretch>
        </p:blipFill>
        <p:spPr bwMode="auto">
          <a:xfrm>
            <a:off x="1752600" y="3886200"/>
            <a:ext cx="3505200" cy="685800"/>
          </a:xfrm>
          <a:prstGeom prst="rect">
            <a:avLst/>
          </a:prstGeom>
          <a:noFill/>
          <a:ln w="28575">
            <a:solidFill>
              <a:schemeClr val="tx1"/>
            </a:solidFill>
            <a:miter lim="800000"/>
            <a:headEnd/>
            <a:tailEnd/>
          </a:ln>
        </p:spPr>
      </p:pic>
      <p:pic>
        <p:nvPicPr>
          <p:cNvPr id="9" name="Picture 8"/>
          <p:cNvPicPr/>
          <p:nvPr/>
        </p:nvPicPr>
        <p:blipFill>
          <a:blip r:embed="rId5" cstate="print"/>
          <a:srcRect l="12260" t="21949" r="70668" b="68685"/>
          <a:stretch>
            <a:fillRect/>
          </a:stretch>
        </p:blipFill>
        <p:spPr bwMode="auto">
          <a:xfrm>
            <a:off x="5867400" y="3886200"/>
            <a:ext cx="1676400" cy="838200"/>
          </a:xfrm>
          <a:prstGeom prst="rect">
            <a:avLst/>
          </a:prstGeom>
          <a:noFill/>
          <a:ln w="28575">
            <a:solidFill>
              <a:schemeClr val="tx1"/>
            </a:solidFill>
            <a:miter lim="800000"/>
            <a:headEnd/>
            <a:tailEnd/>
          </a:ln>
        </p:spPr>
      </p:pic>
      <p:pic>
        <p:nvPicPr>
          <p:cNvPr id="10" name="Picture 9"/>
          <p:cNvPicPr/>
          <p:nvPr/>
        </p:nvPicPr>
        <p:blipFill>
          <a:blip r:embed="rId6" cstate="print"/>
          <a:srcRect l="3846" t="23368" r="68189" b="70388"/>
          <a:stretch>
            <a:fillRect/>
          </a:stretch>
        </p:blipFill>
        <p:spPr bwMode="auto">
          <a:xfrm>
            <a:off x="4572000" y="4953000"/>
            <a:ext cx="2971800" cy="838200"/>
          </a:xfrm>
          <a:prstGeom prst="rect">
            <a:avLst/>
          </a:prstGeom>
          <a:noFill/>
          <a:ln w="28575">
            <a:solidFill>
              <a:schemeClr val="tx1"/>
            </a:solid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9040</TotalTime>
  <Words>3495</Words>
  <Application>Microsoft Office PowerPoint</Application>
  <PresentationFormat>Letter Paper (8.5x11 in)</PresentationFormat>
  <Paragraphs>414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National Trends</vt:lpstr>
      <vt:lpstr>National Trends (cont.)</vt:lpstr>
      <vt:lpstr>The Students of 2020</vt:lpstr>
      <vt:lpstr>National Developments</vt:lpstr>
      <vt:lpstr>National Developments (cont.)</vt:lpstr>
      <vt:lpstr>National Developments (cont.)</vt:lpstr>
      <vt:lpstr>National Developments (cont.)</vt:lpstr>
      <vt:lpstr>Change Strategy </vt:lpstr>
      <vt:lpstr>Setting the Stage</vt:lpstr>
      <vt:lpstr>Developing a Strategic Plan</vt:lpstr>
      <vt:lpstr>Recommendations</vt:lpstr>
      <vt:lpstr>Long-term Goals </vt:lpstr>
      <vt:lpstr>eLearning – New Way of Teaching</vt:lpstr>
      <vt:lpstr>eLearning Support Tools </vt:lpstr>
      <vt:lpstr>Current Developments</vt:lpstr>
      <vt:lpstr>Action Plans 2010</vt:lpstr>
      <vt:lpstr>Investing in Development</vt:lpstr>
      <vt:lpstr>Investing in Development</vt:lpstr>
      <vt:lpstr>Looking to the Future</vt:lpstr>
    </vt:vector>
  </TitlesOfParts>
  <Company>University of Missouri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P. Hill</dc:creator>
  <cp:lastModifiedBy>mhays</cp:lastModifiedBy>
  <cp:revision>149</cp:revision>
  <cp:lastPrinted>2010-01-22T22:53:41Z</cp:lastPrinted>
  <dcterms:created xsi:type="dcterms:W3CDTF">2010-03-10T17:13:52Z</dcterms:created>
  <dcterms:modified xsi:type="dcterms:W3CDTF">2010-03-15T20:33:36Z</dcterms:modified>
</cp:coreProperties>
</file>