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4" r:id="rId8"/>
    <p:sldId id="261" r:id="rId9"/>
    <p:sldId id="265" r:id="rId10"/>
    <p:sldId id="264" r:id="rId11"/>
    <p:sldId id="285" r:id="rId12"/>
    <p:sldId id="266" r:id="rId13"/>
    <p:sldId id="271" r:id="rId14"/>
    <p:sldId id="280" r:id="rId15"/>
    <p:sldId id="281" r:id="rId16"/>
    <p:sldId id="282" r:id="rId17"/>
    <p:sldId id="287" r:id="rId18"/>
    <p:sldId id="26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DB4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D16835-6D63-47B3-B69E-322190D2894F}" type="datetimeFigureOut">
              <a:rPr lang="en-US" smtClean="0"/>
              <a:pPr/>
              <a:t>3/15/2010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800A7C-C0AA-43A7-B395-A38106561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t5w-7IpI0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#playnext=1&amp;playnext_from=TL&amp;videos=TXUNvqarXKY&amp;v=j7B-P4Fmbv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Or why you should learn to stop </a:t>
            </a:r>
            <a:br>
              <a:rPr lang="en-US" sz="4000" dirty="0" smtClean="0"/>
            </a:br>
            <a:r>
              <a:rPr lang="en-US" sz="4000" dirty="0" smtClean="0"/>
              <a:t>worrying and love technology…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Student Perceptions of Technology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410200"/>
            <a:ext cx="2009493" cy="110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5380672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Matthew Shaner</a:t>
            </a:r>
          </a:p>
          <a:p>
            <a:r>
              <a:rPr lang="en-US" dirty="0" smtClean="0"/>
              <a:t>Supervisor, IT Relationship and Asset Management </a:t>
            </a:r>
          </a:p>
          <a:p>
            <a:r>
              <a:rPr lang="en-US" dirty="0" smtClean="0"/>
              <a:t>MBA Candidate </a:t>
            </a:r>
            <a:r>
              <a:rPr lang="en-US" i="1" dirty="0" smtClean="0"/>
              <a:t>(May 2011)</a:t>
            </a:r>
          </a:p>
          <a:p>
            <a:r>
              <a:rPr lang="en-US" dirty="0" smtClean="0"/>
              <a:t>shanerm@mst.edu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191000"/>
            <a:ext cx="4572000" cy="2438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Multi-Player Online Computer Games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8667" b="17333"/>
          <a:stretch>
            <a:fillRect/>
          </a:stretch>
        </p:blipFill>
        <p:spPr bwMode="auto">
          <a:xfrm>
            <a:off x="5257800" y="4724400"/>
            <a:ext cx="3352800" cy="143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8131" y="1981200"/>
          <a:ext cx="8561069" cy="2000250"/>
        </p:xfrm>
        <a:graphic>
          <a:graphicData uri="http://schemas.openxmlformats.org/drawingml/2006/table">
            <a:tbl>
              <a:tblPr/>
              <a:tblGrid>
                <a:gridCol w="3224558"/>
                <a:gridCol w="2718223"/>
                <a:gridCol w="2618288"/>
              </a:tblGrid>
              <a:tr h="400050">
                <a:tc>
                  <a:txBody>
                    <a:bodyPr/>
                    <a:lstStyle/>
                    <a:p>
                      <a:pPr algn="r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National</a:t>
                      </a: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 than once a month</a:t>
                      </a: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Monthly</a:t>
                      </a: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</a:t>
                      </a: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</a:t>
                      </a: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003" marR="20003" marT="20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267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If </a:t>
            </a:r>
            <a:r>
              <a:rPr lang="en-US" sz="2400" dirty="0" err="1" smtClean="0">
                <a:latin typeface="Calibri" pitchFamily="34" charset="0"/>
              </a:rPr>
              <a:t>WoW</a:t>
            </a:r>
            <a:r>
              <a:rPr lang="en-US" sz="2400" dirty="0" smtClean="0">
                <a:latin typeface="Calibri" pitchFamily="34" charset="0"/>
              </a:rPr>
              <a:t> were a country, it’s world rank, by population, would be: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  <a:latin typeface="Calibri" pitchFamily="34" charset="0"/>
              </a:rPr>
              <a:t>75</a:t>
            </a:r>
            <a:r>
              <a:rPr lang="en-US" sz="7200" b="1" baseline="30000" dirty="0" smtClean="0">
                <a:solidFill>
                  <a:srgbClr val="0000FF"/>
                </a:solidFill>
                <a:latin typeface="Calibri" pitchFamily="34" charset="0"/>
              </a:rPr>
              <a:t>th</a:t>
            </a:r>
            <a:r>
              <a:rPr lang="en-US" sz="72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(ahead of Greece, but behind Zimbabwe)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3622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66.8%		            81.7%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7841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5.6%		            6.1%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1651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18%		           7.9%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35814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9.6%		            4.3%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Student IT Perceptions </a:t>
            </a:r>
            <a:br>
              <a:rPr lang="en-US" sz="5400" b="1" dirty="0" smtClean="0"/>
            </a:br>
            <a:r>
              <a:rPr lang="en-US" sz="5400" b="1" dirty="0" smtClean="0"/>
              <a:t>and Attitudes</a:t>
            </a:r>
            <a:endParaRPr lang="en-US" sz="5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772400" cy="1143000"/>
          </a:xfrm>
        </p:spPr>
        <p:txBody>
          <a:bodyPr/>
          <a:lstStyle/>
          <a:p>
            <a:r>
              <a:rPr lang="en-US" b="1" dirty="0" smtClean="0"/>
              <a:t>Student Technology Adoption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use new technology…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241357"/>
          <a:ext cx="8322732" cy="2667000"/>
        </p:xfrm>
        <a:graphic>
          <a:graphicData uri="http://schemas.openxmlformats.org/drawingml/2006/table">
            <a:tbl>
              <a:tblPr/>
              <a:tblGrid>
                <a:gridCol w="3481405"/>
                <a:gridCol w="2465994"/>
                <a:gridCol w="2375333"/>
              </a:tblGrid>
              <a:tr h="444500">
                <a:tc>
                  <a:txBody>
                    <a:bodyPr/>
                    <a:lstStyle/>
                    <a:p>
                      <a:pPr algn="l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Nationwide</a:t>
                      </a: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Only when I have to</a:t>
                      </a: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I'm usually one of the last</a:t>
                      </a: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When most people I know do</a:t>
                      </a: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Before most people I know</a:t>
                      </a: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I'm usually among the first</a:t>
                      </a: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145" marR="18145" marT="18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36985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3.4%		         3.8%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1557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6.7%		         8.7%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577714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43.8%		         51.7%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9939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31.5%		         26.1%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511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14.6%		           9.7%</a:t>
            </a:r>
            <a:endParaRPr lang="en-US" sz="26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542" y="228600"/>
            <a:ext cx="191145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Tech-savvy professors?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7724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many of your instructors </a:t>
            </a:r>
            <a:br>
              <a:rPr lang="en-US" sz="3600" dirty="0" smtClean="0"/>
            </a:br>
            <a:r>
              <a:rPr lang="en-US" sz="3600" dirty="0" smtClean="0"/>
              <a:t>use IT effectively?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3429000"/>
          <a:ext cx="8014602" cy="2952747"/>
        </p:xfrm>
        <a:graphic>
          <a:graphicData uri="http://schemas.openxmlformats.org/drawingml/2006/table">
            <a:tbl>
              <a:tblPr/>
              <a:tblGrid>
                <a:gridCol w="2388225"/>
                <a:gridCol w="2865871"/>
                <a:gridCol w="2760506"/>
              </a:tblGrid>
              <a:tr h="42182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Nationwide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21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Almost None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Some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About half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Most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Almost All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Don't Know</a:t>
                      </a: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091" marR="21091" marT="210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0"/>
            <a:ext cx="283618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38100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4%		           7.3%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2672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31.1%		              25.2%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6891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18.1%		              21.3%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1054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32.2%		              25.4%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55626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13%		              18%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59436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1.7%		              2.8%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Tech-savvy</a:t>
            </a:r>
            <a:r>
              <a:rPr lang="en-US" sz="4800" b="1" dirty="0" smtClean="0"/>
              <a:t> professors?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5344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many of your instructors have adequate IT skills for carrying out course instruction?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1119" y="3276600"/>
          <a:ext cx="7859481" cy="2895599"/>
        </p:xfrm>
        <a:graphic>
          <a:graphicData uri="http://schemas.openxmlformats.org/drawingml/2006/table">
            <a:tbl>
              <a:tblPr/>
              <a:tblGrid>
                <a:gridCol w="2342002"/>
                <a:gridCol w="2810402"/>
                <a:gridCol w="2707077"/>
              </a:tblGrid>
              <a:tr h="41365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Nationwide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Almost None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Some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About half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Most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Almost All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5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Don't Know</a:t>
                      </a: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683" marR="20683" marT="20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0" y="36576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5.6%		            7.3%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1148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31.6%		            25.3%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4958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15.3%		            16.9%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9530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32.2%		            27.9%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53340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12.4%		           15.9%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7559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2.8%		           4.8%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IT and course involvement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get more actively involved in courses that use IT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590800"/>
          <a:ext cx="7962900" cy="2514600"/>
        </p:xfrm>
        <a:graphic>
          <a:graphicData uri="http://schemas.openxmlformats.org/drawingml/2006/table">
            <a:tbl>
              <a:tblPr/>
              <a:tblGrid>
                <a:gridCol w="2372819"/>
                <a:gridCol w="2847383"/>
                <a:gridCol w="2742698"/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Nationwide</a:t>
                      </a: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Strongly Disagree</a:t>
                      </a: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Disagree</a:t>
                      </a: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Agree</a:t>
                      </a: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Strongly Agree</a:t>
                      </a: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0956" marR="20956" marT="20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29718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2.8%		             3.9%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4290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15.7%		             13.8%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8509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44.9%		             45.7%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2672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28.2%		            30.5%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6891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8.4%		            6.1%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IT and learning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use of IT in my courses improves my learning.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667000"/>
          <a:ext cx="8204201" cy="2590800"/>
        </p:xfrm>
        <a:graphic>
          <a:graphicData uri="http://schemas.openxmlformats.org/drawingml/2006/table">
            <a:tbl>
              <a:tblPr/>
              <a:tblGrid>
                <a:gridCol w="2444723"/>
                <a:gridCol w="2933668"/>
                <a:gridCol w="2825810"/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Nationwide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Strongly Disagree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Strongly 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31242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3.9%		              2.7%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5461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8.4%		              8.9%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9624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39.9%		              39.1%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3843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37.6%		              41.1%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8415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10.2%		                8.2%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Online course material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skip classes when materials from course lectures are available online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895600"/>
          <a:ext cx="8204201" cy="2590800"/>
        </p:xfrm>
        <a:graphic>
          <a:graphicData uri="http://schemas.openxmlformats.org/drawingml/2006/table">
            <a:tbl>
              <a:tblPr/>
              <a:tblGrid>
                <a:gridCol w="2444723"/>
                <a:gridCol w="2933668"/>
                <a:gridCol w="2825810"/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Nationwide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Strongly Disagree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Strongly Agree</a:t>
                      </a: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1591" marR="21591" marT="215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33175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28.7%		              33.8%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7338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29.8%		              30.9%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1910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24.2%		              19.6%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6129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14%		              13%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0292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3.4%		              2.9%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Takeaways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Students seem to have a “filter” for technology adoption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“Fun” vs. effective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Doesn’t take into account discipline-specific teaching methods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800600"/>
            <a:ext cx="1936856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2" y="4800600"/>
            <a:ext cx="1271588" cy="169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00400" y="5257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or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8006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alibri" pitchFamily="34" charset="0"/>
              </a:rPr>
              <a:t>?</a:t>
            </a:r>
            <a:endParaRPr lang="en-US" sz="9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Panel discussion</a:t>
            </a:r>
            <a:endParaRPr lang="en-US" sz="7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4419600"/>
            <a:ext cx="7772400" cy="13382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Presentation and study are available online at: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http://web.mst.edu/~shanerm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 Today’s Panelists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524000"/>
            <a:ext cx="7772400" cy="5105400"/>
          </a:xfrm>
        </p:spPr>
        <p:txBody>
          <a:bodyPr/>
          <a:lstStyle/>
          <a:p>
            <a:r>
              <a:rPr lang="en-US" b="1" dirty="0" smtClean="0"/>
              <a:t>Laura Confer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representative to the UM Board of Curators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/>
              <a:t>Dr. Richard Hall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IST Professor, co-director of campus IT evaluation lab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/>
              <a:t>Dr. Morris Kalliny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Assistant Professor of Marketing &amp; International Business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b="1" dirty="0" smtClean="0"/>
              <a:t>Dr. Jeff  Thomas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Assistant Professor, Civil, Architectural &amp; Environmental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One extreme…</a:t>
            </a:r>
            <a:endParaRPr lang="en-US" b="1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0898" t="35000" r="37969" b="15000"/>
          <a:stretch>
            <a:fillRect/>
          </a:stretch>
        </p:blipFill>
        <p:spPr bwMode="auto">
          <a:xfrm>
            <a:off x="762000" y="1676400"/>
            <a:ext cx="7452360" cy="438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 the other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875" t="34286" r="38125" b="15844"/>
          <a:stretch>
            <a:fillRect/>
          </a:stretch>
        </p:blipFill>
        <p:spPr bwMode="auto">
          <a:xfrm>
            <a:off x="990600" y="1524000"/>
            <a:ext cx="711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Educause</a:t>
            </a:r>
            <a:r>
              <a:rPr lang="en-US" b="1" dirty="0" smtClean="0"/>
              <a:t>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Undergraduate students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Missouri S&amp;T and nationwide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collected by random surveys to Missouri S&amp;T freshmen and seniors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About 180 Missouri S&amp;T students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About 25,000 students nationwide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Why you should care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57400"/>
            <a:ext cx="7772400" cy="4572000"/>
          </a:xfrm>
        </p:spPr>
        <p:txBody>
          <a:bodyPr/>
          <a:lstStyle/>
          <a:p>
            <a:r>
              <a:rPr lang="en-US" dirty="0" smtClean="0"/>
              <a:t>Almost 92% of incoming freshmen said that available technology on campus was “important” or “very important” to them in choosing a college or university.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Nearly 50% of students nationwide said they are looking for classroom IT experiences to prepare them for workplace IT challenges.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Student IT Habits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4495800"/>
            <a:ext cx="4876800" cy="2133600"/>
          </a:xfrm>
          <a:prstGeom prst="rect">
            <a:avLst/>
          </a:prstGeom>
          <a:solidFill>
            <a:srgbClr val="8DB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/>
              <a:t>Time spent weekly on the Internet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2116836" cy="17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59664" y="1828800"/>
          <a:ext cx="8403336" cy="2514600"/>
        </p:xfrm>
        <a:graphic>
          <a:graphicData uri="http://schemas.openxmlformats.org/drawingml/2006/table">
            <a:tbl>
              <a:tblPr/>
              <a:tblGrid>
                <a:gridCol w="2130202"/>
                <a:gridCol w="3195305"/>
                <a:gridCol w="3077829"/>
              </a:tblGrid>
              <a:tr h="502920">
                <a:tc>
                  <a:txBody>
                    <a:bodyPr/>
                    <a:lstStyle/>
                    <a:p>
                      <a:pPr algn="l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National Avg.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0-15 hours</a:t>
                      </a: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16-25 hours</a:t>
                      </a:r>
                      <a:endParaRPr lang="en-US" sz="2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26-40 hours</a:t>
                      </a:r>
                      <a:endParaRPr lang="en-US" sz="2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</a:t>
                      </a:r>
                      <a:r>
                        <a:rPr lang="en-US" sz="29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+ hours</a:t>
                      </a:r>
                      <a:endParaRPr lang="en-US" sz="2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5147" marR="25147" marT="251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50597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Average time 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Americans spend </a:t>
            </a:r>
          </a:p>
          <a:p>
            <a:r>
              <a:rPr lang="en-US" sz="2400" b="1" dirty="0" smtClean="0">
                <a:latin typeface="Calibri" pitchFamily="34" charset="0"/>
              </a:rPr>
              <a:t>watching TV 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every week: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57822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Calibri" pitchFamily="34" charset="0"/>
              </a:rPr>
              <a:t>28 hours</a:t>
            </a:r>
            <a:endParaRPr lang="en-US" sz="5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572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libri" pitchFamily="34" charset="0"/>
              </a:rPr>
              <a:t>By Comparison</a:t>
            </a:r>
            <a:endParaRPr lang="en-US" sz="2400" b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356991"/>
            <a:ext cx="6248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alibri" pitchFamily="34" charset="0"/>
              </a:rPr>
              <a:t>38.7%		    48.1%</a:t>
            </a:r>
            <a:endParaRPr lang="en-US" sz="29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890391"/>
            <a:ext cx="6248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alibri" pitchFamily="34" charset="0"/>
              </a:rPr>
              <a:t>24.8%		    26.5%</a:t>
            </a:r>
            <a:endParaRPr lang="en-US" sz="29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352800"/>
            <a:ext cx="6248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alibri" pitchFamily="34" charset="0"/>
              </a:rPr>
              <a:t>16.8%		    16.6%</a:t>
            </a:r>
            <a:endParaRPr lang="en-US" sz="29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880991"/>
            <a:ext cx="6248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alibri" pitchFamily="34" charset="0"/>
              </a:rPr>
              <a:t>19.7%		    8.8%</a:t>
            </a:r>
            <a:endParaRPr lang="en-US" sz="29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3962400"/>
            <a:ext cx="4800600" cy="274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/>
              <a:t>Virtual Worlds</a:t>
            </a:r>
            <a:endParaRPr lang="en-US" b="1" dirty="0"/>
          </a:p>
        </p:txBody>
      </p:sp>
      <p:pic>
        <p:nvPicPr>
          <p:cNvPr id="7" name="Picture 6" descr="2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6366" y="4800600"/>
            <a:ext cx="2418034" cy="1003997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381000" y="1752600"/>
          <a:ext cx="8424671" cy="1968380"/>
        </p:xfrm>
        <a:graphic>
          <a:graphicData uri="http://schemas.openxmlformats.org/drawingml/2006/table">
            <a:tbl>
              <a:tblPr/>
              <a:tblGrid>
                <a:gridCol w="3173183"/>
                <a:gridCol w="2674916"/>
                <a:gridCol w="2576572"/>
              </a:tblGrid>
              <a:tr h="393676">
                <a:tc>
                  <a:txBody>
                    <a:bodyPr/>
                    <a:lstStyle/>
                    <a:p>
                      <a:pPr algn="r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S&amp;T</a:t>
                      </a: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National</a:t>
                      </a: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93676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Less than once a month</a:t>
                      </a: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6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Monthly</a:t>
                      </a: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6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</a:t>
                      </a: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6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Daily</a:t>
                      </a: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9685" marR="19685" marT="19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3985736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First Second Life-made millionaire:</a:t>
            </a:r>
          </a:p>
          <a:p>
            <a:pPr algn="ctr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0"/>
            <a:ext cx="1457325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0" y="5105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Calibri" pitchFamily="34" charset="0"/>
              </a:rPr>
              <a:t>Anshe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 Chung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Calibri" pitchFamily="34" charset="0"/>
              </a:rPr>
              <a:t>2006</a:t>
            </a:r>
            <a:endParaRPr lang="en-US" sz="2400" b="1" i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1336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96.6%		            96%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514600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1.1%		         1.5%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895600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1.2%		         1.5%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3175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1.1%		         0.7%</a:t>
            </a:r>
            <a:endParaRPr lang="en-US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1352</TotalTime>
  <Words>509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Student Perceptions of Technology</vt:lpstr>
      <vt:lpstr>Meet Today’s Panelists</vt:lpstr>
      <vt:lpstr>One extreme…</vt:lpstr>
      <vt:lpstr>Or the other</vt:lpstr>
      <vt:lpstr>The Educause Study</vt:lpstr>
      <vt:lpstr>Why you should care</vt:lpstr>
      <vt:lpstr>Student IT Habits</vt:lpstr>
      <vt:lpstr>Time spent weekly on the Internet</vt:lpstr>
      <vt:lpstr>Virtual Worlds</vt:lpstr>
      <vt:lpstr>Multi-Player Online Computer Games</vt:lpstr>
      <vt:lpstr>Student IT Perceptions  and Attitudes</vt:lpstr>
      <vt:lpstr>Student Technology Adoption</vt:lpstr>
      <vt:lpstr>Tech-savvy professors?</vt:lpstr>
      <vt:lpstr>Tech-savvy professors?</vt:lpstr>
      <vt:lpstr>IT and course involvement</vt:lpstr>
      <vt:lpstr>IT and learning</vt:lpstr>
      <vt:lpstr>Online course material</vt:lpstr>
      <vt:lpstr>Takeaways</vt:lpstr>
      <vt:lpstr>Panel discussion</vt:lpstr>
    </vt:vector>
  </TitlesOfParts>
  <Company>Missouri S&amp;T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shanerm</dc:creator>
  <cp:lastModifiedBy>mhays</cp:lastModifiedBy>
  <cp:revision>107</cp:revision>
  <dcterms:created xsi:type="dcterms:W3CDTF">2010-03-02T16:49:24Z</dcterms:created>
  <dcterms:modified xsi:type="dcterms:W3CDTF">2010-03-15T16:31:58Z</dcterms:modified>
</cp:coreProperties>
</file>