
<file path=[Content_Types].xml><?xml version="1.0" encoding="utf-8"?>
<Types xmlns="http://schemas.openxmlformats.org/package/2006/content-types">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29.xml" ContentType="application/vnd.openxmlformats-officedocument.presentationml.tags+xml"/>
  <Override PartName="/ppt/tags/tag38.xml" ContentType="application/vnd.openxmlformats-officedocument.presentationml.tags+xml"/>
  <Override PartName="/ppt/tags/tag47.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36.xml" ContentType="application/vnd.openxmlformats-officedocument.presentationml.tags+xml"/>
  <Override PartName="/ppt/tags/tag45.xml" ContentType="application/vnd.openxmlformats-officedocument.presentationml.tags+xml"/>
  <Override PartName="/ppt/tags/tag54.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34.xml" ContentType="application/vnd.openxmlformats-officedocument.presentationml.tags+xml"/>
  <Override PartName="/ppt/tags/tag43.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tags/tag41.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bin" ContentType="application/vnd.openxmlformats-officedocument.oleObject"/>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tags/tag3.xml" ContentType="application/vnd.openxmlformats-officedocument.presentationml.tags+xml"/>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42" r:id="rId2"/>
    <p:sldId id="367" r:id="rId3"/>
    <p:sldId id="357" r:id="rId4"/>
    <p:sldId id="358" r:id="rId5"/>
    <p:sldId id="368" r:id="rId6"/>
    <p:sldId id="369" r:id="rId7"/>
    <p:sldId id="371" r:id="rId8"/>
    <p:sldId id="372" r:id="rId9"/>
    <p:sldId id="374" r:id="rId10"/>
    <p:sldId id="375" r:id="rId11"/>
    <p:sldId id="376" r:id="rId12"/>
    <p:sldId id="377" r:id="rId13"/>
    <p:sldId id="373" r:id="rId14"/>
    <p:sldId id="382" r:id="rId15"/>
    <p:sldId id="380" r:id="rId16"/>
    <p:sldId id="381" r:id="rId17"/>
    <p:sldId id="383" r:id="rId18"/>
    <p:sldId id="384" r:id="rId19"/>
    <p:sldId id="385" r:id="rId20"/>
    <p:sldId id="388" r:id="rId21"/>
    <p:sldId id="389" r:id="rId22"/>
    <p:sldId id="390" r:id="rId23"/>
    <p:sldId id="339" r:id="rId24"/>
  </p:sldIdLst>
  <p:sldSz cx="9144000" cy="6858000" type="screen4x3"/>
  <p:notesSz cx="6858000" cy="9144000"/>
  <p:custDataLst>
    <p:tags r:id="rId2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33CC33"/>
    <a:srgbClr val="66FF33"/>
    <a:srgbClr val="FF6600"/>
    <a:srgbClr val="FDBA35"/>
    <a:srgbClr val="FF8633"/>
    <a:srgbClr val="FFFFB7"/>
    <a:srgbClr val="CBE7E9"/>
    <a:srgbClr val="993300"/>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57" autoAdjust="0"/>
    <p:restoredTop sz="94256" autoAdjust="0"/>
  </p:normalViewPr>
  <p:slideViewPr>
    <p:cSldViewPr>
      <p:cViewPr varScale="1">
        <p:scale>
          <a:sx n="84" d="100"/>
          <a:sy n="84" d="100"/>
        </p:scale>
        <p:origin x="-78" y="-5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48"/>
    </p:cViewPr>
  </p:sorterViewPr>
  <p:notesViewPr>
    <p:cSldViewPr>
      <p:cViewPr varScale="1">
        <p:scale>
          <a:sx n="50" d="100"/>
          <a:sy n="50" d="100"/>
        </p:scale>
        <p:origin x="-111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53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53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8643167-5D7A-4522-BDD7-3BE4FB31A2E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6B85FF-A2B8-47D4-B740-2E6EEA395E5E}" type="slidenum">
              <a:rPr lang="en-US"/>
              <a:pPr/>
              <a:t>13</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B6673E-C3D5-4F7A-A76D-A752A767947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6611CA-3601-4527-B2DA-E61B26D502D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2058BC-CCDA-4730-918D-4A205525F8A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C3040C-70EB-461E-9C56-B669162C7C8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6CEF23-D1DC-49A9-B9EB-BDEDE30393C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714ED8-936E-41CA-ADEE-996F6E3B72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286EC72-D80C-4326-B318-3E50D64FA00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D29F601-F225-4DE0-89B1-6BF556411D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A84B716-A577-47BF-A127-25057FC3D5E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52906B8-969D-4BFD-B0E7-161EFBB689D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E65A3C7-94A2-49DC-AE81-AADCF23CEE3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A81E6C-22E7-4B8A-948B-4AE2B275BFE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DBA35"/>
            </a:gs>
            <a:gs pos="50000">
              <a:srgbClr val="FFFFB7"/>
            </a:gs>
            <a:gs pos="100000">
              <a:srgbClr val="FDBA35"/>
            </a:gs>
          </a:gsLst>
          <a:lin ang="2700000" scaled="1"/>
        </a:gra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9005EC7-1A2D-414B-BF24-FD8A76AA88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1.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oleObject" Target="../embeddings/oleObject3.bin"/><Relationship Id="rId2" Type="http://schemas.openxmlformats.org/officeDocument/2006/relationships/tags" Target="../tags/tag19.xml"/><Relationship Id="rId1" Type="http://schemas.openxmlformats.org/officeDocument/2006/relationships/vmlDrawing" Target="../drawings/vmlDrawing3.vml"/><Relationship Id="rId6" Type="http://schemas.openxmlformats.org/officeDocument/2006/relationships/slideLayout" Target="../slideLayouts/slideLayout2.xml"/><Relationship Id="rId5" Type="http://schemas.openxmlformats.org/officeDocument/2006/relationships/tags" Target="../tags/tag22.xml"/><Relationship Id="rId4" Type="http://schemas.openxmlformats.org/officeDocument/2006/relationships/tags" Target="../tags/tag2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13.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25.xml"/><Relationship Id="rId7"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vmlDrawing" Target="../drawings/vmlDrawing4.v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 Id="rId9"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tags" Target="../tags/tag30.xml"/><Relationship Id="rId7"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vmlDrawing" Target="../drawings/vmlDrawing5.v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9"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34.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36.xml"/><Relationship Id="rId7"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vmlDrawing" Target="../drawings/vmlDrawing6.v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tags" Target="../tags/tag41.xml"/><Relationship Id="rId7"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vmlDrawing" Target="../drawings/vmlDrawing7.vml"/><Relationship Id="rId6" Type="http://schemas.openxmlformats.org/officeDocument/2006/relationships/tags" Target="../tags/tag44.xml"/><Relationship Id="rId5" Type="http://schemas.openxmlformats.org/officeDocument/2006/relationships/tags" Target="../tags/tag43.xml"/><Relationship Id="rId10" Type="http://schemas.openxmlformats.org/officeDocument/2006/relationships/image" Target="../media/image14.jpeg"/><Relationship Id="rId4" Type="http://schemas.openxmlformats.org/officeDocument/2006/relationships/tags" Target="../tags/tag42.xml"/><Relationship Id="rId9"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45.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tags" Target="../tags/tag47.xml"/><Relationship Id="rId7" Type="http://schemas.openxmlformats.org/officeDocument/2006/relationships/slideLayout" Target="../slideLayouts/slideLayout2.xml"/><Relationship Id="rId2" Type="http://schemas.openxmlformats.org/officeDocument/2006/relationships/tags" Target="../tags/tag46.xml"/><Relationship Id="rId1" Type="http://schemas.openxmlformats.org/officeDocument/2006/relationships/vmlDrawing" Target="../drawings/vmlDrawing8.v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tags" Target="../tags/tag53.xml"/><Relationship Id="rId7" Type="http://schemas.openxmlformats.org/officeDocument/2006/relationships/slideLayout" Target="../slideLayouts/slideLayout12.xml"/><Relationship Id="rId2" Type="http://schemas.openxmlformats.org/officeDocument/2006/relationships/tags" Target="../tags/tag52.xml"/><Relationship Id="rId1" Type="http://schemas.openxmlformats.org/officeDocument/2006/relationships/vmlDrawing" Target="../drawings/vmlDrawing9.v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57.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oleObject" Target="../embeddings/oleObject1.bin"/><Relationship Id="rId2" Type="http://schemas.openxmlformats.org/officeDocument/2006/relationships/tags" Target="../tags/tag8.xml"/><Relationship Id="rId1" Type="http://schemas.openxmlformats.org/officeDocument/2006/relationships/vmlDrawing" Target="../drawings/vmlDrawing1.vml"/><Relationship Id="rId6" Type="http://schemas.openxmlformats.org/officeDocument/2006/relationships/slideLayout" Target="../slideLayouts/slideLayout2.xml"/><Relationship Id="rId5" Type="http://schemas.openxmlformats.org/officeDocument/2006/relationships/tags" Target="../tags/tag11.xml"/><Relationship Id="rId4"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tags" Target="../tags/tag14.xml"/><Relationship Id="rId7"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vmlDrawing" Target="../drawings/vmlDrawing2.vml"/><Relationship Id="rId6" Type="http://schemas.openxmlformats.org/officeDocument/2006/relationships/tags" Target="../tags/tag17.xml"/><Relationship Id="rId5" Type="http://schemas.openxmlformats.org/officeDocument/2006/relationships/tags" Target="../tags/tag16.xml"/><Relationship Id="rId10" Type="http://schemas.openxmlformats.org/officeDocument/2006/relationships/image" Target="../media/image7.jpeg"/><Relationship Id="rId4" Type="http://schemas.openxmlformats.org/officeDocument/2006/relationships/tags" Target="../tags/tag15.xml"/><Relationship Id="rId9"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3429000" y="533400"/>
            <a:ext cx="5257800" cy="2155825"/>
          </a:xfrm>
        </p:spPr>
        <p:txBody>
          <a:bodyPr/>
          <a:lstStyle/>
          <a:p>
            <a:pPr eaLnBrk="1" hangingPunct="1"/>
            <a:r>
              <a:rPr lang="en-US" dirty="0" smtClean="0">
                <a:solidFill>
                  <a:srgbClr val="FF0000"/>
                </a:solidFill>
                <a:latin typeface="Colonna MT" pitchFamily="82" charset="0"/>
              </a:rPr>
              <a:t>Optimizing</a:t>
            </a:r>
            <a:r>
              <a:rPr lang="en-US" dirty="0" smtClean="0">
                <a:latin typeface="Colonna MT" pitchFamily="82" charset="0"/>
              </a:rPr>
              <a:t> the </a:t>
            </a:r>
            <a:r>
              <a:rPr lang="en-US" u="sng" dirty="0" smtClean="0">
                <a:latin typeface="Colonna MT" pitchFamily="82" charset="0"/>
              </a:rPr>
              <a:t/>
            </a:r>
            <a:br>
              <a:rPr lang="en-US" u="sng" dirty="0" smtClean="0">
                <a:latin typeface="Colonna MT" pitchFamily="82" charset="0"/>
              </a:rPr>
            </a:br>
            <a:r>
              <a:rPr lang="en-US" u="sng" dirty="0" smtClean="0">
                <a:latin typeface="Agency FB" pitchFamily="34" charset="0"/>
              </a:rPr>
              <a:t>Use of </a:t>
            </a:r>
            <a:r>
              <a:rPr lang="en-US" b="1" u="sng" dirty="0" smtClean="0">
                <a:latin typeface="Agency FB" pitchFamily="34" charset="0"/>
              </a:rPr>
              <a:t>Clickers</a:t>
            </a:r>
            <a:r>
              <a:rPr lang="en-US" u="sng" dirty="0" smtClean="0">
                <a:latin typeface="Colonna MT" pitchFamily="82" charset="0"/>
              </a:rPr>
              <a:t/>
            </a:r>
            <a:br>
              <a:rPr lang="en-US" u="sng" dirty="0" smtClean="0">
                <a:latin typeface="Colonna MT" pitchFamily="82" charset="0"/>
              </a:rPr>
            </a:br>
            <a:r>
              <a:rPr lang="en-US" dirty="0" smtClean="0">
                <a:latin typeface="Blackadder ITC" pitchFamily="82" charset="0"/>
              </a:rPr>
              <a:t>in the </a:t>
            </a:r>
            <a:r>
              <a:rPr lang="en-US" i="1" u="sng" dirty="0" smtClean="0">
                <a:solidFill>
                  <a:srgbClr val="00B0F0"/>
                </a:solidFill>
                <a:latin typeface="Blackadder ITC" pitchFamily="82" charset="0"/>
              </a:rPr>
              <a:t>Classroom</a:t>
            </a:r>
            <a:r>
              <a:rPr lang="en-US" dirty="0" smtClean="0">
                <a:latin typeface="Blackadder ITC" pitchFamily="82" charset="0"/>
              </a:rPr>
              <a:t> </a:t>
            </a:r>
          </a:p>
        </p:txBody>
      </p:sp>
      <p:sp>
        <p:nvSpPr>
          <p:cNvPr id="14339" name="Rectangle 3"/>
          <p:cNvSpPr>
            <a:spLocks noGrp="1" noChangeArrowheads="1"/>
          </p:cNvSpPr>
          <p:nvPr>
            <p:ph type="subTitle" idx="1"/>
          </p:nvPr>
        </p:nvSpPr>
        <p:spPr>
          <a:xfrm>
            <a:off x="838200" y="3962400"/>
            <a:ext cx="4419600" cy="1905000"/>
          </a:xfrm>
        </p:spPr>
        <p:txBody>
          <a:bodyPr/>
          <a:lstStyle/>
          <a:p>
            <a:pPr eaLnBrk="1" hangingPunct="1"/>
            <a:r>
              <a:rPr lang="en-US" sz="2800" i="1" dirty="0" smtClean="0"/>
              <a:t>Klaus Woelk</a:t>
            </a:r>
          </a:p>
          <a:p>
            <a:pPr eaLnBrk="1" hangingPunct="1"/>
            <a:r>
              <a:rPr lang="en-US" sz="2000" i="1" dirty="0" smtClean="0"/>
              <a:t>Assistant Chair/Associate Professor</a:t>
            </a:r>
          </a:p>
          <a:p>
            <a:pPr eaLnBrk="1" hangingPunct="1"/>
            <a:r>
              <a:rPr lang="en-US" sz="2000" i="1" dirty="0" smtClean="0"/>
              <a:t>Chemistry Department</a:t>
            </a:r>
          </a:p>
          <a:p>
            <a:pPr eaLnBrk="1" hangingPunct="1"/>
            <a:r>
              <a:rPr lang="en-US" sz="2000" i="1" dirty="0" smtClean="0"/>
              <a:t>Center of Educational Research and Teaching Innovation (CERTI)</a:t>
            </a:r>
          </a:p>
        </p:txBody>
      </p:sp>
      <p:pic>
        <p:nvPicPr>
          <p:cNvPr id="4" name="Picture 3"/>
          <p:cNvPicPr>
            <a:picLocks noChangeAspect="1" noChangeArrowheads="1"/>
          </p:cNvPicPr>
          <p:nvPr/>
        </p:nvPicPr>
        <p:blipFill>
          <a:blip r:embed="rId3" cstate="print"/>
          <a:srcRect/>
          <a:stretch>
            <a:fillRect/>
          </a:stretch>
        </p:blipFill>
        <p:spPr bwMode="auto">
          <a:xfrm>
            <a:off x="5943600" y="3886200"/>
            <a:ext cx="2362200" cy="2014538"/>
          </a:xfrm>
          <a:prstGeom prst="rect">
            <a:avLst/>
          </a:prstGeom>
          <a:noFill/>
          <a:ln w="9525">
            <a:noFill/>
            <a:miter lim="800000"/>
            <a:headEnd/>
            <a:tailEnd/>
          </a:ln>
        </p:spPr>
      </p:pic>
      <p:pic>
        <p:nvPicPr>
          <p:cNvPr id="11266" name="Picture 2" descr="Missouri S&amp;T"/>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914400" y="685800"/>
            <a:ext cx="2286000" cy="1876425"/>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AutoShape 2"/>
          <p:cNvSpPr>
            <a:spLocks noChangeArrowheads="1"/>
          </p:cNvSpPr>
          <p:nvPr/>
        </p:nvSpPr>
        <p:spPr bwMode="auto">
          <a:xfrm>
            <a:off x="685800" y="304800"/>
            <a:ext cx="1981200" cy="12954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pic>
        <p:nvPicPr>
          <p:cNvPr id="118787" name="Picture 3"/>
          <p:cNvPicPr>
            <a:picLocks noChangeAspect="1" noChangeArrowheads="1"/>
          </p:cNvPicPr>
          <p:nvPr/>
        </p:nvPicPr>
        <p:blipFill>
          <a:blip r:embed="rId3" cstate="print"/>
          <a:srcRect/>
          <a:stretch>
            <a:fillRect/>
          </a:stretch>
        </p:blipFill>
        <p:spPr bwMode="auto">
          <a:xfrm>
            <a:off x="4495800" y="3429000"/>
            <a:ext cx="2362200" cy="2014538"/>
          </a:xfrm>
          <a:prstGeom prst="rect">
            <a:avLst/>
          </a:prstGeom>
          <a:noFill/>
          <a:ln w="9525">
            <a:noFill/>
            <a:miter lim="800000"/>
            <a:headEnd/>
            <a:tailEnd/>
          </a:ln>
        </p:spPr>
      </p:pic>
      <p:sp>
        <p:nvSpPr>
          <p:cNvPr id="118788" name="Rectangle 4"/>
          <p:cNvSpPr>
            <a:spLocks noGrp="1" noChangeArrowheads="1"/>
          </p:cNvSpPr>
          <p:nvPr>
            <p:ph type="subTitle" idx="1"/>
          </p:nvPr>
        </p:nvSpPr>
        <p:spPr>
          <a:xfrm>
            <a:off x="1066800" y="2133600"/>
            <a:ext cx="7010400" cy="4191000"/>
          </a:xfrm>
          <a:noFill/>
          <a:ln/>
        </p:spPr>
        <p:txBody>
          <a:bodyPr/>
          <a:lstStyle/>
          <a:p>
            <a:pPr marL="457200" indent="-457200" algn="l">
              <a:lnSpc>
                <a:spcPct val="80000"/>
              </a:lnSpc>
              <a:spcBef>
                <a:spcPct val="50000"/>
              </a:spcBef>
            </a:pPr>
            <a:r>
              <a:rPr lang="en-US" b="1" u="sng" dirty="0"/>
              <a:t>Motivation:</a:t>
            </a:r>
            <a:r>
              <a:rPr lang="en-US" dirty="0"/>
              <a:t> </a:t>
            </a:r>
          </a:p>
          <a:p>
            <a:pPr marL="457200" indent="-457200" algn="l">
              <a:lnSpc>
                <a:spcPct val="80000"/>
              </a:lnSpc>
              <a:spcBef>
                <a:spcPct val="50000"/>
              </a:spcBef>
              <a:buFont typeface="Symbol" pitchFamily="18" charset="2"/>
              <a:buChar char=""/>
            </a:pPr>
            <a:r>
              <a:rPr lang="en-US" dirty="0"/>
              <a:t>Polling on common knowledge or opinions (even on controversial issues or common misconceptions) creates initial interest and motivation.</a:t>
            </a:r>
          </a:p>
          <a:p>
            <a:pPr marL="457200" indent="-457200" algn="l">
              <a:lnSpc>
                <a:spcPct val="80000"/>
              </a:lnSpc>
              <a:spcBef>
                <a:spcPct val="50000"/>
              </a:spcBef>
              <a:buFont typeface="Symbol" pitchFamily="18" charset="2"/>
              <a:buChar char=""/>
            </a:pPr>
            <a:r>
              <a:rPr lang="en-US" dirty="0"/>
              <a:t>It is crucial that students have developed trust in the technology, especially, if responses are collected anonymously.</a:t>
            </a:r>
          </a:p>
        </p:txBody>
      </p:sp>
      <p:sp>
        <p:nvSpPr>
          <p:cNvPr id="118789" name="Text Box 5"/>
          <p:cNvSpPr txBox="1">
            <a:spLocks noChangeArrowheads="1"/>
          </p:cNvSpPr>
          <p:nvPr/>
        </p:nvSpPr>
        <p:spPr bwMode="auto">
          <a:xfrm>
            <a:off x="990600" y="533400"/>
            <a:ext cx="5715000" cy="701675"/>
          </a:xfrm>
          <a:prstGeom prst="rect">
            <a:avLst/>
          </a:prstGeom>
          <a:noFill/>
          <a:ln w="9525">
            <a:noFill/>
            <a:miter lim="800000"/>
            <a:headEnd/>
            <a:tailEnd/>
          </a:ln>
          <a:effectLst/>
        </p:spPr>
        <p:txBody>
          <a:bodyPr>
            <a:spAutoFit/>
          </a:bodyPr>
          <a:lstStyle/>
          <a:p>
            <a:pPr>
              <a:spcBef>
                <a:spcPct val="50000"/>
              </a:spcBef>
            </a:pPr>
            <a:r>
              <a:rPr lang="en-US" sz="4000">
                <a:solidFill>
                  <a:schemeClr val="tx2"/>
                </a:solidFill>
              </a:rPr>
              <a:t>Click  ― </a:t>
            </a:r>
            <a:r>
              <a:rPr lang="en-US" sz="4000" i="1">
                <a:solidFill>
                  <a:schemeClr val="tx2"/>
                </a:solidFill>
              </a:rPr>
              <a:t>I am interested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500"/>
                                  </p:stCondLst>
                                  <p:childTnLst>
                                    <p:set>
                                      <p:cBhvr>
                                        <p:cTn id="6" dur="1" fill="hold">
                                          <p:stCondLst>
                                            <p:cond delay="0"/>
                                          </p:stCondLst>
                                        </p:cTn>
                                        <p:tgtEl>
                                          <p:spTgt spid="118786"/>
                                        </p:tgtEl>
                                        <p:attrNameLst>
                                          <p:attrName>style.visibility</p:attrName>
                                        </p:attrNameLst>
                                      </p:cBhvr>
                                      <p:to>
                                        <p:strVal val="visible"/>
                                      </p:to>
                                    </p:set>
                                    <p:anim calcmode="lin" valueType="num">
                                      <p:cBhvr>
                                        <p:cTn id="7" dur="500" fill="hold"/>
                                        <p:tgtEl>
                                          <p:spTgt spid="118786"/>
                                        </p:tgtEl>
                                        <p:attrNameLst>
                                          <p:attrName>ppt_w</p:attrName>
                                        </p:attrNameLst>
                                      </p:cBhvr>
                                      <p:tavLst>
                                        <p:tav tm="0">
                                          <p:val>
                                            <p:fltVal val="0"/>
                                          </p:val>
                                        </p:tav>
                                        <p:tav tm="100000">
                                          <p:val>
                                            <p:strVal val="#ppt_w"/>
                                          </p:val>
                                        </p:tav>
                                      </p:tavLst>
                                    </p:anim>
                                    <p:anim calcmode="lin" valueType="num">
                                      <p:cBhvr>
                                        <p:cTn id="8" dur="500" fill="hold"/>
                                        <p:tgtEl>
                                          <p:spTgt spid="118786"/>
                                        </p:tgtEl>
                                        <p:attrNameLst>
                                          <p:attrName>ppt_h</p:attrName>
                                        </p:attrNameLst>
                                      </p:cBhvr>
                                      <p:tavLst>
                                        <p:tav tm="0">
                                          <p:val>
                                            <p:fltVal val="0"/>
                                          </p:val>
                                        </p:tav>
                                        <p:tav tm="100000">
                                          <p:val>
                                            <p:strVal val="#ppt_h"/>
                                          </p:val>
                                        </p:tav>
                                      </p:tavLst>
                                    </p:anim>
                                    <p:anim calcmode="lin" valueType="num">
                                      <p:cBhvr>
                                        <p:cTn id="9" dur="500" fill="hold"/>
                                        <p:tgtEl>
                                          <p:spTgt spid="118786"/>
                                        </p:tgtEl>
                                        <p:attrNameLst>
                                          <p:attrName>ppt_x</p:attrName>
                                        </p:attrNameLst>
                                      </p:cBhvr>
                                      <p:tavLst>
                                        <p:tav tm="0">
                                          <p:val>
                                            <p:fltVal val="0.5"/>
                                          </p:val>
                                        </p:tav>
                                        <p:tav tm="100000">
                                          <p:val>
                                            <p:strVal val="#ppt_x"/>
                                          </p:val>
                                        </p:tav>
                                      </p:tavLst>
                                    </p:anim>
                                    <p:anim calcmode="lin" valueType="num">
                                      <p:cBhvr>
                                        <p:cTn id="10" dur="500" fill="hold"/>
                                        <p:tgtEl>
                                          <p:spTgt spid="118786"/>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118789"/>
                                        </p:tgtEl>
                                        <p:attrNameLst>
                                          <p:attrName>style.visibility</p:attrName>
                                        </p:attrNameLst>
                                      </p:cBhvr>
                                      <p:to>
                                        <p:strVal val="visible"/>
                                      </p:to>
                                    </p:set>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1000"/>
                                        <p:tgtEl>
                                          <p:spTgt spid="118787"/>
                                        </p:tgtEl>
                                      </p:cBhvr>
                                    </p:animEffect>
                                    <p:set>
                                      <p:cBhvr>
                                        <p:cTn id="17" dur="1" fill="hold">
                                          <p:stCondLst>
                                            <p:cond delay="999"/>
                                          </p:stCondLst>
                                        </p:cTn>
                                        <p:tgtEl>
                                          <p:spTgt spid="118787"/>
                                        </p:tgtEl>
                                        <p:attrNameLst>
                                          <p:attrName>style.visibility</p:attrName>
                                        </p:attrNameLst>
                                      </p:cBhvr>
                                      <p:to>
                                        <p:strVal val="hidden"/>
                                      </p:to>
                                    </p:set>
                                  </p:childTnLst>
                                </p:cTn>
                              </p:par>
                            </p:childTnLst>
                          </p:cTn>
                        </p:par>
                        <p:par>
                          <p:cTn id="18" fill="hold">
                            <p:stCondLst>
                              <p:cond delay="2500"/>
                            </p:stCondLst>
                            <p:childTnLst>
                              <p:par>
                                <p:cTn id="19" presetID="1" presetClass="entr" presetSubtype="0" fill="hold" grpId="0" nodeType="afterEffect">
                                  <p:stCondLst>
                                    <p:cond delay="0"/>
                                  </p:stCondLst>
                                  <p:childTnLst>
                                    <p:set>
                                      <p:cBhvr>
                                        <p:cTn id="20" dur="1" fill="hold">
                                          <p:stCondLst>
                                            <p:cond delay="0"/>
                                          </p:stCondLst>
                                        </p:cTn>
                                        <p:tgtEl>
                                          <p:spTgt spid="118788">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8788">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878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nimBg="1"/>
      <p:bldP spid="118788" grpId="0" build="p"/>
      <p:bldP spid="11878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PQuestion"/>
          <p:cNvSpPr>
            <a:spLocks noGrp="1" noChangeArrowheads="1"/>
          </p:cNvSpPr>
          <p:nvPr>
            <p:ph type="title"/>
          </p:nvPr>
        </p:nvSpPr>
        <p:spPr>
          <a:xfrm>
            <a:off x="304800" y="336550"/>
            <a:ext cx="8534400" cy="1631216"/>
          </a:xfrm>
        </p:spPr>
        <p:txBody>
          <a:bodyPr>
            <a:spAutoFit/>
          </a:bodyPr>
          <a:lstStyle/>
          <a:p>
            <a:pPr algn="l"/>
            <a:r>
              <a:rPr lang="en-US" sz="2800" b="1" i="1" u="sng" dirty="0"/>
              <a:t>Question before teaching about concentration:</a:t>
            </a:r>
            <a:r>
              <a:rPr lang="en-US" sz="3200" dirty="0"/>
              <a:t/>
            </a:r>
            <a:br>
              <a:rPr lang="en-US" sz="3200" dirty="0"/>
            </a:br>
            <a:r>
              <a:rPr lang="en-US" sz="1600" dirty="0"/>
              <a:t/>
            </a:r>
            <a:br>
              <a:rPr lang="en-US" sz="1600" dirty="0"/>
            </a:br>
            <a:r>
              <a:rPr lang="en-US" sz="2800" dirty="0"/>
              <a:t>What </a:t>
            </a:r>
            <a:r>
              <a:rPr lang="en-US" sz="2800" b="1" i="1" dirty="0"/>
              <a:t>mass of salt </a:t>
            </a:r>
            <a:r>
              <a:rPr lang="en-US" sz="2800" dirty="0"/>
              <a:t>(</a:t>
            </a:r>
            <a:r>
              <a:rPr lang="en-US" sz="2800" dirty="0" err="1"/>
              <a:t>NaCl</a:t>
            </a:r>
            <a:r>
              <a:rPr lang="en-US" sz="2800" dirty="0"/>
              <a:t>) is found in the </a:t>
            </a:r>
            <a:r>
              <a:rPr lang="en-US" sz="2800" b="1" dirty="0"/>
              <a:t>blood stream</a:t>
            </a:r>
            <a:r>
              <a:rPr lang="en-US" sz="2800" dirty="0"/>
              <a:t> of </a:t>
            </a:r>
            <a:r>
              <a:rPr lang="en-US" sz="2800" dirty="0" smtClean="0"/>
              <a:t>a </a:t>
            </a:r>
            <a:r>
              <a:rPr lang="en-US" sz="2800" b="1" dirty="0" smtClean="0"/>
              <a:t>normal </a:t>
            </a:r>
            <a:r>
              <a:rPr lang="en-US" sz="2800" b="1" dirty="0"/>
              <a:t>human</a:t>
            </a:r>
            <a:r>
              <a:rPr lang="en-US" sz="2800" dirty="0"/>
              <a:t>? Please estimate!</a:t>
            </a:r>
          </a:p>
        </p:txBody>
      </p:sp>
      <p:graphicFrame>
        <p:nvGraphicFramePr>
          <p:cNvPr id="88075" name="TPChart"/>
          <p:cNvGraphicFramePr>
            <a:graphicFrameLocks/>
          </p:cNvGraphicFramePr>
          <p:nvPr/>
        </p:nvGraphicFramePr>
        <p:xfrm>
          <a:off x="0" y="2286000"/>
          <a:ext cx="9131300" cy="3151188"/>
        </p:xfrm>
        <a:graphic>
          <a:graphicData uri="http://schemas.openxmlformats.org/presentationml/2006/ole">
            <p:oleObj spid="_x0000_s44034" name="Chart" r:id="rId7" imgW="9144096" imgH="4352929" progId="MSGraph.Chart.8">
              <p:embed followColorScheme="full"/>
            </p:oleObj>
          </a:graphicData>
        </a:graphic>
      </p:graphicFrame>
      <p:grpSp>
        <p:nvGrpSpPr>
          <p:cNvPr id="2" name="ResponseCounter" hidden="1"/>
          <p:cNvGrpSpPr>
            <a:grpSpLocks/>
          </p:cNvGrpSpPr>
          <p:nvPr>
            <p:custDataLst>
              <p:tags r:id="rId3"/>
            </p:custDataLst>
          </p:nvPr>
        </p:nvGrpSpPr>
        <p:grpSpPr bwMode="auto">
          <a:xfrm>
            <a:off x="127000" y="6413500"/>
            <a:ext cx="8864600" cy="317500"/>
            <a:chOff x="120" y="4000"/>
            <a:chExt cx="2432" cy="200"/>
          </a:xfrm>
        </p:grpSpPr>
        <p:sp>
          <p:nvSpPr>
            <p:cNvPr id="88068" name="RCFill" descr="Dark vertical" hidden="1"/>
            <p:cNvSpPr>
              <a:spLocks noChangeArrowheads="1"/>
            </p:cNvSpPr>
            <p:nvPr/>
          </p:nvSpPr>
          <p:spPr bwMode="auto">
            <a:xfrm>
              <a:off x="120" y="4024"/>
              <a:ext cx="730" cy="160"/>
            </a:xfrm>
            <a:prstGeom prst="rect">
              <a:avLst/>
            </a:prstGeom>
            <a:pattFill prst="dkVert">
              <a:fgClr>
                <a:schemeClr val="accent1"/>
              </a:fgClr>
              <a:bgClr>
                <a:schemeClr val="bg1"/>
              </a:bgClr>
            </a:pattFill>
            <a:ln w="9525">
              <a:noFill/>
              <a:miter lim="800000"/>
              <a:headEnd/>
              <a:tailEnd/>
            </a:ln>
            <a:effectLst/>
          </p:spPr>
          <p:txBody>
            <a:bodyPr wrap="none" anchor="ctr"/>
            <a:lstStyle/>
            <a:p>
              <a:endParaRPr lang="en-US"/>
            </a:p>
          </p:txBody>
        </p:sp>
        <p:sp>
          <p:nvSpPr>
            <p:cNvPr id="88069" name="RCFrame" hidden="1"/>
            <p:cNvSpPr>
              <a:spLocks noChangeArrowheads="1"/>
            </p:cNvSpPr>
            <p:nvPr/>
          </p:nvSpPr>
          <p:spPr bwMode="auto">
            <a:xfrm>
              <a:off x="120" y="4000"/>
              <a:ext cx="2432" cy="200"/>
            </a:xfrm>
            <a:prstGeom prst="rect">
              <a:avLst/>
            </a:prstGeom>
            <a:noFill/>
            <a:ln w="9525">
              <a:solidFill>
                <a:schemeClr val="tx1"/>
              </a:solidFill>
              <a:miter lim="800000"/>
              <a:headEnd/>
              <a:tailEnd/>
            </a:ln>
            <a:effectLst/>
          </p:spPr>
          <p:txBody>
            <a:bodyPr wrap="none" anchor="ctr"/>
            <a:lstStyle/>
            <a:p>
              <a:pPr algn="ctr"/>
              <a:r>
                <a:rPr lang="en-US" sz="1400" b="1" smtClean="0">
                  <a:latin typeface="Tahoma" pitchFamily="34" charset="0"/>
                </a:rPr>
                <a:t>30 of 100</a:t>
              </a:r>
              <a:endParaRPr lang="en-US" sz="1400" b="1">
                <a:latin typeface="Tahoma" pitchFamily="34" charset="0"/>
              </a:endParaRPr>
            </a:p>
          </p:txBody>
        </p:sp>
      </p:grpSp>
      <p:sp>
        <p:nvSpPr>
          <p:cNvPr id="88071" name="TPAnswers"/>
          <p:cNvSpPr>
            <a:spLocks noGrp="1" noChangeArrowheads="1"/>
          </p:cNvSpPr>
          <p:nvPr>
            <p:ph type="body" idx="1"/>
            <p:custDataLst>
              <p:tags r:id="rId4"/>
            </p:custDataLst>
          </p:nvPr>
        </p:nvSpPr>
        <p:spPr>
          <a:xfrm>
            <a:off x="1206500" y="2286000"/>
            <a:ext cx="7937500" cy="3502025"/>
          </a:xfrm>
        </p:spPr>
        <p:txBody>
          <a:bodyPr tIns="190500" bIns="190500">
            <a:normAutofit lnSpcReduction="10000"/>
          </a:bodyPr>
          <a:lstStyle/>
          <a:p>
            <a:pPr marL="609600" indent="-609600">
              <a:lnSpc>
                <a:spcPct val="90000"/>
              </a:lnSpc>
              <a:spcAft>
                <a:spcPts val="13"/>
              </a:spcAft>
              <a:buClr>
                <a:srgbClr val="000000"/>
              </a:buClr>
              <a:buFont typeface="Times New Roman" pitchFamily="18" charset="0"/>
              <a:buAutoNum type="arabicPeriod"/>
            </a:pPr>
            <a:r>
              <a:rPr lang="en-US"/>
              <a:t>50 mg</a:t>
            </a:r>
          </a:p>
          <a:p>
            <a:pPr marL="609600" indent="-609600">
              <a:lnSpc>
                <a:spcPct val="90000"/>
              </a:lnSpc>
              <a:spcAft>
                <a:spcPts val="13"/>
              </a:spcAft>
              <a:buClr>
                <a:srgbClr val="000000"/>
              </a:buClr>
              <a:buFont typeface="Times New Roman" pitchFamily="18" charset="0"/>
              <a:buAutoNum type="arabicPeriod"/>
            </a:pPr>
            <a:r>
              <a:rPr lang="en-US"/>
              <a:t>500 mg</a:t>
            </a:r>
          </a:p>
          <a:p>
            <a:pPr marL="609600" indent="-609600">
              <a:lnSpc>
                <a:spcPct val="90000"/>
              </a:lnSpc>
              <a:spcAft>
                <a:spcPts val="13"/>
              </a:spcAft>
              <a:buClr>
                <a:srgbClr val="000000"/>
              </a:buClr>
              <a:buFont typeface="Times New Roman" pitchFamily="18" charset="0"/>
              <a:buAutoNum type="arabicPeriod"/>
            </a:pPr>
            <a:r>
              <a:rPr lang="en-US"/>
              <a:t>5 g</a:t>
            </a:r>
          </a:p>
          <a:p>
            <a:pPr marL="609600" indent="-609600">
              <a:lnSpc>
                <a:spcPct val="90000"/>
              </a:lnSpc>
              <a:spcAft>
                <a:spcPts val="13"/>
              </a:spcAft>
              <a:buClr>
                <a:srgbClr val="000000"/>
              </a:buClr>
              <a:buFont typeface="Times New Roman" pitchFamily="18" charset="0"/>
              <a:buAutoNum type="arabicPeriod"/>
            </a:pPr>
            <a:r>
              <a:rPr lang="en-US"/>
              <a:t>50 g</a:t>
            </a:r>
          </a:p>
          <a:p>
            <a:pPr marL="609600" indent="-609600">
              <a:lnSpc>
                <a:spcPct val="90000"/>
              </a:lnSpc>
              <a:spcAft>
                <a:spcPts val="13"/>
              </a:spcAft>
              <a:buClr>
                <a:srgbClr val="000000"/>
              </a:buClr>
              <a:buFont typeface="Times New Roman" pitchFamily="18" charset="0"/>
              <a:buAutoNum type="arabicPeriod"/>
            </a:pPr>
            <a:r>
              <a:rPr lang="en-US"/>
              <a:t>500 g</a:t>
            </a:r>
          </a:p>
          <a:p>
            <a:pPr marL="609600" indent="-609600">
              <a:lnSpc>
                <a:spcPct val="90000"/>
              </a:lnSpc>
              <a:spcAft>
                <a:spcPts val="13"/>
              </a:spcAft>
              <a:buClr>
                <a:srgbClr val="000000"/>
              </a:buClr>
              <a:buFont typeface="Times New Roman" pitchFamily="18" charset="0"/>
              <a:buAutoNum type="arabicPeriod"/>
            </a:pPr>
            <a:r>
              <a:rPr lang="en-US"/>
              <a:t>5 kg</a:t>
            </a:r>
            <a:endParaRPr lang="en-US" sz="2400"/>
          </a:p>
        </p:txBody>
      </p:sp>
      <p:grpSp>
        <p:nvGrpSpPr>
          <p:cNvPr id="10" name="Countdown" hidden="1"/>
          <p:cNvGrpSpPr/>
          <p:nvPr>
            <p:custDataLst>
              <p:tags r:id="rId5"/>
            </p:custDataLst>
          </p:nvPr>
        </p:nvGrpSpPr>
        <p:grpSpPr>
          <a:xfrm>
            <a:off x="8382000" y="6096000"/>
            <a:ext cx="635000" cy="635000"/>
            <a:chOff x="8318500" y="6032500"/>
            <a:chExt cx="635000" cy="635000"/>
          </a:xfrm>
        </p:grpSpPr>
        <p:sp>
          <p:nvSpPr>
            <p:cNvPr id="9" name="CD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Text" hidden="1"/>
            <p:cNvSpPr txBox="1"/>
            <p:nvPr/>
          </p:nvSpPr>
          <p:spPr>
            <a:xfrm>
              <a:off x="8318500" y="6032500"/>
              <a:ext cx="635000" cy="635000"/>
            </a:xfrm>
            <a:prstGeom prst="rect">
              <a:avLst/>
            </a:prstGeom>
            <a:noFill/>
          </p:spPr>
          <p:txBody>
            <a:bodyPr vert="horz" rtlCol="0" anchor="ctr" anchorCtr="1">
              <a:noAutofit/>
            </a:bodyPr>
            <a:lstStyle/>
            <a:p>
              <a:pPr algn="ctr"/>
              <a:r>
                <a:rPr lang="en-US" sz="2400" b="1" smtClean="0">
                  <a:latin typeface="Tahoma"/>
                </a:rPr>
                <a:t>0</a:t>
              </a:r>
              <a:endParaRPr lang="en-US" sz="2400" b="1">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0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8807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AutoShape 2"/>
          <p:cNvSpPr>
            <a:spLocks noChangeArrowheads="1"/>
          </p:cNvSpPr>
          <p:nvPr/>
        </p:nvSpPr>
        <p:spPr bwMode="auto">
          <a:xfrm>
            <a:off x="685800" y="304800"/>
            <a:ext cx="1981200" cy="12954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pic>
        <p:nvPicPr>
          <p:cNvPr id="119811" name="Picture 3"/>
          <p:cNvPicPr>
            <a:picLocks noChangeAspect="1" noChangeArrowheads="1"/>
          </p:cNvPicPr>
          <p:nvPr/>
        </p:nvPicPr>
        <p:blipFill>
          <a:blip r:embed="rId3" cstate="print"/>
          <a:srcRect/>
          <a:stretch>
            <a:fillRect/>
          </a:stretch>
        </p:blipFill>
        <p:spPr bwMode="auto">
          <a:xfrm>
            <a:off x="4495800" y="3429000"/>
            <a:ext cx="2362200" cy="2014538"/>
          </a:xfrm>
          <a:prstGeom prst="rect">
            <a:avLst/>
          </a:prstGeom>
          <a:noFill/>
          <a:ln w="9525">
            <a:noFill/>
            <a:miter lim="800000"/>
            <a:headEnd/>
            <a:tailEnd/>
          </a:ln>
        </p:spPr>
      </p:pic>
      <p:sp>
        <p:nvSpPr>
          <p:cNvPr id="119812" name="Rectangle 4"/>
          <p:cNvSpPr>
            <a:spLocks noGrp="1" noChangeArrowheads="1"/>
          </p:cNvSpPr>
          <p:nvPr>
            <p:ph type="subTitle" idx="1"/>
          </p:nvPr>
        </p:nvSpPr>
        <p:spPr>
          <a:xfrm>
            <a:off x="1066800" y="2133600"/>
            <a:ext cx="7010400" cy="4191000"/>
          </a:xfrm>
          <a:noFill/>
          <a:ln/>
        </p:spPr>
        <p:txBody>
          <a:bodyPr/>
          <a:lstStyle/>
          <a:p>
            <a:pPr marL="457200" indent="-457200" algn="l">
              <a:lnSpc>
                <a:spcPct val="80000"/>
              </a:lnSpc>
              <a:spcBef>
                <a:spcPct val="50000"/>
              </a:spcBef>
            </a:pPr>
            <a:r>
              <a:rPr lang="en-US" b="1" u="sng" dirty="0"/>
              <a:t>Learning:</a:t>
            </a:r>
            <a:r>
              <a:rPr lang="en-US" dirty="0"/>
              <a:t> </a:t>
            </a:r>
          </a:p>
          <a:p>
            <a:pPr marL="457200" indent="-457200" algn="l">
              <a:lnSpc>
                <a:spcPct val="80000"/>
              </a:lnSpc>
              <a:spcBef>
                <a:spcPct val="50000"/>
              </a:spcBef>
              <a:buFont typeface="Symbol" pitchFamily="18" charset="2"/>
              <a:buChar char=""/>
            </a:pPr>
            <a:r>
              <a:rPr lang="en-US" dirty="0"/>
              <a:t>On-the-spot assessment improves student alertness and offers immediate feedback on the learning progress to both student and instructor. </a:t>
            </a:r>
          </a:p>
          <a:p>
            <a:pPr marL="457200" indent="-457200" algn="l">
              <a:lnSpc>
                <a:spcPct val="80000"/>
              </a:lnSpc>
              <a:spcBef>
                <a:spcPct val="50000"/>
              </a:spcBef>
              <a:buFont typeface="Symbol" pitchFamily="18" charset="2"/>
              <a:buChar char=""/>
            </a:pPr>
            <a:r>
              <a:rPr lang="en-US" dirty="0"/>
              <a:t>Repeating a question or posting a similar one can be used for progress evaluation and student satisfaction. </a:t>
            </a:r>
          </a:p>
        </p:txBody>
      </p:sp>
      <p:sp>
        <p:nvSpPr>
          <p:cNvPr id="119813" name="Text Box 5"/>
          <p:cNvSpPr txBox="1">
            <a:spLocks noChangeArrowheads="1"/>
          </p:cNvSpPr>
          <p:nvPr/>
        </p:nvSpPr>
        <p:spPr bwMode="auto">
          <a:xfrm>
            <a:off x="990600" y="533400"/>
            <a:ext cx="5715000" cy="701675"/>
          </a:xfrm>
          <a:prstGeom prst="rect">
            <a:avLst/>
          </a:prstGeom>
          <a:noFill/>
          <a:ln w="9525">
            <a:noFill/>
            <a:miter lim="800000"/>
            <a:headEnd/>
            <a:tailEnd/>
          </a:ln>
          <a:effectLst/>
        </p:spPr>
        <p:txBody>
          <a:bodyPr>
            <a:spAutoFit/>
          </a:bodyPr>
          <a:lstStyle/>
          <a:p>
            <a:pPr>
              <a:spcBef>
                <a:spcPct val="50000"/>
              </a:spcBef>
            </a:pPr>
            <a:r>
              <a:rPr lang="en-US" sz="4000">
                <a:solidFill>
                  <a:schemeClr val="tx2"/>
                </a:solidFill>
              </a:rPr>
              <a:t>Click  ― </a:t>
            </a:r>
            <a:r>
              <a:rPr lang="en-US" sz="4000" i="1">
                <a:solidFill>
                  <a:schemeClr val="tx2"/>
                </a:solidFill>
              </a:rPr>
              <a:t>I learn</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500"/>
                                  </p:stCondLst>
                                  <p:childTnLst>
                                    <p:set>
                                      <p:cBhvr>
                                        <p:cTn id="6" dur="1" fill="hold">
                                          <p:stCondLst>
                                            <p:cond delay="0"/>
                                          </p:stCondLst>
                                        </p:cTn>
                                        <p:tgtEl>
                                          <p:spTgt spid="119810"/>
                                        </p:tgtEl>
                                        <p:attrNameLst>
                                          <p:attrName>style.visibility</p:attrName>
                                        </p:attrNameLst>
                                      </p:cBhvr>
                                      <p:to>
                                        <p:strVal val="visible"/>
                                      </p:to>
                                    </p:set>
                                    <p:anim calcmode="lin" valueType="num">
                                      <p:cBhvr>
                                        <p:cTn id="7" dur="500" fill="hold"/>
                                        <p:tgtEl>
                                          <p:spTgt spid="119810"/>
                                        </p:tgtEl>
                                        <p:attrNameLst>
                                          <p:attrName>ppt_w</p:attrName>
                                        </p:attrNameLst>
                                      </p:cBhvr>
                                      <p:tavLst>
                                        <p:tav tm="0">
                                          <p:val>
                                            <p:fltVal val="0"/>
                                          </p:val>
                                        </p:tav>
                                        <p:tav tm="100000">
                                          <p:val>
                                            <p:strVal val="#ppt_w"/>
                                          </p:val>
                                        </p:tav>
                                      </p:tavLst>
                                    </p:anim>
                                    <p:anim calcmode="lin" valueType="num">
                                      <p:cBhvr>
                                        <p:cTn id="8" dur="500" fill="hold"/>
                                        <p:tgtEl>
                                          <p:spTgt spid="119810"/>
                                        </p:tgtEl>
                                        <p:attrNameLst>
                                          <p:attrName>ppt_h</p:attrName>
                                        </p:attrNameLst>
                                      </p:cBhvr>
                                      <p:tavLst>
                                        <p:tav tm="0">
                                          <p:val>
                                            <p:fltVal val="0"/>
                                          </p:val>
                                        </p:tav>
                                        <p:tav tm="100000">
                                          <p:val>
                                            <p:strVal val="#ppt_h"/>
                                          </p:val>
                                        </p:tav>
                                      </p:tavLst>
                                    </p:anim>
                                    <p:anim calcmode="lin" valueType="num">
                                      <p:cBhvr>
                                        <p:cTn id="9" dur="500" fill="hold"/>
                                        <p:tgtEl>
                                          <p:spTgt spid="119810"/>
                                        </p:tgtEl>
                                        <p:attrNameLst>
                                          <p:attrName>ppt_x</p:attrName>
                                        </p:attrNameLst>
                                      </p:cBhvr>
                                      <p:tavLst>
                                        <p:tav tm="0">
                                          <p:val>
                                            <p:fltVal val="0.5"/>
                                          </p:val>
                                        </p:tav>
                                        <p:tav tm="100000">
                                          <p:val>
                                            <p:strVal val="#ppt_x"/>
                                          </p:val>
                                        </p:tav>
                                      </p:tavLst>
                                    </p:anim>
                                    <p:anim calcmode="lin" valueType="num">
                                      <p:cBhvr>
                                        <p:cTn id="10" dur="500" fill="hold"/>
                                        <p:tgtEl>
                                          <p:spTgt spid="119810"/>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119813"/>
                                        </p:tgtEl>
                                        <p:attrNameLst>
                                          <p:attrName>style.visibility</p:attrName>
                                        </p:attrNameLst>
                                      </p:cBhvr>
                                      <p:to>
                                        <p:strVal val="visible"/>
                                      </p:to>
                                    </p:set>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1000"/>
                                        <p:tgtEl>
                                          <p:spTgt spid="119811"/>
                                        </p:tgtEl>
                                      </p:cBhvr>
                                    </p:animEffect>
                                    <p:set>
                                      <p:cBhvr>
                                        <p:cTn id="17" dur="1" fill="hold">
                                          <p:stCondLst>
                                            <p:cond delay="999"/>
                                          </p:stCondLst>
                                        </p:cTn>
                                        <p:tgtEl>
                                          <p:spTgt spid="119811"/>
                                        </p:tgtEl>
                                        <p:attrNameLst>
                                          <p:attrName>style.visibility</p:attrName>
                                        </p:attrNameLst>
                                      </p:cBhvr>
                                      <p:to>
                                        <p:strVal val="hidden"/>
                                      </p:to>
                                    </p:set>
                                  </p:childTnLst>
                                </p:cTn>
                              </p:par>
                            </p:childTnLst>
                          </p:cTn>
                        </p:par>
                        <p:par>
                          <p:cTn id="18" fill="hold">
                            <p:stCondLst>
                              <p:cond delay="2500"/>
                            </p:stCondLst>
                            <p:childTnLst>
                              <p:par>
                                <p:cTn id="19" presetID="1" presetClass="entr" presetSubtype="0" fill="hold" grpId="0" nodeType="afterEffect">
                                  <p:stCondLst>
                                    <p:cond delay="0"/>
                                  </p:stCondLst>
                                  <p:childTnLst>
                                    <p:set>
                                      <p:cBhvr>
                                        <p:cTn id="20" dur="1" fill="hold">
                                          <p:stCondLst>
                                            <p:cond delay="0"/>
                                          </p:stCondLst>
                                        </p:cTn>
                                        <p:tgtEl>
                                          <p:spTgt spid="119812">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9812">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98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nimBg="1"/>
      <p:bldP spid="119812" grpId="0" build="p"/>
      <p:bldP spid="1198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PQuestion"/>
          <p:cNvSpPr>
            <a:spLocks noGrp="1" noChangeArrowheads="1"/>
          </p:cNvSpPr>
          <p:nvPr>
            <p:ph type="title"/>
          </p:nvPr>
        </p:nvSpPr>
        <p:spPr>
          <a:xfrm>
            <a:off x="685800" y="381000"/>
            <a:ext cx="7696200" cy="1676400"/>
          </a:xfrm>
        </p:spPr>
        <p:txBody>
          <a:bodyPr/>
          <a:lstStyle/>
          <a:p>
            <a:pPr algn="l"/>
            <a:r>
              <a:rPr lang="en-US" sz="3200" u="sng" dirty="0"/>
              <a:t>Are you really testing </a:t>
            </a:r>
            <a:r>
              <a:rPr lang="en-US" sz="3200" u="sng" dirty="0" smtClean="0"/>
              <a:t>learning?</a:t>
            </a:r>
            <a:r>
              <a:rPr lang="en-US" sz="3200" dirty="0"/>
              <a:t/>
            </a:r>
            <a:br>
              <a:rPr lang="en-US" sz="3200" dirty="0"/>
            </a:br>
            <a:r>
              <a:rPr lang="en-US" sz="1600" dirty="0"/>
              <a:t/>
            </a:r>
            <a:br>
              <a:rPr lang="en-US" sz="1600" dirty="0"/>
            </a:br>
            <a:r>
              <a:rPr lang="en-US" sz="3200" dirty="0"/>
              <a:t>The true shape of the Earth is best described as a</a:t>
            </a:r>
          </a:p>
        </p:txBody>
      </p:sp>
      <p:grpSp>
        <p:nvGrpSpPr>
          <p:cNvPr id="2" name="ResponseCounter" hidden="1"/>
          <p:cNvGrpSpPr>
            <a:grpSpLocks/>
          </p:cNvGrpSpPr>
          <p:nvPr>
            <p:custDataLst>
              <p:tags r:id="rId3"/>
            </p:custDataLst>
          </p:nvPr>
        </p:nvGrpSpPr>
        <p:grpSpPr bwMode="auto">
          <a:xfrm>
            <a:off x="127000" y="6413500"/>
            <a:ext cx="8864600" cy="317500"/>
            <a:chOff x="120" y="4000"/>
            <a:chExt cx="2432" cy="200"/>
          </a:xfrm>
        </p:grpSpPr>
        <p:sp>
          <p:nvSpPr>
            <p:cNvPr id="146436" name="RCFill" descr="Dark vertical" hidden="1"/>
            <p:cNvSpPr>
              <a:spLocks noChangeArrowheads="1"/>
            </p:cNvSpPr>
            <p:nvPr/>
          </p:nvSpPr>
          <p:spPr bwMode="auto">
            <a:xfrm>
              <a:off x="120" y="4024"/>
              <a:ext cx="778" cy="160"/>
            </a:xfrm>
            <a:prstGeom prst="rect">
              <a:avLst/>
            </a:prstGeom>
            <a:pattFill prst="dkVert">
              <a:fgClr>
                <a:schemeClr val="accent1"/>
              </a:fgClr>
              <a:bgClr>
                <a:schemeClr val="bg1"/>
              </a:bgClr>
            </a:pattFill>
            <a:ln w="9525">
              <a:noFill/>
              <a:miter lim="800000"/>
              <a:headEnd/>
              <a:tailEnd/>
            </a:ln>
            <a:effectLst/>
          </p:spPr>
          <p:txBody>
            <a:bodyPr wrap="none" anchor="ctr"/>
            <a:lstStyle/>
            <a:p>
              <a:endParaRPr lang="en-US"/>
            </a:p>
          </p:txBody>
        </p:sp>
        <p:sp>
          <p:nvSpPr>
            <p:cNvPr id="146437" name="RCFrame" hidden="1"/>
            <p:cNvSpPr>
              <a:spLocks noChangeArrowheads="1"/>
            </p:cNvSpPr>
            <p:nvPr/>
          </p:nvSpPr>
          <p:spPr bwMode="auto">
            <a:xfrm>
              <a:off x="120" y="4000"/>
              <a:ext cx="2432" cy="200"/>
            </a:xfrm>
            <a:prstGeom prst="rect">
              <a:avLst/>
            </a:prstGeom>
            <a:noFill/>
            <a:ln w="9525">
              <a:solidFill>
                <a:schemeClr val="tx1"/>
              </a:solidFill>
              <a:miter lim="800000"/>
              <a:headEnd/>
              <a:tailEnd/>
            </a:ln>
            <a:effectLst/>
          </p:spPr>
          <p:txBody>
            <a:bodyPr wrap="none" anchor="ctr"/>
            <a:lstStyle/>
            <a:p>
              <a:pPr algn="ctr"/>
              <a:r>
                <a:rPr lang="en-US" sz="1400" b="1" smtClean="0">
                  <a:latin typeface="Tahoma" pitchFamily="34" charset="0"/>
                </a:rPr>
                <a:t>32 of 100</a:t>
              </a:r>
              <a:endParaRPr lang="en-US" sz="1400" b="1">
                <a:latin typeface="Tahoma" pitchFamily="34" charset="0"/>
              </a:endParaRPr>
            </a:p>
          </p:txBody>
        </p:sp>
      </p:grpSp>
      <p:graphicFrame>
        <p:nvGraphicFramePr>
          <p:cNvPr id="146442" name="TPChart"/>
          <p:cNvGraphicFramePr>
            <a:graphicFrameLocks/>
          </p:cNvGraphicFramePr>
          <p:nvPr/>
        </p:nvGraphicFramePr>
        <p:xfrm>
          <a:off x="0" y="2774950"/>
          <a:ext cx="9140825" cy="2270125"/>
        </p:xfrm>
        <a:graphic>
          <a:graphicData uri="http://schemas.openxmlformats.org/presentationml/2006/ole">
            <p:oleObj spid="_x0000_s41986" name="Chart" r:id="rId9" imgW="9144096" imgH="2209960" progId="MSGraph.Chart.8">
              <p:embed followColorScheme="full"/>
            </p:oleObj>
          </a:graphicData>
        </a:graphic>
      </p:graphicFrame>
      <p:sp>
        <p:nvSpPr>
          <p:cNvPr id="146444" name="CorShape1"/>
          <p:cNvSpPr>
            <a:spLocks noChangeArrowheads="1"/>
          </p:cNvSpPr>
          <p:nvPr>
            <p:custDataLst>
              <p:tags r:id="rId4"/>
            </p:custDataLst>
          </p:nvPr>
        </p:nvSpPr>
        <p:spPr bwMode="auto">
          <a:xfrm>
            <a:off x="1895475" y="3949700"/>
            <a:ext cx="4356100" cy="390525"/>
          </a:xfrm>
          <a:prstGeom prst="roundRect">
            <a:avLst>
              <a:gd name="adj" fmla="val 16667"/>
            </a:avLst>
          </a:prstGeom>
          <a:solidFill>
            <a:schemeClr val="folHlink"/>
          </a:solidFill>
          <a:ln w="25400">
            <a:solidFill>
              <a:schemeClr val="folHlink"/>
            </a:solidFill>
            <a:round/>
            <a:headEnd/>
            <a:tailEnd/>
          </a:ln>
          <a:effectLst/>
        </p:spPr>
        <p:txBody>
          <a:bodyPr wrap="none" anchor="ctr"/>
          <a:lstStyle/>
          <a:p>
            <a:endParaRPr lang="en-US"/>
          </a:p>
        </p:txBody>
      </p:sp>
      <p:sp>
        <p:nvSpPr>
          <p:cNvPr id="146440" name="TPAnswers"/>
          <p:cNvSpPr>
            <a:spLocks noGrp="1" noChangeArrowheads="1"/>
          </p:cNvSpPr>
          <p:nvPr>
            <p:ph type="body" idx="1"/>
            <p:custDataLst>
              <p:tags r:id="rId5"/>
            </p:custDataLst>
          </p:nvPr>
        </p:nvSpPr>
        <p:spPr>
          <a:xfrm>
            <a:off x="1219200" y="2971800"/>
            <a:ext cx="7696200" cy="2286000"/>
          </a:xfrm>
        </p:spPr>
        <p:txBody>
          <a:bodyPr tIns="0"/>
          <a:lstStyle/>
          <a:p>
            <a:pPr marL="609600" indent="-609600">
              <a:lnSpc>
                <a:spcPct val="80000"/>
              </a:lnSpc>
              <a:spcAft>
                <a:spcPts val="13"/>
              </a:spcAft>
              <a:buClr>
                <a:srgbClr val="000000"/>
              </a:buClr>
              <a:buFont typeface="Times New Roman" pitchFamily="18" charset="0"/>
              <a:buAutoNum type="arabicPeriod"/>
            </a:pPr>
            <a:r>
              <a:rPr lang="en-US">
                <a:cs typeface="Arial" charset="0"/>
              </a:rPr>
              <a:t>… perfect sphere </a:t>
            </a:r>
          </a:p>
          <a:p>
            <a:pPr marL="609600" indent="-609600">
              <a:lnSpc>
                <a:spcPct val="80000"/>
              </a:lnSpc>
              <a:spcAft>
                <a:spcPts val="13"/>
              </a:spcAft>
              <a:buClr>
                <a:srgbClr val="000000"/>
              </a:buClr>
              <a:buFont typeface="Times New Roman" pitchFamily="18" charset="0"/>
              <a:buAutoNum type="arabicPeriod"/>
            </a:pPr>
            <a:r>
              <a:rPr lang="en-US">
                <a:cs typeface="Arial" charset="0"/>
              </a:rPr>
              <a:t>… perfect ellipse</a:t>
            </a:r>
          </a:p>
          <a:p>
            <a:pPr marL="609600" indent="-609600">
              <a:lnSpc>
                <a:spcPct val="80000"/>
              </a:lnSpc>
              <a:spcAft>
                <a:spcPts val="13"/>
              </a:spcAft>
              <a:buClr>
                <a:srgbClr val="000000"/>
              </a:buClr>
              <a:buFont typeface="Times New Roman" pitchFamily="18" charset="0"/>
              <a:buAutoNum type="arabicPeriod"/>
            </a:pPr>
            <a:r>
              <a:rPr lang="en-US">
                <a:cs typeface="Arial" charset="0"/>
              </a:rPr>
              <a:t>… slightly oblate sphere</a:t>
            </a:r>
          </a:p>
          <a:p>
            <a:pPr marL="609600" indent="-609600">
              <a:lnSpc>
                <a:spcPct val="80000"/>
              </a:lnSpc>
              <a:spcAft>
                <a:spcPts val="13"/>
              </a:spcAft>
              <a:buClr>
                <a:srgbClr val="000000"/>
              </a:buClr>
              <a:buFont typeface="Times New Roman" pitchFamily="18" charset="0"/>
              <a:buAutoNum type="arabicPeriod"/>
            </a:pPr>
            <a:r>
              <a:rPr lang="en-US">
                <a:cs typeface="Arial" charset="0"/>
              </a:rPr>
              <a:t>… highly eccentric ellipse</a:t>
            </a:r>
          </a:p>
        </p:txBody>
      </p:sp>
      <p:grpSp>
        <p:nvGrpSpPr>
          <p:cNvPr id="11" name="Countdown" hidden="1"/>
          <p:cNvGrpSpPr/>
          <p:nvPr>
            <p:custDataLst>
              <p:tags r:id="rId6"/>
            </p:custDataLst>
          </p:nvPr>
        </p:nvGrpSpPr>
        <p:grpSpPr>
          <a:xfrm>
            <a:off x="8382000" y="6096000"/>
            <a:ext cx="635000" cy="635000"/>
            <a:chOff x="8318500" y="6032500"/>
            <a:chExt cx="635000" cy="635000"/>
          </a:xfrm>
        </p:grpSpPr>
        <p:sp>
          <p:nvSpPr>
            <p:cNvPr id="10" name="CD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DText" hidden="1"/>
            <p:cNvSpPr txBox="1"/>
            <p:nvPr/>
          </p:nvSpPr>
          <p:spPr>
            <a:xfrm>
              <a:off x="8318500" y="6032500"/>
              <a:ext cx="635000" cy="635000"/>
            </a:xfrm>
            <a:prstGeom prst="rect">
              <a:avLst/>
            </a:prstGeom>
            <a:noFill/>
          </p:spPr>
          <p:txBody>
            <a:bodyPr vert="horz" rtlCol="0" anchor="ctr" anchorCtr="1">
              <a:noAutofit/>
            </a:bodyPr>
            <a:lstStyle/>
            <a:p>
              <a:pPr algn="ctr"/>
              <a:r>
                <a:rPr lang="en-US" sz="2400" b="1" smtClean="0">
                  <a:latin typeface="Tahoma"/>
                </a:rPr>
                <a:t>0</a:t>
              </a:r>
              <a:endParaRPr lang="en-US" sz="2400" b="1" dirty="0">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64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6444"/>
                                        </p:tgtEl>
                                        <p:attrNameLst>
                                          <p:attrName>style.visibility</p:attrName>
                                        </p:attrNameLst>
                                      </p:cBhvr>
                                      <p:to>
                                        <p:strVal val="visible"/>
                                      </p:to>
                                    </p:set>
                                    <p:animEffect transition="in" filter="fade">
                                      <p:cBhvr>
                                        <p:cTn id="15" dur="1000"/>
                                        <p:tgtEl>
                                          <p:spTgt spid="146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46442" grpId="0"/>
      <p:bldP spid="14644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PQuestion"/>
          <p:cNvSpPr>
            <a:spLocks noGrp="1" noChangeArrowheads="1"/>
          </p:cNvSpPr>
          <p:nvPr>
            <p:ph type="title"/>
          </p:nvPr>
        </p:nvSpPr>
        <p:spPr>
          <a:xfrm>
            <a:off x="4419600" y="685800"/>
            <a:ext cx="3886200" cy="1676400"/>
          </a:xfrm>
        </p:spPr>
        <p:txBody>
          <a:bodyPr/>
          <a:lstStyle/>
          <a:p>
            <a:pPr algn="l"/>
            <a:r>
              <a:rPr lang="en-US" sz="2800" dirty="0"/>
              <a:t>Given the </a:t>
            </a:r>
            <a:r>
              <a:rPr lang="en-US" sz="2800" i="1" dirty="0"/>
              <a:t>v</a:t>
            </a:r>
            <a:r>
              <a:rPr lang="en-US" sz="2800" dirty="0"/>
              <a:t> - </a:t>
            </a:r>
            <a:r>
              <a:rPr lang="en-US" sz="2800" i="1" dirty="0"/>
              <a:t>t</a:t>
            </a:r>
            <a:r>
              <a:rPr lang="en-US" sz="2800" dirty="0"/>
              <a:t> graph to the left, </a:t>
            </a:r>
            <a:r>
              <a:rPr lang="en-US" sz="2800" dirty="0" smtClean="0"/>
              <a:t>determine the </a:t>
            </a:r>
            <a:r>
              <a:rPr lang="en-US" sz="2800" dirty="0"/>
              <a:t>particle's acceleration when t = 3.</a:t>
            </a:r>
          </a:p>
        </p:txBody>
      </p:sp>
      <p:grpSp>
        <p:nvGrpSpPr>
          <p:cNvPr id="2" name="ResponseCounter" hidden="1"/>
          <p:cNvGrpSpPr>
            <a:grpSpLocks/>
          </p:cNvGrpSpPr>
          <p:nvPr>
            <p:custDataLst>
              <p:tags r:id="rId3"/>
            </p:custDataLst>
          </p:nvPr>
        </p:nvGrpSpPr>
        <p:grpSpPr bwMode="auto">
          <a:xfrm>
            <a:off x="127000" y="6413500"/>
            <a:ext cx="8864600" cy="317500"/>
            <a:chOff x="120" y="4000"/>
            <a:chExt cx="2432" cy="200"/>
          </a:xfrm>
        </p:grpSpPr>
        <p:sp>
          <p:nvSpPr>
            <p:cNvPr id="151556" name="RCFill" descr="Dark vertical" hidden="1"/>
            <p:cNvSpPr>
              <a:spLocks noChangeArrowheads="1"/>
            </p:cNvSpPr>
            <p:nvPr/>
          </p:nvSpPr>
          <p:spPr bwMode="auto">
            <a:xfrm>
              <a:off x="120" y="4024"/>
              <a:ext cx="973" cy="160"/>
            </a:xfrm>
            <a:prstGeom prst="rect">
              <a:avLst/>
            </a:prstGeom>
            <a:pattFill prst="dkVert">
              <a:fgClr>
                <a:schemeClr val="accent1"/>
              </a:fgClr>
              <a:bgClr>
                <a:schemeClr val="bg1"/>
              </a:bgClr>
            </a:pattFill>
            <a:ln w="9525">
              <a:noFill/>
              <a:miter lim="800000"/>
              <a:headEnd/>
              <a:tailEnd/>
            </a:ln>
            <a:effectLst/>
          </p:spPr>
          <p:txBody>
            <a:bodyPr wrap="none" anchor="ctr"/>
            <a:lstStyle/>
            <a:p>
              <a:endParaRPr lang="en-US"/>
            </a:p>
          </p:txBody>
        </p:sp>
        <p:sp>
          <p:nvSpPr>
            <p:cNvPr id="151557" name="RCFrame" hidden="1"/>
            <p:cNvSpPr>
              <a:spLocks noChangeArrowheads="1"/>
            </p:cNvSpPr>
            <p:nvPr/>
          </p:nvSpPr>
          <p:spPr bwMode="auto">
            <a:xfrm>
              <a:off x="120" y="4000"/>
              <a:ext cx="2432" cy="200"/>
            </a:xfrm>
            <a:prstGeom prst="rect">
              <a:avLst/>
            </a:prstGeom>
            <a:noFill/>
            <a:ln w="9525">
              <a:solidFill>
                <a:schemeClr val="tx1"/>
              </a:solidFill>
              <a:miter lim="800000"/>
              <a:headEnd/>
              <a:tailEnd/>
            </a:ln>
            <a:effectLst/>
          </p:spPr>
          <p:txBody>
            <a:bodyPr wrap="none" anchor="ctr"/>
            <a:lstStyle/>
            <a:p>
              <a:pPr algn="ctr"/>
              <a:r>
                <a:rPr lang="en-US" sz="1400" b="1" smtClean="0">
                  <a:latin typeface="Tahoma" pitchFamily="34" charset="0"/>
                </a:rPr>
                <a:t>40 of 100</a:t>
              </a:r>
              <a:endParaRPr lang="en-US" sz="1400" b="1">
                <a:latin typeface="Tahoma" pitchFamily="34" charset="0"/>
              </a:endParaRPr>
            </a:p>
          </p:txBody>
        </p:sp>
      </p:grpSp>
      <p:pic>
        <p:nvPicPr>
          <p:cNvPr id="151561" name="Picture 9" descr="tut12_2_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28600" y="228600"/>
            <a:ext cx="4114800" cy="3371850"/>
          </a:xfrm>
          <a:prstGeom prst="rect">
            <a:avLst/>
          </a:prstGeom>
          <a:noFill/>
        </p:spPr>
      </p:pic>
      <p:graphicFrame>
        <p:nvGraphicFramePr>
          <p:cNvPr id="151576" name="TPChart"/>
          <p:cNvGraphicFramePr>
            <a:graphicFrameLocks/>
          </p:cNvGraphicFramePr>
          <p:nvPr/>
        </p:nvGraphicFramePr>
        <p:xfrm>
          <a:off x="-50800" y="3624008"/>
          <a:ext cx="9140826" cy="2489200"/>
        </p:xfrm>
        <a:graphic>
          <a:graphicData uri="http://schemas.openxmlformats.org/presentationml/2006/ole">
            <p:oleObj spid="_x0000_s47106" name="Chart" r:id="rId9" imgW="9144000" imgH="2552553" progId="MSGraph.Chart.8">
              <p:embed followColorScheme="full"/>
            </p:oleObj>
          </a:graphicData>
        </a:graphic>
      </p:graphicFrame>
      <p:grpSp>
        <p:nvGrpSpPr>
          <p:cNvPr id="12" name="Countdown" hidden="1"/>
          <p:cNvGrpSpPr/>
          <p:nvPr>
            <p:custDataLst>
              <p:tags r:id="rId4"/>
            </p:custDataLst>
          </p:nvPr>
        </p:nvGrpSpPr>
        <p:grpSpPr>
          <a:xfrm>
            <a:off x="8382000" y="6096000"/>
            <a:ext cx="635000" cy="635000"/>
            <a:chOff x="8318500" y="6032500"/>
            <a:chExt cx="635000" cy="635000"/>
          </a:xfrm>
        </p:grpSpPr>
        <p:sp>
          <p:nvSpPr>
            <p:cNvPr id="11" name="CD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DText" hidden="1"/>
            <p:cNvSpPr txBox="1"/>
            <p:nvPr/>
          </p:nvSpPr>
          <p:spPr>
            <a:xfrm>
              <a:off x="8318500" y="6032500"/>
              <a:ext cx="635000" cy="635000"/>
            </a:xfrm>
            <a:prstGeom prst="rect">
              <a:avLst/>
            </a:prstGeom>
            <a:noFill/>
          </p:spPr>
          <p:txBody>
            <a:bodyPr vert="horz" rtlCol="0" anchor="ctr" anchorCtr="1">
              <a:noAutofit/>
            </a:bodyPr>
            <a:lstStyle/>
            <a:p>
              <a:pPr algn="ctr"/>
              <a:r>
                <a:rPr lang="en-US" sz="2400" b="1" smtClean="0">
                  <a:latin typeface="Tahoma"/>
                </a:rPr>
                <a:t>0</a:t>
              </a:r>
              <a:endParaRPr lang="en-US" sz="2400" b="1" dirty="0">
                <a:latin typeface="Tahoma"/>
              </a:endParaRPr>
            </a:p>
          </p:txBody>
        </p:sp>
      </p:grpSp>
      <p:sp>
        <p:nvSpPr>
          <p:cNvPr id="15" name="CorShape1"/>
          <p:cNvSpPr/>
          <p:nvPr>
            <p:custDataLst>
              <p:tags r:id="rId5"/>
            </p:custDataLst>
          </p:nvPr>
        </p:nvSpPr>
        <p:spPr>
          <a:xfrm>
            <a:off x="1821099" y="4237704"/>
            <a:ext cx="1412876" cy="365172"/>
          </a:xfrm>
          <a:prstGeom prst="roundRect">
            <a:avLst/>
          </a:prstGeom>
          <a:solidFill>
            <a:schemeClr val="folHlink"/>
          </a:solidFill>
          <a:ln w="25400">
            <a:solidFill>
              <a:schemeClr val="folHlin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560" name="TPAnswers"/>
          <p:cNvSpPr>
            <a:spLocks noGrp="1" noChangeArrowheads="1"/>
          </p:cNvSpPr>
          <p:nvPr>
            <p:ph type="body" idx="1"/>
            <p:custDataLst>
              <p:tags r:id="rId6"/>
            </p:custDataLst>
          </p:nvPr>
        </p:nvSpPr>
        <p:spPr>
          <a:xfrm>
            <a:off x="1219200" y="3810000"/>
            <a:ext cx="7696200" cy="2286000"/>
          </a:xfrm>
        </p:spPr>
        <p:txBody>
          <a:bodyPr tIns="0">
            <a:noAutofit/>
          </a:bodyPr>
          <a:lstStyle/>
          <a:p>
            <a:pPr marL="609600" indent="-609600">
              <a:spcAft>
                <a:spcPts val="0"/>
              </a:spcAft>
              <a:buClr>
                <a:srgbClr val="000000"/>
              </a:buClr>
              <a:buFont typeface="Times New Roman" pitchFamily="18" charset="0"/>
              <a:buAutoNum type="arabicPeriod"/>
            </a:pPr>
            <a:r>
              <a:rPr lang="en-US" sz="2400" dirty="0"/>
              <a:t>-1.67 m/s</a:t>
            </a:r>
            <a:r>
              <a:rPr lang="en-US" sz="2400" baseline="30000" dirty="0"/>
              <a:t>2</a:t>
            </a:r>
            <a:r>
              <a:rPr lang="en-US" sz="2400" dirty="0"/>
              <a:t>  	 </a:t>
            </a:r>
          </a:p>
          <a:p>
            <a:pPr marL="609600" indent="-609600">
              <a:spcAft>
                <a:spcPts val="0"/>
              </a:spcAft>
              <a:buClr>
                <a:srgbClr val="000000"/>
              </a:buClr>
              <a:buFont typeface="Times New Roman" pitchFamily="18" charset="0"/>
              <a:buAutoNum type="arabicPeriod"/>
            </a:pPr>
            <a:r>
              <a:rPr lang="en-US" sz="2400" dirty="0"/>
              <a:t>- 5 m/s</a:t>
            </a:r>
            <a:r>
              <a:rPr lang="en-US" sz="2400" baseline="30000" dirty="0"/>
              <a:t>2</a:t>
            </a:r>
            <a:r>
              <a:rPr lang="en-US" sz="2400" dirty="0"/>
              <a:t>  	 </a:t>
            </a:r>
          </a:p>
          <a:p>
            <a:pPr marL="609600" indent="-609600">
              <a:spcAft>
                <a:spcPts val="0"/>
              </a:spcAft>
              <a:buClr>
                <a:srgbClr val="000000"/>
              </a:buClr>
              <a:buFont typeface="Times New Roman" pitchFamily="18" charset="0"/>
              <a:buAutoNum type="arabicPeriod"/>
            </a:pPr>
            <a:r>
              <a:rPr lang="en-US" sz="2400" dirty="0"/>
              <a:t>-10 m/s</a:t>
            </a:r>
            <a:r>
              <a:rPr lang="en-US" sz="2400" baseline="30000" dirty="0"/>
              <a:t>2</a:t>
            </a:r>
            <a:r>
              <a:rPr lang="en-US" sz="2400" dirty="0"/>
              <a:t>  	 </a:t>
            </a:r>
          </a:p>
          <a:p>
            <a:pPr marL="609600" indent="-609600">
              <a:spcAft>
                <a:spcPts val="0"/>
              </a:spcAft>
              <a:buClr>
                <a:srgbClr val="000000"/>
              </a:buClr>
              <a:buFont typeface="Times New Roman" pitchFamily="18" charset="0"/>
              <a:buAutoNum type="arabicPeriod"/>
            </a:pPr>
            <a:r>
              <a:rPr lang="en-US" sz="2400" dirty="0"/>
              <a:t>-15 m/s</a:t>
            </a:r>
            <a:r>
              <a:rPr lang="en-US" sz="2400" baseline="30000" dirty="0"/>
              <a:t>2</a:t>
            </a:r>
            <a:r>
              <a:rPr lang="en-US" sz="2400" dirty="0"/>
              <a:t>  	 </a:t>
            </a:r>
          </a:p>
          <a:p>
            <a:pPr marL="609600" indent="-609600">
              <a:spcAft>
                <a:spcPts val="0"/>
              </a:spcAft>
              <a:buClr>
                <a:srgbClr val="000000"/>
              </a:buClr>
              <a:buFont typeface="Times New Roman" pitchFamily="18" charset="0"/>
              <a:buAutoNum type="arabicPeriod"/>
            </a:pPr>
            <a:r>
              <a:rPr lang="en-US" sz="2400" dirty="0"/>
              <a:t>none of the above</a:t>
            </a: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15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51576" grpId="0"/>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AutoShape 2"/>
          <p:cNvSpPr>
            <a:spLocks noChangeArrowheads="1"/>
          </p:cNvSpPr>
          <p:nvPr/>
        </p:nvSpPr>
        <p:spPr bwMode="auto">
          <a:xfrm>
            <a:off x="685800" y="304800"/>
            <a:ext cx="1981200" cy="12954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pic>
        <p:nvPicPr>
          <p:cNvPr id="121859" name="Picture 3"/>
          <p:cNvPicPr>
            <a:picLocks noChangeAspect="1" noChangeArrowheads="1"/>
          </p:cNvPicPr>
          <p:nvPr/>
        </p:nvPicPr>
        <p:blipFill>
          <a:blip r:embed="rId3" cstate="print"/>
          <a:srcRect/>
          <a:stretch>
            <a:fillRect/>
          </a:stretch>
        </p:blipFill>
        <p:spPr bwMode="auto">
          <a:xfrm>
            <a:off x="4495800" y="3429000"/>
            <a:ext cx="2362200" cy="2014538"/>
          </a:xfrm>
          <a:prstGeom prst="rect">
            <a:avLst/>
          </a:prstGeom>
          <a:noFill/>
          <a:ln w="9525">
            <a:noFill/>
            <a:miter lim="800000"/>
            <a:headEnd/>
            <a:tailEnd/>
          </a:ln>
        </p:spPr>
      </p:pic>
      <p:sp>
        <p:nvSpPr>
          <p:cNvPr id="121860" name="Rectangle 4"/>
          <p:cNvSpPr>
            <a:spLocks noGrp="1" noChangeArrowheads="1"/>
          </p:cNvSpPr>
          <p:nvPr>
            <p:ph type="subTitle" idx="1"/>
          </p:nvPr>
        </p:nvSpPr>
        <p:spPr>
          <a:xfrm>
            <a:off x="1066800" y="1905000"/>
            <a:ext cx="7010400" cy="4267200"/>
          </a:xfrm>
          <a:noFill/>
          <a:ln/>
        </p:spPr>
        <p:txBody>
          <a:bodyPr/>
          <a:lstStyle/>
          <a:p>
            <a:pPr marL="457200" indent="-457200" algn="l">
              <a:lnSpc>
                <a:spcPct val="80000"/>
              </a:lnSpc>
              <a:spcBef>
                <a:spcPct val="50000"/>
              </a:spcBef>
            </a:pPr>
            <a:r>
              <a:rPr lang="en-US" b="1" u="sng" dirty="0"/>
              <a:t>Understanding: </a:t>
            </a:r>
          </a:p>
          <a:p>
            <a:pPr marL="457200" indent="-457200" algn="l">
              <a:lnSpc>
                <a:spcPct val="80000"/>
              </a:lnSpc>
              <a:spcBef>
                <a:spcPct val="50000"/>
              </a:spcBef>
              <a:buFont typeface="Symbol" pitchFamily="18" charset="2"/>
              <a:buChar char=""/>
            </a:pPr>
            <a:r>
              <a:rPr lang="en-US" dirty="0"/>
              <a:t>Asking about a subject matter in different ways provides insight into students’ understanding. </a:t>
            </a:r>
          </a:p>
          <a:p>
            <a:pPr marL="457200" indent="-457200" algn="l">
              <a:lnSpc>
                <a:spcPct val="80000"/>
              </a:lnSpc>
              <a:spcBef>
                <a:spcPct val="50000"/>
              </a:spcBef>
              <a:buFont typeface="Symbol" pitchFamily="18" charset="2"/>
              <a:buChar char=""/>
            </a:pPr>
            <a:r>
              <a:rPr lang="en-US" dirty="0"/>
              <a:t>Active learning is fostered by encouraging peer discussion and instruction during the response time or by a repeated poll if the responses are split between different answers.</a:t>
            </a:r>
          </a:p>
        </p:txBody>
      </p:sp>
      <p:sp>
        <p:nvSpPr>
          <p:cNvPr id="121861" name="Text Box 5"/>
          <p:cNvSpPr txBox="1">
            <a:spLocks noChangeArrowheads="1"/>
          </p:cNvSpPr>
          <p:nvPr/>
        </p:nvSpPr>
        <p:spPr bwMode="auto">
          <a:xfrm>
            <a:off x="990600" y="533400"/>
            <a:ext cx="5715000" cy="701675"/>
          </a:xfrm>
          <a:prstGeom prst="rect">
            <a:avLst/>
          </a:prstGeom>
          <a:noFill/>
          <a:ln w="9525">
            <a:noFill/>
            <a:miter lim="800000"/>
            <a:headEnd/>
            <a:tailEnd/>
          </a:ln>
          <a:effectLst/>
        </p:spPr>
        <p:txBody>
          <a:bodyPr>
            <a:spAutoFit/>
          </a:bodyPr>
          <a:lstStyle/>
          <a:p>
            <a:pPr>
              <a:spcBef>
                <a:spcPct val="50000"/>
              </a:spcBef>
            </a:pPr>
            <a:r>
              <a:rPr lang="en-US" sz="4000">
                <a:solidFill>
                  <a:schemeClr val="tx2"/>
                </a:solidFill>
              </a:rPr>
              <a:t>Click  ― </a:t>
            </a:r>
            <a:r>
              <a:rPr lang="en-US" sz="4000" i="1">
                <a:solidFill>
                  <a:schemeClr val="tx2"/>
                </a:solidFill>
              </a:rPr>
              <a:t>I understand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500"/>
                                  </p:stCondLst>
                                  <p:childTnLst>
                                    <p:set>
                                      <p:cBhvr>
                                        <p:cTn id="6" dur="1" fill="hold">
                                          <p:stCondLst>
                                            <p:cond delay="0"/>
                                          </p:stCondLst>
                                        </p:cTn>
                                        <p:tgtEl>
                                          <p:spTgt spid="121858"/>
                                        </p:tgtEl>
                                        <p:attrNameLst>
                                          <p:attrName>style.visibility</p:attrName>
                                        </p:attrNameLst>
                                      </p:cBhvr>
                                      <p:to>
                                        <p:strVal val="visible"/>
                                      </p:to>
                                    </p:set>
                                    <p:anim calcmode="lin" valueType="num">
                                      <p:cBhvr>
                                        <p:cTn id="7" dur="500" fill="hold"/>
                                        <p:tgtEl>
                                          <p:spTgt spid="121858"/>
                                        </p:tgtEl>
                                        <p:attrNameLst>
                                          <p:attrName>ppt_w</p:attrName>
                                        </p:attrNameLst>
                                      </p:cBhvr>
                                      <p:tavLst>
                                        <p:tav tm="0">
                                          <p:val>
                                            <p:fltVal val="0"/>
                                          </p:val>
                                        </p:tav>
                                        <p:tav tm="100000">
                                          <p:val>
                                            <p:strVal val="#ppt_w"/>
                                          </p:val>
                                        </p:tav>
                                      </p:tavLst>
                                    </p:anim>
                                    <p:anim calcmode="lin" valueType="num">
                                      <p:cBhvr>
                                        <p:cTn id="8" dur="500" fill="hold"/>
                                        <p:tgtEl>
                                          <p:spTgt spid="121858"/>
                                        </p:tgtEl>
                                        <p:attrNameLst>
                                          <p:attrName>ppt_h</p:attrName>
                                        </p:attrNameLst>
                                      </p:cBhvr>
                                      <p:tavLst>
                                        <p:tav tm="0">
                                          <p:val>
                                            <p:fltVal val="0"/>
                                          </p:val>
                                        </p:tav>
                                        <p:tav tm="100000">
                                          <p:val>
                                            <p:strVal val="#ppt_h"/>
                                          </p:val>
                                        </p:tav>
                                      </p:tavLst>
                                    </p:anim>
                                    <p:anim calcmode="lin" valueType="num">
                                      <p:cBhvr>
                                        <p:cTn id="9" dur="500" fill="hold"/>
                                        <p:tgtEl>
                                          <p:spTgt spid="121858"/>
                                        </p:tgtEl>
                                        <p:attrNameLst>
                                          <p:attrName>ppt_x</p:attrName>
                                        </p:attrNameLst>
                                      </p:cBhvr>
                                      <p:tavLst>
                                        <p:tav tm="0">
                                          <p:val>
                                            <p:fltVal val="0.5"/>
                                          </p:val>
                                        </p:tav>
                                        <p:tav tm="100000">
                                          <p:val>
                                            <p:strVal val="#ppt_x"/>
                                          </p:val>
                                        </p:tav>
                                      </p:tavLst>
                                    </p:anim>
                                    <p:anim calcmode="lin" valueType="num">
                                      <p:cBhvr>
                                        <p:cTn id="10" dur="500" fill="hold"/>
                                        <p:tgtEl>
                                          <p:spTgt spid="121858"/>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121861"/>
                                        </p:tgtEl>
                                        <p:attrNameLst>
                                          <p:attrName>style.visibility</p:attrName>
                                        </p:attrNameLst>
                                      </p:cBhvr>
                                      <p:to>
                                        <p:strVal val="visible"/>
                                      </p:to>
                                    </p:set>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1000"/>
                                        <p:tgtEl>
                                          <p:spTgt spid="121859"/>
                                        </p:tgtEl>
                                      </p:cBhvr>
                                    </p:animEffect>
                                    <p:set>
                                      <p:cBhvr>
                                        <p:cTn id="17" dur="1" fill="hold">
                                          <p:stCondLst>
                                            <p:cond delay="999"/>
                                          </p:stCondLst>
                                        </p:cTn>
                                        <p:tgtEl>
                                          <p:spTgt spid="121859"/>
                                        </p:tgtEl>
                                        <p:attrNameLst>
                                          <p:attrName>style.visibility</p:attrName>
                                        </p:attrNameLst>
                                      </p:cBhvr>
                                      <p:to>
                                        <p:strVal val="hidden"/>
                                      </p:to>
                                    </p:set>
                                  </p:childTnLst>
                                </p:cTn>
                              </p:par>
                            </p:childTnLst>
                          </p:cTn>
                        </p:par>
                        <p:par>
                          <p:cTn id="18" fill="hold">
                            <p:stCondLst>
                              <p:cond delay="2500"/>
                            </p:stCondLst>
                            <p:childTnLst>
                              <p:par>
                                <p:cTn id="19" presetID="1" presetClass="entr" presetSubtype="0" fill="hold" grpId="0" nodeType="afterEffect">
                                  <p:stCondLst>
                                    <p:cond delay="0"/>
                                  </p:stCondLst>
                                  <p:childTnLst>
                                    <p:set>
                                      <p:cBhvr>
                                        <p:cTn id="20" dur="1" fill="hold">
                                          <p:stCondLst>
                                            <p:cond delay="0"/>
                                          </p:stCondLst>
                                        </p:cTn>
                                        <p:tgtEl>
                                          <p:spTgt spid="121860">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186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186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nimBg="1"/>
      <p:bldP spid="121860" grpId="0" build="p"/>
      <p:bldP spid="12186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PQuestion"/>
          <p:cNvSpPr>
            <a:spLocks noGrp="1" noChangeArrowheads="1"/>
          </p:cNvSpPr>
          <p:nvPr>
            <p:ph type="title"/>
          </p:nvPr>
        </p:nvSpPr>
        <p:spPr>
          <a:xfrm>
            <a:off x="685800" y="381000"/>
            <a:ext cx="7696200" cy="1676400"/>
          </a:xfrm>
        </p:spPr>
        <p:txBody>
          <a:bodyPr/>
          <a:lstStyle/>
          <a:p>
            <a:pPr algn="l"/>
            <a:r>
              <a:rPr lang="en-US" sz="3200" u="sng"/>
              <a:t>Is a concept understood?</a:t>
            </a:r>
            <a:r>
              <a:rPr lang="en-US" sz="3200"/>
              <a:t/>
            </a:r>
            <a:br>
              <a:rPr lang="en-US" sz="3200"/>
            </a:br>
            <a:r>
              <a:rPr lang="en-US" sz="1600"/>
              <a:t/>
            </a:r>
            <a:br>
              <a:rPr lang="en-US" sz="1600"/>
            </a:br>
            <a:r>
              <a:rPr lang="en-US" sz="3200"/>
              <a:t>At which location would an observer find the </a:t>
            </a:r>
            <a:r>
              <a:rPr lang="en-US" sz="3200" b="1" i="1"/>
              <a:t>greatest force</a:t>
            </a:r>
            <a:r>
              <a:rPr lang="en-US" sz="3200"/>
              <a:t> due to Earth's gravity?</a:t>
            </a:r>
          </a:p>
        </p:txBody>
      </p:sp>
      <p:grpSp>
        <p:nvGrpSpPr>
          <p:cNvPr id="2" name="ResponseCounter" hidden="1"/>
          <p:cNvGrpSpPr>
            <a:grpSpLocks/>
          </p:cNvGrpSpPr>
          <p:nvPr>
            <p:custDataLst>
              <p:tags r:id="rId3"/>
            </p:custDataLst>
          </p:nvPr>
        </p:nvGrpSpPr>
        <p:grpSpPr bwMode="auto">
          <a:xfrm>
            <a:off x="127000" y="6413500"/>
            <a:ext cx="8864600" cy="317500"/>
            <a:chOff x="120" y="4000"/>
            <a:chExt cx="2432" cy="200"/>
          </a:xfrm>
        </p:grpSpPr>
        <p:sp>
          <p:nvSpPr>
            <p:cNvPr id="96260" name="RCFill" descr="Dark vertical" hidden="1"/>
            <p:cNvSpPr>
              <a:spLocks noChangeArrowheads="1"/>
            </p:cNvSpPr>
            <p:nvPr/>
          </p:nvSpPr>
          <p:spPr bwMode="auto">
            <a:xfrm>
              <a:off x="120" y="4024"/>
              <a:ext cx="705" cy="160"/>
            </a:xfrm>
            <a:prstGeom prst="rect">
              <a:avLst/>
            </a:prstGeom>
            <a:pattFill prst="dkVert">
              <a:fgClr>
                <a:schemeClr val="accent1"/>
              </a:fgClr>
              <a:bgClr>
                <a:schemeClr val="bg1"/>
              </a:bgClr>
            </a:pattFill>
            <a:ln w="9525">
              <a:noFill/>
              <a:miter lim="800000"/>
              <a:headEnd/>
              <a:tailEnd/>
            </a:ln>
            <a:effectLst/>
          </p:spPr>
          <p:txBody>
            <a:bodyPr wrap="none" anchor="ctr"/>
            <a:lstStyle/>
            <a:p>
              <a:endParaRPr lang="en-US"/>
            </a:p>
          </p:txBody>
        </p:sp>
        <p:sp>
          <p:nvSpPr>
            <p:cNvPr id="96261" name="RCFrame" hidden="1"/>
            <p:cNvSpPr>
              <a:spLocks noChangeArrowheads="1"/>
            </p:cNvSpPr>
            <p:nvPr/>
          </p:nvSpPr>
          <p:spPr bwMode="auto">
            <a:xfrm>
              <a:off x="120" y="4000"/>
              <a:ext cx="2432" cy="200"/>
            </a:xfrm>
            <a:prstGeom prst="rect">
              <a:avLst/>
            </a:prstGeom>
            <a:noFill/>
            <a:ln w="9525">
              <a:solidFill>
                <a:schemeClr val="tx1"/>
              </a:solidFill>
              <a:miter lim="800000"/>
              <a:headEnd/>
              <a:tailEnd/>
            </a:ln>
            <a:effectLst/>
          </p:spPr>
          <p:txBody>
            <a:bodyPr wrap="none" anchor="ctr"/>
            <a:lstStyle/>
            <a:p>
              <a:pPr algn="ctr"/>
              <a:r>
                <a:rPr lang="en-US" sz="1400" b="1" smtClean="0">
                  <a:latin typeface="Tahoma" pitchFamily="34" charset="0"/>
                </a:rPr>
                <a:t>29 of 100</a:t>
              </a:r>
              <a:endParaRPr lang="en-US" sz="1400" b="1">
                <a:latin typeface="Tahoma" pitchFamily="34" charset="0"/>
              </a:endParaRPr>
            </a:p>
          </p:txBody>
        </p:sp>
      </p:grpSp>
      <p:graphicFrame>
        <p:nvGraphicFramePr>
          <p:cNvPr id="96288" name="TPChart"/>
          <p:cNvGraphicFramePr>
            <a:graphicFrameLocks/>
          </p:cNvGraphicFramePr>
          <p:nvPr/>
        </p:nvGraphicFramePr>
        <p:xfrm>
          <a:off x="0" y="2774950"/>
          <a:ext cx="9140825" cy="2225675"/>
        </p:xfrm>
        <a:graphic>
          <a:graphicData uri="http://schemas.openxmlformats.org/presentationml/2006/ole">
            <p:oleObj spid="_x0000_s46082" name="Chart" r:id="rId8" imgW="9144096" imgH="2209960" progId="MSGraph.Chart.8">
              <p:embed followColorScheme="full"/>
            </p:oleObj>
          </a:graphicData>
        </a:graphic>
      </p:graphicFrame>
      <p:sp>
        <p:nvSpPr>
          <p:cNvPr id="96290" name="CorShape1"/>
          <p:cNvSpPr>
            <a:spLocks noChangeArrowheads="1"/>
          </p:cNvSpPr>
          <p:nvPr>
            <p:custDataLst>
              <p:tags r:id="rId4"/>
            </p:custDataLst>
          </p:nvPr>
        </p:nvSpPr>
        <p:spPr bwMode="auto">
          <a:xfrm>
            <a:off x="1895475" y="2971800"/>
            <a:ext cx="2640013" cy="390525"/>
          </a:xfrm>
          <a:prstGeom prst="roundRect">
            <a:avLst>
              <a:gd name="adj" fmla="val 16667"/>
            </a:avLst>
          </a:prstGeom>
          <a:solidFill>
            <a:schemeClr val="folHlink"/>
          </a:solidFill>
          <a:ln w="25400">
            <a:solidFill>
              <a:schemeClr val="folHlink"/>
            </a:solidFill>
            <a:round/>
            <a:headEnd/>
            <a:tailEnd/>
          </a:ln>
          <a:effectLst/>
        </p:spPr>
        <p:txBody>
          <a:bodyPr wrap="none" anchor="ctr"/>
          <a:lstStyle/>
          <a:p>
            <a:endParaRPr lang="en-US"/>
          </a:p>
        </p:txBody>
      </p:sp>
      <p:sp>
        <p:nvSpPr>
          <p:cNvPr id="96263" name="TPAnswers"/>
          <p:cNvSpPr>
            <a:spLocks noGrp="1" noChangeArrowheads="1"/>
          </p:cNvSpPr>
          <p:nvPr>
            <p:ph type="body" idx="1"/>
            <p:custDataLst>
              <p:tags r:id="rId5"/>
            </p:custDataLst>
          </p:nvPr>
        </p:nvSpPr>
        <p:spPr>
          <a:xfrm>
            <a:off x="1219200" y="2971800"/>
            <a:ext cx="7696200" cy="2286000"/>
          </a:xfrm>
        </p:spPr>
        <p:txBody>
          <a:bodyPr tIns="0"/>
          <a:lstStyle/>
          <a:p>
            <a:pPr marL="609600" indent="-609600">
              <a:lnSpc>
                <a:spcPct val="80000"/>
              </a:lnSpc>
              <a:spcAft>
                <a:spcPts val="13"/>
              </a:spcAft>
              <a:buClr>
                <a:srgbClr val="000000"/>
              </a:buClr>
              <a:buFont typeface="Times New Roman" pitchFamily="18" charset="0"/>
              <a:buAutoNum type="arabicPeriod"/>
            </a:pPr>
            <a:r>
              <a:rPr lang="en-US" dirty="0">
                <a:cs typeface="Arial" charset="0"/>
              </a:rPr>
              <a:t>The north pole </a:t>
            </a:r>
          </a:p>
          <a:p>
            <a:pPr marL="609600" indent="-609600">
              <a:lnSpc>
                <a:spcPct val="80000"/>
              </a:lnSpc>
              <a:spcAft>
                <a:spcPts val="13"/>
              </a:spcAft>
              <a:buClr>
                <a:srgbClr val="000000"/>
              </a:buClr>
              <a:buFont typeface="Times New Roman" pitchFamily="18" charset="0"/>
              <a:buAutoNum type="arabicPeriod"/>
            </a:pPr>
            <a:r>
              <a:rPr lang="en-US" dirty="0">
                <a:cs typeface="Arial" charset="0"/>
              </a:rPr>
              <a:t>The middle of everywhere</a:t>
            </a:r>
          </a:p>
          <a:p>
            <a:pPr marL="609600" indent="-609600">
              <a:lnSpc>
                <a:spcPct val="80000"/>
              </a:lnSpc>
              <a:spcAft>
                <a:spcPts val="13"/>
              </a:spcAft>
              <a:buClr>
                <a:srgbClr val="000000"/>
              </a:buClr>
              <a:buFont typeface="Times New Roman" pitchFamily="18" charset="0"/>
              <a:buAutoNum type="arabicPeriod"/>
            </a:pPr>
            <a:r>
              <a:rPr lang="en-US" dirty="0">
                <a:cs typeface="Arial" charset="0"/>
              </a:rPr>
              <a:t>The tropic of Cancer (23.5 N)</a:t>
            </a:r>
          </a:p>
          <a:p>
            <a:pPr marL="609600" indent="-609600">
              <a:lnSpc>
                <a:spcPct val="80000"/>
              </a:lnSpc>
              <a:spcAft>
                <a:spcPts val="13"/>
              </a:spcAft>
              <a:buClr>
                <a:srgbClr val="000000"/>
              </a:buClr>
              <a:buFont typeface="Times New Roman" pitchFamily="18" charset="0"/>
              <a:buAutoNum type="arabicPeriod"/>
            </a:pPr>
            <a:r>
              <a:rPr lang="en-US" dirty="0">
                <a:cs typeface="Arial" charset="0"/>
              </a:rPr>
              <a:t>The equator</a:t>
            </a:r>
          </a:p>
        </p:txBody>
      </p:sp>
      <p:grpSp>
        <p:nvGrpSpPr>
          <p:cNvPr id="11" name="Countdown" hidden="1"/>
          <p:cNvGrpSpPr/>
          <p:nvPr>
            <p:custDataLst>
              <p:tags r:id="rId6"/>
            </p:custDataLst>
          </p:nvPr>
        </p:nvGrpSpPr>
        <p:grpSpPr>
          <a:xfrm>
            <a:off x="8382000" y="6096000"/>
            <a:ext cx="635000" cy="635000"/>
            <a:chOff x="8318500" y="6032500"/>
            <a:chExt cx="635000" cy="635000"/>
          </a:xfrm>
        </p:grpSpPr>
        <p:sp>
          <p:nvSpPr>
            <p:cNvPr id="10" name="CD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DText" hidden="1"/>
            <p:cNvSpPr txBox="1"/>
            <p:nvPr/>
          </p:nvSpPr>
          <p:spPr>
            <a:xfrm>
              <a:off x="8318500" y="6032500"/>
              <a:ext cx="635000" cy="635000"/>
            </a:xfrm>
            <a:prstGeom prst="rect">
              <a:avLst/>
            </a:prstGeom>
            <a:noFill/>
          </p:spPr>
          <p:txBody>
            <a:bodyPr vert="horz" rtlCol="0" anchor="ctr" anchorCtr="1">
              <a:noAutofit/>
            </a:bodyPr>
            <a:lstStyle/>
            <a:p>
              <a:pPr algn="ctr"/>
              <a:r>
                <a:rPr lang="en-US" sz="2400" b="1" smtClean="0">
                  <a:latin typeface="Tahoma"/>
                </a:rPr>
                <a:t>0</a:t>
              </a:r>
              <a:endParaRPr lang="en-US" sz="2400" b="1" dirty="0">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2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6290"/>
                                        </p:tgtEl>
                                        <p:attrNameLst>
                                          <p:attrName>style.visibility</p:attrName>
                                        </p:attrNameLst>
                                      </p:cBhvr>
                                      <p:to>
                                        <p:strVal val="visible"/>
                                      </p:to>
                                    </p:set>
                                    <p:animEffect transition="in" filter="fade">
                                      <p:cBhvr>
                                        <p:cTn id="15" dur="1000"/>
                                        <p:tgtEl>
                                          <p:spTgt spid="96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96288" grpId="0"/>
      <p:bldP spid="9629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PQuestion"/>
          <p:cNvSpPr>
            <a:spLocks noGrp="1" noChangeArrowheads="1"/>
          </p:cNvSpPr>
          <p:nvPr>
            <p:ph type="title"/>
          </p:nvPr>
        </p:nvSpPr>
        <p:spPr>
          <a:xfrm>
            <a:off x="2819400" y="1676400"/>
            <a:ext cx="3733800" cy="1066800"/>
          </a:xfrm>
        </p:spPr>
        <p:txBody>
          <a:bodyPr>
            <a:spAutoFit/>
          </a:bodyPr>
          <a:lstStyle/>
          <a:p>
            <a:pPr algn="l"/>
            <a:r>
              <a:rPr lang="en-US" sz="3200"/>
              <a:t>Sulfur tetrafluoride is a polar molecule.</a:t>
            </a:r>
            <a:endParaRPr lang="en-US" sz="3200" b="1" i="1"/>
          </a:p>
        </p:txBody>
      </p:sp>
      <p:grpSp>
        <p:nvGrpSpPr>
          <p:cNvPr id="2" name="ResponseCounter" hidden="1"/>
          <p:cNvGrpSpPr>
            <a:grpSpLocks/>
          </p:cNvGrpSpPr>
          <p:nvPr>
            <p:custDataLst>
              <p:tags r:id="rId3"/>
            </p:custDataLst>
          </p:nvPr>
        </p:nvGrpSpPr>
        <p:grpSpPr bwMode="auto">
          <a:xfrm>
            <a:off x="127000" y="6413500"/>
            <a:ext cx="8864600" cy="317500"/>
            <a:chOff x="120" y="4000"/>
            <a:chExt cx="2432" cy="200"/>
          </a:xfrm>
        </p:grpSpPr>
        <p:sp>
          <p:nvSpPr>
            <p:cNvPr id="122884" name="RCFill" descr="Dark vertical" hidden="1"/>
            <p:cNvSpPr>
              <a:spLocks noChangeArrowheads="1"/>
            </p:cNvSpPr>
            <p:nvPr/>
          </p:nvSpPr>
          <p:spPr bwMode="auto">
            <a:xfrm>
              <a:off x="120" y="4024"/>
              <a:ext cx="778" cy="160"/>
            </a:xfrm>
            <a:prstGeom prst="rect">
              <a:avLst/>
            </a:prstGeom>
            <a:pattFill prst="dkVert">
              <a:fgClr>
                <a:schemeClr val="accent1"/>
              </a:fgClr>
              <a:bgClr>
                <a:schemeClr val="bg1"/>
              </a:bgClr>
            </a:pattFill>
            <a:ln w="9525">
              <a:noFill/>
              <a:miter lim="800000"/>
              <a:headEnd/>
              <a:tailEnd/>
            </a:ln>
            <a:effectLst/>
          </p:spPr>
          <p:txBody>
            <a:bodyPr wrap="none" anchor="ctr"/>
            <a:lstStyle/>
            <a:p>
              <a:endParaRPr lang="en-US"/>
            </a:p>
          </p:txBody>
        </p:sp>
        <p:sp>
          <p:nvSpPr>
            <p:cNvPr id="122885" name="RCFrame" hidden="1"/>
            <p:cNvSpPr>
              <a:spLocks noChangeArrowheads="1"/>
            </p:cNvSpPr>
            <p:nvPr/>
          </p:nvSpPr>
          <p:spPr bwMode="auto">
            <a:xfrm>
              <a:off x="120" y="4000"/>
              <a:ext cx="2432" cy="200"/>
            </a:xfrm>
            <a:prstGeom prst="rect">
              <a:avLst/>
            </a:prstGeom>
            <a:noFill/>
            <a:ln w="9525">
              <a:solidFill>
                <a:schemeClr val="tx1"/>
              </a:solidFill>
              <a:miter lim="800000"/>
              <a:headEnd/>
              <a:tailEnd/>
            </a:ln>
            <a:effectLst/>
          </p:spPr>
          <p:txBody>
            <a:bodyPr wrap="none" anchor="ctr"/>
            <a:lstStyle/>
            <a:p>
              <a:pPr algn="ctr"/>
              <a:r>
                <a:rPr lang="en-US" sz="1400" b="1" smtClean="0">
                  <a:latin typeface="Tahoma" pitchFamily="34" charset="0"/>
                </a:rPr>
                <a:t>32 of 100</a:t>
              </a:r>
              <a:endParaRPr lang="en-US" sz="1400" b="1">
                <a:latin typeface="Tahoma" pitchFamily="34" charset="0"/>
              </a:endParaRPr>
            </a:p>
          </p:txBody>
        </p:sp>
      </p:grpSp>
      <p:graphicFrame>
        <p:nvGraphicFramePr>
          <p:cNvPr id="122886" name="TPChart"/>
          <p:cNvGraphicFramePr>
            <a:graphicFrameLocks/>
          </p:cNvGraphicFramePr>
          <p:nvPr/>
        </p:nvGraphicFramePr>
        <p:xfrm>
          <a:off x="0" y="3810000"/>
          <a:ext cx="9140825" cy="1419225"/>
        </p:xfrm>
        <a:graphic>
          <a:graphicData uri="http://schemas.openxmlformats.org/presentationml/2006/ole">
            <p:oleObj spid="_x0000_s48130" name="Chart" r:id="rId8" imgW="9144096" imgH="1419149" progId="MSGraph.Chart.8">
              <p:embed followColorScheme="full"/>
            </p:oleObj>
          </a:graphicData>
        </a:graphic>
      </p:graphicFrame>
      <p:sp>
        <p:nvSpPr>
          <p:cNvPr id="122889" name="CorShape1"/>
          <p:cNvSpPr>
            <a:spLocks noChangeArrowheads="1"/>
          </p:cNvSpPr>
          <p:nvPr>
            <p:custDataLst>
              <p:tags r:id="rId4"/>
            </p:custDataLst>
          </p:nvPr>
        </p:nvSpPr>
        <p:spPr bwMode="auto">
          <a:xfrm>
            <a:off x="1882775" y="4017963"/>
            <a:ext cx="814388" cy="438150"/>
          </a:xfrm>
          <a:prstGeom prst="roundRect">
            <a:avLst>
              <a:gd name="adj" fmla="val 16667"/>
            </a:avLst>
          </a:prstGeom>
          <a:solidFill>
            <a:schemeClr val="folHlink"/>
          </a:solidFill>
          <a:ln w="25400">
            <a:solidFill>
              <a:schemeClr val="folHlink"/>
            </a:solidFill>
            <a:round/>
            <a:headEnd/>
            <a:tailEnd/>
          </a:ln>
          <a:effectLst/>
        </p:spPr>
        <p:txBody>
          <a:bodyPr wrap="none" anchor="ctr"/>
          <a:lstStyle/>
          <a:p>
            <a:endParaRPr lang="en-US"/>
          </a:p>
        </p:txBody>
      </p:sp>
      <p:sp>
        <p:nvSpPr>
          <p:cNvPr id="122887" name="TPAnswers"/>
          <p:cNvSpPr>
            <a:spLocks noGrp="1" noChangeArrowheads="1"/>
          </p:cNvSpPr>
          <p:nvPr>
            <p:ph type="body" idx="1"/>
            <p:custDataLst>
              <p:tags r:id="rId5"/>
            </p:custDataLst>
          </p:nvPr>
        </p:nvSpPr>
        <p:spPr>
          <a:xfrm>
            <a:off x="1206500" y="3827463"/>
            <a:ext cx="7937500" cy="1354137"/>
          </a:xfrm>
        </p:spPr>
        <p:txBody>
          <a:bodyPr tIns="190500" bIns="190500">
            <a:spAutoFit/>
          </a:bodyPr>
          <a:lstStyle/>
          <a:p>
            <a:pPr marL="609600" indent="-609600">
              <a:lnSpc>
                <a:spcPct val="90000"/>
              </a:lnSpc>
              <a:spcAft>
                <a:spcPts val="13"/>
              </a:spcAft>
              <a:buClr>
                <a:srgbClr val="000000"/>
              </a:buClr>
              <a:buFont typeface="Times New Roman" pitchFamily="18" charset="0"/>
              <a:buAutoNum type="arabicPeriod"/>
            </a:pPr>
            <a:r>
              <a:rPr lang="pt-BR"/>
              <a:t>Fact</a:t>
            </a:r>
          </a:p>
          <a:p>
            <a:pPr marL="609600" indent="-609600">
              <a:lnSpc>
                <a:spcPct val="90000"/>
              </a:lnSpc>
              <a:spcAft>
                <a:spcPts val="13"/>
              </a:spcAft>
              <a:buClr>
                <a:srgbClr val="000000"/>
              </a:buClr>
              <a:buFont typeface="Times New Roman" pitchFamily="18" charset="0"/>
              <a:buAutoNum type="arabicPeriod"/>
            </a:pPr>
            <a:r>
              <a:rPr lang="pt-BR"/>
              <a:t>Crap</a:t>
            </a:r>
            <a:endParaRPr lang="en-US"/>
          </a:p>
        </p:txBody>
      </p:sp>
      <p:pic>
        <p:nvPicPr>
          <p:cNvPr id="122888" name="Picture 8" descr="factorcrap"/>
          <p:cNvPicPr>
            <a:picLocks noChangeAspect="1" noChangeArrowheads="1"/>
          </p:cNvPicPr>
          <p:nvPr/>
        </p:nvPicPr>
        <p:blipFill>
          <a:blip r:embed="rId9" cstate="print"/>
          <a:srcRect/>
          <a:stretch>
            <a:fillRect/>
          </a:stretch>
        </p:blipFill>
        <p:spPr bwMode="auto">
          <a:xfrm>
            <a:off x="304800" y="304800"/>
            <a:ext cx="2362200" cy="2362200"/>
          </a:xfrm>
          <a:prstGeom prst="rect">
            <a:avLst/>
          </a:prstGeom>
          <a:noFill/>
        </p:spPr>
      </p:pic>
      <p:grpSp>
        <p:nvGrpSpPr>
          <p:cNvPr id="3" name="Group 18"/>
          <p:cNvGrpSpPr>
            <a:grpSpLocks/>
          </p:cNvGrpSpPr>
          <p:nvPr/>
        </p:nvGrpSpPr>
        <p:grpSpPr bwMode="auto">
          <a:xfrm>
            <a:off x="6248400" y="533400"/>
            <a:ext cx="2497138" cy="2667000"/>
            <a:chOff x="3936" y="336"/>
            <a:chExt cx="1573" cy="1680"/>
          </a:xfrm>
        </p:grpSpPr>
        <p:sp>
          <p:nvSpPr>
            <p:cNvPr id="122892" name="Oval 12"/>
            <p:cNvSpPr>
              <a:spLocks noChangeArrowheads="1"/>
            </p:cNvSpPr>
            <p:nvPr/>
          </p:nvSpPr>
          <p:spPr bwMode="auto">
            <a:xfrm>
              <a:off x="4320" y="1056"/>
              <a:ext cx="144" cy="144"/>
            </a:xfrm>
            <a:prstGeom prst="ellipse">
              <a:avLst/>
            </a:prstGeom>
            <a:solidFill>
              <a:schemeClr val="bg1"/>
            </a:solidFill>
            <a:ln w="9525">
              <a:noFill/>
              <a:round/>
              <a:headEnd/>
              <a:tailEnd/>
            </a:ln>
            <a:effectLst/>
          </p:spPr>
          <p:txBody>
            <a:bodyPr wrap="none" anchor="ctr"/>
            <a:lstStyle/>
            <a:p>
              <a:endParaRPr lang="en-US"/>
            </a:p>
          </p:txBody>
        </p:sp>
        <p:sp>
          <p:nvSpPr>
            <p:cNvPr id="122893" name="Oval 13"/>
            <p:cNvSpPr>
              <a:spLocks noChangeArrowheads="1"/>
            </p:cNvSpPr>
            <p:nvPr/>
          </p:nvSpPr>
          <p:spPr bwMode="auto">
            <a:xfrm>
              <a:off x="4656" y="528"/>
              <a:ext cx="144" cy="144"/>
            </a:xfrm>
            <a:prstGeom prst="ellipse">
              <a:avLst/>
            </a:prstGeom>
            <a:solidFill>
              <a:schemeClr val="bg1"/>
            </a:solidFill>
            <a:ln w="9525">
              <a:noFill/>
              <a:round/>
              <a:headEnd/>
              <a:tailEnd/>
            </a:ln>
            <a:effectLst/>
          </p:spPr>
          <p:txBody>
            <a:bodyPr wrap="none" anchor="ctr"/>
            <a:lstStyle/>
            <a:p>
              <a:endParaRPr lang="en-US"/>
            </a:p>
          </p:txBody>
        </p:sp>
        <p:sp>
          <p:nvSpPr>
            <p:cNvPr id="122894" name="Oval 14"/>
            <p:cNvSpPr>
              <a:spLocks noChangeArrowheads="1"/>
            </p:cNvSpPr>
            <p:nvPr/>
          </p:nvSpPr>
          <p:spPr bwMode="auto">
            <a:xfrm>
              <a:off x="5061" y="816"/>
              <a:ext cx="144" cy="144"/>
            </a:xfrm>
            <a:prstGeom prst="ellipse">
              <a:avLst/>
            </a:prstGeom>
            <a:solidFill>
              <a:schemeClr val="bg1"/>
            </a:solidFill>
            <a:ln w="9525">
              <a:noFill/>
              <a:round/>
              <a:headEnd/>
              <a:tailEnd/>
            </a:ln>
            <a:effectLst/>
          </p:spPr>
          <p:txBody>
            <a:bodyPr wrap="none" anchor="ctr"/>
            <a:lstStyle/>
            <a:p>
              <a:endParaRPr lang="en-US"/>
            </a:p>
          </p:txBody>
        </p:sp>
        <p:sp>
          <p:nvSpPr>
            <p:cNvPr id="122895" name="Oval 15"/>
            <p:cNvSpPr>
              <a:spLocks noChangeArrowheads="1"/>
            </p:cNvSpPr>
            <p:nvPr/>
          </p:nvSpPr>
          <p:spPr bwMode="auto">
            <a:xfrm>
              <a:off x="5010" y="1410"/>
              <a:ext cx="144" cy="144"/>
            </a:xfrm>
            <a:prstGeom prst="ellipse">
              <a:avLst/>
            </a:prstGeom>
            <a:solidFill>
              <a:schemeClr val="bg1"/>
            </a:solidFill>
            <a:ln w="9525">
              <a:noFill/>
              <a:round/>
              <a:headEnd/>
              <a:tailEnd/>
            </a:ln>
            <a:effectLst/>
          </p:spPr>
          <p:txBody>
            <a:bodyPr wrap="none" anchor="ctr"/>
            <a:lstStyle/>
            <a:p>
              <a:endParaRPr lang="en-US"/>
            </a:p>
          </p:txBody>
        </p:sp>
        <p:sp>
          <p:nvSpPr>
            <p:cNvPr id="122896" name="Oval 16"/>
            <p:cNvSpPr>
              <a:spLocks noChangeArrowheads="1"/>
            </p:cNvSpPr>
            <p:nvPr/>
          </p:nvSpPr>
          <p:spPr bwMode="auto">
            <a:xfrm>
              <a:off x="4665" y="1749"/>
              <a:ext cx="144" cy="144"/>
            </a:xfrm>
            <a:prstGeom prst="ellipse">
              <a:avLst/>
            </a:prstGeom>
            <a:solidFill>
              <a:schemeClr val="bg1"/>
            </a:solidFill>
            <a:ln w="9525">
              <a:noFill/>
              <a:round/>
              <a:headEnd/>
              <a:tailEnd/>
            </a:ln>
            <a:effectLst/>
          </p:spPr>
          <p:txBody>
            <a:bodyPr wrap="none" anchor="ctr"/>
            <a:lstStyle/>
            <a:p>
              <a:endParaRPr lang="en-US"/>
            </a:p>
          </p:txBody>
        </p:sp>
        <p:sp>
          <p:nvSpPr>
            <p:cNvPr id="122897" name="Oval 17"/>
            <p:cNvSpPr>
              <a:spLocks noChangeArrowheads="1"/>
            </p:cNvSpPr>
            <p:nvPr/>
          </p:nvSpPr>
          <p:spPr bwMode="auto">
            <a:xfrm>
              <a:off x="4665" y="1149"/>
              <a:ext cx="144" cy="144"/>
            </a:xfrm>
            <a:prstGeom prst="ellipse">
              <a:avLst/>
            </a:prstGeom>
            <a:solidFill>
              <a:schemeClr val="bg1"/>
            </a:solidFill>
            <a:ln w="9525">
              <a:noFill/>
              <a:round/>
              <a:headEnd/>
              <a:tailEnd/>
            </a:ln>
            <a:effectLst/>
          </p:spPr>
          <p:txBody>
            <a:bodyPr wrap="none" anchor="ctr"/>
            <a:lstStyle/>
            <a:p>
              <a:endParaRPr lang="en-US"/>
            </a:p>
          </p:txBody>
        </p:sp>
        <p:pic>
          <p:nvPicPr>
            <p:cNvPr id="122891" name="Picture 11" descr="figure-03-07-4"/>
            <p:cNvPicPr>
              <a:picLocks noChangeAspect="1" noChangeArrowheads="1"/>
            </p:cNvPicPr>
            <p:nvPr/>
          </p:nvPicPr>
          <p:blipFill>
            <a:blip r:embed="rId10" cstate="print">
              <a:clrChange>
                <a:clrFrom>
                  <a:srgbClr val="FFFFFF"/>
                </a:clrFrom>
                <a:clrTo>
                  <a:srgbClr val="FFFFFF">
                    <a:alpha val="0"/>
                  </a:srgbClr>
                </a:clrTo>
              </a:clrChange>
            </a:blip>
            <a:srcRect l="60764" t="56250"/>
            <a:stretch>
              <a:fillRect/>
            </a:stretch>
          </p:blipFill>
          <p:spPr bwMode="auto">
            <a:xfrm>
              <a:off x="3936" y="336"/>
              <a:ext cx="1573" cy="1680"/>
            </a:xfrm>
            <a:prstGeom prst="rect">
              <a:avLst/>
            </a:prstGeom>
            <a:noFill/>
          </p:spPr>
        </p:pic>
      </p:grpSp>
      <p:grpSp>
        <p:nvGrpSpPr>
          <p:cNvPr id="4" name="Group 25"/>
          <p:cNvGrpSpPr>
            <a:grpSpLocks/>
          </p:cNvGrpSpPr>
          <p:nvPr/>
        </p:nvGrpSpPr>
        <p:grpSpPr bwMode="auto">
          <a:xfrm>
            <a:off x="6462713" y="3824288"/>
            <a:ext cx="2057400" cy="2057400"/>
            <a:chOff x="4071" y="2409"/>
            <a:chExt cx="1296" cy="1296"/>
          </a:xfrm>
        </p:grpSpPr>
        <p:sp>
          <p:nvSpPr>
            <p:cNvPr id="122900" name="Oval 20"/>
            <p:cNvSpPr>
              <a:spLocks noChangeArrowheads="1"/>
            </p:cNvSpPr>
            <p:nvPr/>
          </p:nvSpPr>
          <p:spPr bwMode="auto">
            <a:xfrm>
              <a:off x="4185" y="3177"/>
              <a:ext cx="144" cy="144"/>
            </a:xfrm>
            <a:prstGeom prst="ellipse">
              <a:avLst/>
            </a:prstGeom>
            <a:solidFill>
              <a:schemeClr val="bg1"/>
            </a:solidFill>
            <a:ln w="9525">
              <a:noFill/>
              <a:round/>
              <a:headEnd/>
              <a:tailEnd/>
            </a:ln>
            <a:effectLst/>
          </p:spPr>
          <p:txBody>
            <a:bodyPr wrap="none" anchor="ctr"/>
            <a:lstStyle/>
            <a:p>
              <a:endParaRPr lang="en-US"/>
            </a:p>
          </p:txBody>
        </p:sp>
        <p:sp>
          <p:nvSpPr>
            <p:cNvPr id="122901" name="Oval 21"/>
            <p:cNvSpPr>
              <a:spLocks noChangeArrowheads="1"/>
            </p:cNvSpPr>
            <p:nvPr/>
          </p:nvSpPr>
          <p:spPr bwMode="auto">
            <a:xfrm>
              <a:off x="4791" y="3417"/>
              <a:ext cx="144" cy="144"/>
            </a:xfrm>
            <a:prstGeom prst="ellipse">
              <a:avLst/>
            </a:prstGeom>
            <a:solidFill>
              <a:schemeClr val="bg1"/>
            </a:solidFill>
            <a:ln w="9525">
              <a:noFill/>
              <a:round/>
              <a:headEnd/>
              <a:tailEnd/>
            </a:ln>
            <a:effectLst/>
          </p:spPr>
          <p:txBody>
            <a:bodyPr wrap="none" anchor="ctr"/>
            <a:lstStyle/>
            <a:p>
              <a:endParaRPr lang="en-US"/>
            </a:p>
          </p:txBody>
        </p:sp>
        <p:sp>
          <p:nvSpPr>
            <p:cNvPr id="122902" name="Oval 22"/>
            <p:cNvSpPr>
              <a:spLocks noChangeArrowheads="1"/>
            </p:cNvSpPr>
            <p:nvPr/>
          </p:nvSpPr>
          <p:spPr bwMode="auto">
            <a:xfrm>
              <a:off x="4677" y="2976"/>
              <a:ext cx="144" cy="144"/>
            </a:xfrm>
            <a:prstGeom prst="ellipse">
              <a:avLst/>
            </a:prstGeom>
            <a:solidFill>
              <a:schemeClr val="bg1"/>
            </a:solidFill>
            <a:ln w="9525">
              <a:noFill/>
              <a:round/>
              <a:headEnd/>
              <a:tailEnd/>
            </a:ln>
            <a:effectLst/>
          </p:spPr>
          <p:txBody>
            <a:bodyPr wrap="none" anchor="ctr"/>
            <a:lstStyle/>
            <a:p>
              <a:endParaRPr lang="en-US"/>
            </a:p>
          </p:txBody>
        </p:sp>
        <p:sp>
          <p:nvSpPr>
            <p:cNvPr id="122903" name="Oval 23"/>
            <p:cNvSpPr>
              <a:spLocks noChangeArrowheads="1"/>
            </p:cNvSpPr>
            <p:nvPr/>
          </p:nvSpPr>
          <p:spPr bwMode="auto">
            <a:xfrm>
              <a:off x="5001" y="3111"/>
              <a:ext cx="144" cy="144"/>
            </a:xfrm>
            <a:prstGeom prst="ellipse">
              <a:avLst/>
            </a:prstGeom>
            <a:solidFill>
              <a:schemeClr val="bg1"/>
            </a:solidFill>
            <a:ln w="9525">
              <a:noFill/>
              <a:round/>
              <a:headEnd/>
              <a:tailEnd/>
            </a:ln>
            <a:effectLst/>
          </p:spPr>
          <p:txBody>
            <a:bodyPr wrap="none" anchor="ctr"/>
            <a:lstStyle/>
            <a:p>
              <a:endParaRPr lang="en-US"/>
            </a:p>
          </p:txBody>
        </p:sp>
        <p:sp>
          <p:nvSpPr>
            <p:cNvPr id="122904" name="Oval 24"/>
            <p:cNvSpPr>
              <a:spLocks noChangeArrowheads="1"/>
            </p:cNvSpPr>
            <p:nvPr/>
          </p:nvSpPr>
          <p:spPr bwMode="auto">
            <a:xfrm>
              <a:off x="4665" y="2514"/>
              <a:ext cx="144" cy="144"/>
            </a:xfrm>
            <a:prstGeom prst="ellipse">
              <a:avLst/>
            </a:prstGeom>
            <a:solidFill>
              <a:schemeClr val="bg1"/>
            </a:solidFill>
            <a:ln w="9525">
              <a:noFill/>
              <a:round/>
              <a:headEnd/>
              <a:tailEnd/>
            </a:ln>
            <a:effectLst/>
          </p:spPr>
          <p:txBody>
            <a:bodyPr wrap="none" anchor="ctr"/>
            <a:lstStyle/>
            <a:p>
              <a:endParaRPr lang="en-US"/>
            </a:p>
          </p:txBody>
        </p:sp>
        <p:pic>
          <p:nvPicPr>
            <p:cNvPr id="122899" name="Picture 19" descr="figure-03-07-4"/>
            <p:cNvPicPr>
              <a:picLocks noChangeAspect="1" noChangeArrowheads="1"/>
            </p:cNvPicPr>
            <p:nvPr/>
          </p:nvPicPr>
          <p:blipFill>
            <a:blip r:embed="rId10" cstate="print">
              <a:clrChange>
                <a:clrFrom>
                  <a:srgbClr val="FFFFFF"/>
                </a:clrFrom>
                <a:clrTo>
                  <a:srgbClr val="FFFFFF">
                    <a:alpha val="0"/>
                  </a:srgbClr>
                </a:clrTo>
              </a:clrChange>
            </a:blip>
            <a:srcRect l="22449" t="18750" r="45224" b="47501"/>
            <a:stretch>
              <a:fillRect/>
            </a:stretch>
          </p:blipFill>
          <p:spPr bwMode="auto">
            <a:xfrm>
              <a:off x="4071" y="2409"/>
              <a:ext cx="1296" cy="1296"/>
            </a:xfrm>
            <a:prstGeom prst="rect">
              <a:avLst/>
            </a:prstGeom>
            <a:noFill/>
          </p:spPr>
        </p:pic>
      </p:grpSp>
      <p:grpSp>
        <p:nvGrpSpPr>
          <p:cNvPr id="27" name="Countdown" hidden="1"/>
          <p:cNvGrpSpPr/>
          <p:nvPr>
            <p:custDataLst>
              <p:tags r:id="rId6"/>
            </p:custDataLst>
          </p:nvPr>
        </p:nvGrpSpPr>
        <p:grpSpPr>
          <a:xfrm>
            <a:off x="8382000" y="6096000"/>
            <a:ext cx="635000" cy="635000"/>
            <a:chOff x="8318500" y="6032500"/>
            <a:chExt cx="635000" cy="635000"/>
          </a:xfrm>
        </p:grpSpPr>
        <p:sp>
          <p:nvSpPr>
            <p:cNvPr id="26" name="CD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DText" hidden="1"/>
            <p:cNvSpPr txBox="1"/>
            <p:nvPr/>
          </p:nvSpPr>
          <p:spPr>
            <a:xfrm>
              <a:off x="8318500" y="6032500"/>
              <a:ext cx="635000" cy="635000"/>
            </a:xfrm>
            <a:prstGeom prst="rect">
              <a:avLst/>
            </a:prstGeom>
            <a:noFill/>
          </p:spPr>
          <p:txBody>
            <a:bodyPr vert="horz" rtlCol="0" anchor="ctr" anchorCtr="1">
              <a:noAutofit/>
            </a:bodyPr>
            <a:lstStyle/>
            <a:p>
              <a:pPr algn="ctr"/>
              <a:r>
                <a:rPr lang="en-US" sz="2400" b="1" smtClean="0">
                  <a:latin typeface="Tahoma"/>
                </a:rPr>
                <a:t>0</a:t>
              </a:r>
              <a:endParaRPr lang="en-US" sz="2400" b="1">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8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2889"/>
                                        </p:tgtEl>
                                        <p:attrNameLst>
                                          <p:attrName>style.visibility</p:attrName>
                                        </p:attrNameLst>
                                      </p:cBhvr>
                                      <p:to>
                                        <p:strVal val="visible"/>
                                      </p:to>
                                    </p:set>
                                    <p:animEffect transition="in" filter="fade">
                                      <p:cBhvr>
                                        <p:cTn id="15" dur="1000"/>
                                        <p:tgtEl>
                                          <p:spTgt spid="122889"/>
                                        </p:tgtEl>
                                      </p:cBhvr>
                                    </p:animEffect>
                                  </p:childTnLst>
                                </p:cTn>
                              </p:par>
                            </p:childTnLst>
                          </p:cTn>
                        </p:par>
                      </p:childTnLst>
                    </p:cTn>
                  </p:par>
                  <p:par>
                    <p:cTn id="16" fill="hold">
                      <p:stCondLst>
                        <p:cond delay="indefinite"/>
                      </p:stCondLst>
                      <p:childTnLst>
                        <p:par>
                          <p:cTn id="17" fill="hold">
                            <p:stCondLst>
                              <p:cond delay="0"/>
                            </p:stCondLst>
                            <p:childTnLst>
                              <p:par>
                                <p:cTn id="18" presetID="51"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770" decel="100000"/>
                                        <p:tgtEl>
                                          <p:spTgt spid="3"/>
                                        </p:tgtEl>
                                      </p:cBhvr>
                                    </p:animEffect>
                                    <p:animScale>
                                      <p:cBhvr>
                                        <p:cTn id="21" dur="770" decel="100000"/>
                                        <p:tgtEl>
                                          <p:spTgt spid="3"/>
                                        </p:tgtEl>
                                      </p:cBhvr>
                                      <p:from x="10000" y="10000"/>
                                      <p:to x="200000" y="450000"/>
                                    </p:animScale>
                                    <p:animScale>
                                      <p:cBhvr>
                                        <p:cTn id="22" dur="1230" accel="100000" fill="hold">
                                          <p:stCondLst>
                                            <p:cond delay="770"/>
                                          </p:stCondLst>
                                        </p:cTn>
                                        <p:tgtEl>
                                          <p:spTgt spid="3"/>
                                        </p:tgtEl>
                                      </p:cBhvr>
                                      <p:from x="200000" y="450000"/>
                                      <p:to x="100000" y="100000"/>
                                    </p:animScale>
                                    <p:set>
                                      <p:cBhvr>
                                        <p:cTn id="23" dur="770" fill="hold"/>
                                        <p:tgtEl>
                                          <p:spTgt spid="3"/>
                                        </p:tgtEl>
                                        <p:attrNameLst>
                                          <p:attrName>ppt_x</p:attrName>
                                        </p:attrNameLst>
                                      </p:cBhvr>
                                      <p:to>
                                        <p:strVal val="(0.5)"/>
                                      </p:to>
                                    </p:set>
                                    <p:anim from="(0.5)" to="(#ppt_x)" calcmode="lin" valueType="num">
                                      <p:cBhvr>
                                        <p:cTn id="24" dur="1230" accel="100000" fill="hold">
                                          <p:stCondLst>
                                            <p:cond delay="770"/>
                                          </p:stCondLst>
                                        </p:cTn>
                                        <p:tgtEl>
                                          <p:spTgt spid="3"/>
                                        </p:tgtEl>
                                        <p:attrNameLst>
                                          <p:attrName>ppt_x</p:attrName>
                                        </p:attrNameLst>
                                      </p:cBhvr>
                                    </p:anim>
                                    <p:set>
                                      <p:cBhvr>
                                        <p:cTn id="25" dur="770" fill="hold"/>
                                        <p:tgtEl>
                                          <p:spTgt spid="3"/>
                                        </p:tgtEl>
                                        <p:attrNameLst>
                                          <p:attrName>ppt_y</p:attrName>
                                        </p:attrNameLst>
                                      </p:cBhvr>
                                      <p:to>
                                        <p:strVal val="(#ppt_y+0.4)"/>
                                      </p:to>
                                    </p:set>
                                    <p:anim from="(#ppt_y+0.4)" to="(#ppt_y)" calcmode="lin" valueType="num">
                                      <p:cBhvr>
                                        <p:cTn id="26" dur="1230" accel="100000" fill="hold">
                                          <p:stCondLst>
                                            <p:cond delay="770"/>
                                          </p:stCondLst>
                                        </p:cTn>
                                        <p:tgtEl>
                                          <p:spTgt spid="3"/>
                                        </p:tgtEl>
                                        <p:attrNameLst>
                                          <p:attrName>ppt_y</p:attrName>
                                        </p:attrNameLst>
                                      </p:cBhvr>
                                    </p:anim>
                                  </p:childTnLst>
                                </p:cTn>
                              </p:par>
                            </p:childTnLst>
                          </p:cTn>
                        </p:par>
                      </p:childTnLst>
                    </p:cTn>
                  </p:par>
                  <p:par>
                    <p:cTn id="27" fill="hold">
                      <p:stCondLst>
                        <p:cond delay="indefinite"/>
                      </p:stCondLst>
                      <p:childTnLst>
                        <p:par>
                          <p:cTn id="28" fill="hold">
                            <p:stCondLst>
                              <p:cond delay="0"/>
                            </p:stCondLst>
                            <p:childTnLst>
                              <p:par>
                                <p:cTn id="29" presetID="3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800" decel="100000"/>
                                        <p:tgtEl>
                                          <p:spTgt spid="4"/>
                                        </p:tgtEl>
                                      </p:cBhvr>
                                    </p:animEffect>
                                    <p:anim calcmode="lin" valueType="num">
                                      <p:cBhvr>
                                        <p:cTn id="32" dur="800" decel="100000" fill="hold"/>
                                        <p:tgtEl>
                                          <p:spTgt spid="4"/>
                                        </p:tgtEl>
                                        <p:attrNameLst>
                                          <p:attrName>style.rotation</p:attrName>
                                        </p:attrNameLst>
                                      </p:cBhvr>
                                      <p:tavLst>
                                        <p:tav tm="0">
                                          <p:val>
                                            <p:fltVal val="-90"/>
                                          </p:val>
                                        </p:tav>
                                        <p:tav tm="100000">
                                          <p:val>
                                            <p:fltVal val="0"/>
                                          </p:val>
                                        </p:tav>
                                      </p:tavLst>
                                    </p:anim>
                                    <p:anim calcmode="lin" valueType="num">
                                      <p:cBhvr>
                                        <p:cTn id="33" dur="800" decel="100000" fill="hold"/>
                                        <p:tgtEl>
                                          <p:spTgt spid="4"/>
                                        </p:tgtEl>
                                        <p:attrNameLst>
                                          <p:attrName>ppt_x</p:attrName>
                                        </p:attrNameLst>
                                      </p:cBhvr>
                                      <p:tavLst>
                                        <p:tav tm="0">
                                          <p:val>
                                            <p:strVal val="#ppt_x+0.4"/>
                                          </p:val>
                                        </p:tav>
                                        <p:tav tm="100000">
                                          <p:val>
                                            <p:strVal val="#ppt_x-0.05"/>
                                          </p:val>
                                        </p:tav>
                                      </p:tavLst>
                                    </p:anim>
                                    <p:anim calcmode="lin" valueType="num">
                                      <p:cBhvr>
                                        <p:cTn id="34" dur="800" decel="100000" fill="hold"/>
                                        <p:tgtEl>
                                          <p:spTgt spid="4"/>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22886" grpId="0"/>
      <p:bldP spid="12288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AutoShape 2"/>
          <p:cNvSpPr>
            <a:spLocks noChangeArrowheads="1"/>
          </p:cNvSpPr>
          <p:nvPr/>
        </p:nvSpPr>
        <p:spPr bwMode="auto">
          <a:xfrm>
            <a:off x="685800" y="304800"/>
            <a:ext cx="1981200" cy="12954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pic>
        <p:nvPicPr>
          <p:cNvPr id="123907" name="Picture 3"/>
          <p:cNvPicPr>
            <a:picLocks noChangeAspect="1" noChangeArrowheads="1"/>
          </p:cNvPicPr>
          <p:nvPr/>
        </p:nvPicPr>
        <p:blipFill>
          <a:blip r:embed="rId3" cstate="print"/>
          <a:srcRect/>
          <a:stretch>
            <a:fillRect/>
          </a:stretch>
        </p:blipFill>
        <p:spPr bwMode="auto">
          <a:xfrm>
            <a:off x="4495800" y="3429000"/>
            <a:ext cx="2362200" cy="2014538"/>
          </a:xfrm>
          <a:prstGeom prst="rect">
            <a:avLst/>
          </a:prstGeom>
          <a:noFill/>
          <a:ln w="9525">
            <a:noFill/>
            <a:miter lim="800000"/>
            <a:headEnd/>
            <a:tailEnd/>
          </a:ln>
        </p:spPr>
      </p:pic>
      <p:sp>
        <p:nvSpPr>
          <p:cNvPr id="123908" name="Rectangle 4"/>
          <p:cNvSpPr>
            <a:spLocks noGrp="1" noChangeArrowheads="1"/>
          </p:cNvSpPr>
          <p:nvPr>
            <p:ph type="subTitle" idx="1"/>
          </p:nvPr>
        </p:nvSpPr>
        <p:spPr>
          <a:xfrm>
            <a:off x="1066800" y="2133600"/>
            <a:ext cx="7010400" cy="4191000"/>
          </a:xfrm>
          <a:noFill/>
          <a:ln/>
        </p:spPr>
        <p:txBody>
          <a:bodyPr/>
          <a:lstStyle/>
          <a:p>
            <a:pPr marL="457200" indent="-457200" algn="l">
              <a:lnSpc>
                <a:spcPct val="80000"/>
              </a:lnSpc>
              <a:spcBef>
                <a:spcPct val="50000"/>
              </a:spcBef>
            </a:pPr>
            <a:r>
              <a:rPr lang="en-US" b="1" u="sng" dirty="0"/>
              <a:t>Applying:</a:t>
            </a:r>
          </a:p>
          <a:p>
            <a:pPr marL="457200" indent="-457200" algn="l">
              <a:lnSpc>
                <a:spcPct val="80000"/>
              </a:lnSpc>
              <a:spcBef>
                <a:spcPct val="50000"/>
              </a:spcBef>
              <a:buFont typeface="Symbol" pitchFamily="18" charset="2"/>
              <a:buChar char=""/>
            </a:pPr>
            <a:r>
              <a:rPr lang="en-US" dirty="0"/>
              <a:t>Conceptual knowledge and mastery is created when clicker questions branch into areas beyond the material covered in class or in the textbook requiring the application of newly taught concepts to real-world or open-ended problems. </a:t>
            </a:r>
          </a:p>
        </p:txBody>
      </p:sp>
      <p:sp>
        <p:nvSpPr>
          <p:cNvPr id="123909" name="Text Box 5"/>
          <p:cNvSpPr txBox="1">
            <a:spLocks noChangeArrowheads="1"/>
          </p:cNvSpPr>
          <p:nvPr/>
        </p:nvSpPr>
        <p:spPr bwMode="auto">
          <a:xfrm>
            <a:off x="990600" y="533400"/>
            <a:ext cx="5715000" cy="701675"/>
          </a:xfrm>
          <a:prstGeom prst="rect">
            <a:avLst/>
          </a:prstGeom>
          <a:noFill/>
          <a:ln w="9525">
            <a:noFill/>
            <a:miter lim="800000"/>
            <a:headEnd/>
            <a:tailEnd/>
          </a:ln>
          <a:effectLst/>
        </p:spPr>
        <p:txBody>
          <a:bodyPr>
            <a:spAutoFit/>
          </a:bodyPr>
          <a:lstStyle/>
          <a:p>
            <a:pPr>
              <a:spcBef>
                <a:spcPct val="50000"/>
              </a:spcBef>
            </a:pPr>
            <a:r>
              <a:rPr lang="en-US" sz="4000">
                <a:solidFill>
                  <a:schemeClr val="tx2"/>
                </a:solidFill>
              </a:rPr>
              <a:t>Click  ― </a:t>
            </a:r>
            <a:r>
              <a:rPr lang="en-US" sz="4000" i="1">
                <a:solidFill>
                  <a:schemeClr val="tx2"/>
                </a:solidFill>
              </a:rPr>
              <a:t>I apply</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500"/>
                                  </p:stCondLst>
                                  <p:childTnLst>
                                    <p:set>
                                      <p:cBhvr>
                                        <p:cTn id="6" dur="1" fill="hold">
                                          <p:stCondLst>
                                            <p:cond delay="0"/>
                                          </p:stCondLst>
                                        </p:cTn>
                                        <p:tgtEl>
                                          <p:spTgt spid="123906"/>
                                        </p:tgtEl>
                                        <p:attrNameLst>
                                          <p:attrName>style.visibility</p:attrName>
                                        </p:attrNameLst>
                                      </p:cBhvr>
                                      <p:to>
                                        <p:strVal val="visible"/>
                                      </p:to>
                                    </p:set>
                                    <p:anim calcmode="lin" valueType="num">
                                      <p:cBhvr>
                                        <p:cTn id="7" dur="500" fill="hold"/>
                                        <p:tgtEl>
                                          <p:spTgt spid="123906"/>
                                        </p:tgtEl>
                                        <p:attrNameLst>
                                          <p:attrName>ppt_w</p:attrName>
                                        </p:attrNameLst>
                                      </p:cBhvr>
                                      <p:tavLst>
                                        <p:tav tm="0">
                                          <p:val>
                                            <p:fltVal val="0"/>
                                          </p:val>
                                        </p:tav>
                                        <p:tav tm="100000">
                                          <p:val>
                                            <p:strVal val="#ppt_w"/>
                                          </p:val>
                                        </p:tav>
                                      </p:tavLst>
                                    </p:anim>
                                    <p:anim calcmode="lin" valueType="num">
                                      <p:cBhvr>
                                        <p:cTn id="8" dur="500" fill="hold"/>
                                        <p:tgtEl>
                                          <p:spTgt spid="123906"/>
                                        </p:tgtEl>
                                        <p:attrNameLst>
                                          <p:attrName>ppt_h</p:attrName>
                                        </p:attrNameLst>
                                      </p:cBhvr>
                                      <p:tavLst>
                                        <p:tav tm="0">
                                          <p:val>
                                            <p:fltVal val="0"/>
                                          </p:val>
                                        </p:tav>
                                        <p:tav tm="100000">
                                          <p:val>
                                            <p:strVal val="#ppt_h"/>
                                          </p:val>
                                        </p:tav>
                                      </p:tavLst>
                                    </p:anim>
                                    <p:anim calcmode="lin" valueType="num">
                                      <p:cBhvr>
                                        <p:cTn id="9" dur="500" fill="hold"/>
                                        <p:tgtEl>
                                          <p:spTgt spid="123906"/>
                                        </p:tgtEl>
                                        <p:attrNameLst>
                                          <p:attrName>ppt_x</p:attrName>
                                        </p:attrNameLst>
                                      </p:cBhvr>
                                      <p:tavLst>
                                        <p:tav tm="0">
                                          <p:val>
                                            <p:fltVal val="0.5"/>
                                          </p:val>
                                        </p:tav>
                                        <p:tav tm="100000">
                                          <p:val>
                                            <p:strVal val="#ppt_x"/>
                                          </p:val>
                                        </p:tav>
                                      </p:tavLst>
                                    </p:anim>
                                    <p:anim calcmode="lin" valueType="num">
                                      <p:cBhvr>
                                        <p:cTn id="10" dur="500" fill="hold"/>
                                        <p:tgtEl>
                                          <p:spTgt spid="123906"/>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123909"/>
                                        </p:tgtEl>
                                        <p:attrNameLst>
                                          <p:attrName>style.visibility</p:attrName>
                                        </p:attrNameLst>
                                      </p:cBhvr>
                                      <p:to>
                                        <p:strVal val="visible"/>
                                      </p:to>
                                    </p:set>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1000"/>
                                        <p:tgtEl>
                                          <p:spTgt spid="123907"/>
                                        </p:tgtEl>
                                      </p:cBhvr>
                                    </p:animEffect>
                                    <p:set>
                                      <p:cBhvr>
                                        <p:cTn id="17" dur="1" fill="hold">
                                          <p:stCondLst>
                                            <p:cond delay="999"/>
                                          </p:stCondLst>
                                        </p:cTn>
                                        <p:tgtEl>
                                          <p:spTgt spid="123907"/>
                                        </p:tgtEl>
                                        <p:attrNameLst>
                                          <p:attrName>style.visibility</p:attrName>
                                        </p:attrNameLst>
                                      </p:cBhvr>
                                      <p:to>
                                        <p:strVal val="hidden"/>
                                      </p:to>
                                    </p:set>
                                  </p:childTnLst>
                                </p:cTn>
                              </p:par>
                            </p:childTnLst>
                          </p:cTn>
                        </p:par>
                        <p:par>
                          <p:cTn id="18" fill="hold">
                            <p:stCondLst>
                              <p:cond delay="2500"/>
                            </p:stCondLst>
                            <p:childTnLst>
                              <p:par>
                                <p:cTn id="19" presetID="1" presetClass="entr" presetSubtype="0" fill="hold" grpId="0" nodeType="afterEffect">
                                  <p:stCondLst>
                                    <p:cond delay="0"/>
                                  </p:stCondLst>
                                  <p:childTnLst>
                                    <p:set>
                                      <p:cBhvr>
                                        <p:cTn id="20" dur="1" fill="hold">
                                          <p:stCondLst>
                                            <p:cond delay="0"/>
                                          </p:stCondLst>
                                        </p:cTn>
                                        <p:tgtEl>
                                          <p:spTgt spid="123908">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390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nimBg="1"/>
      <p:bldP spid="123908" grpId="0" build="p"/>
      <p:bldP spid="12390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PQuestion"/>
          <p:cNvSpPr>
            <a:spLocks noGrp="1" noChangeArrowheads="1"/>
          </p:cNvSpPr>
          <p:nvPr>
            <p:ph type="title"/>
          </p:nvPr>
        </p:nvSpPr>
        <p:spPr>
          <a:xfrm>
            <a:off x="228600" y="381000"/>
            <a:ext cx="8686800" cy="1006475"/>
          </a:xfrm>
        </p:spPr>
        <p:txBody>
          <a:bodyPr>
            <a:spAutoFit/>
          </a:bodyPr>
          <a:lstStyle/>
          <a:p>
            <a:pPr algn="l"/>
            <a:r>
              <a:rPr lang="en-US" sz="2800"/>
              <a:t>To facilitate the conversion of H</a:t>
            </a:r>
            <a:r>
              <a:rPr lang="en-US" sz="2800" baseline="-25000"/>
              <a:t>2</a:t>
            </a:r>
            <a:r>
              <a:rPr lang="en-US" sz="2800"/>
              <a:t>S</a:t>
            </a:r>
            <a:r>
              <a:rPr lang="en-US" sz="2800" baseline="-25000"/>
              <a:t>2</a:t>
            </a:r>
            <a:r>
              <a:rPr lang="en-US" sz="2800"/>
              <a:t>O</a:t>
            </a:r>
            <a:r>
              <a:rPr lang="en-US" sz="2800" baseline="-25000"/>
              <a:t>8</a:t>
            </a:r>
            <a:r>
              <a:rPr lang="en-US" sz="2800"/>
              <a:t> to yield S</a:t>
            </a:r>
            <a:r>
              <a:rPr lang="en-US" sz="2800" baseline="-25000"/>
              <a:t>2</a:t>
            </a:r>
            <a:r>
              <a:rPr lang="en-US" sz="2800"/>
              <a:t>H</a:t>
            </a:r>
            <a:r>
              <a:rPr lang="en-US" sz="2800" baseline="-25000"/>
              <a:t>4</a:t>
            </a:r>
            <a:r>
              <a:rPr lang="en-US" sz="2800"/>
              <a:t>, </a:t>
            </a:r>
            <a:br>
              <a:rPr lang="en-US" sz="2800"/>
            </a:br>
            <a:r>
              <a:rPr lang="en-US" sz="2800"/>
              <a:t>you must add as a key reactant …</a:t>
            </a:r>
            <a:r>
              <a:rPr lang="en-US" sz="3200"/>
              <a:t> </a:t>
            </a:r>
          </a:p>
        </p:txBody>
      </p:sp>
      <p:grpSp>
        <p:nvGrpSpPr>
          <p:cNvPr id="2" name="ResponseCounter" hidden="1"/>
          <p:cNvGrpSpPr>
            <a:grpSpLocks/>
          </p:cNvGrpSpPr>
          <p:nvPr>
            <p:custDataLst>
              <p:tags r:id="rId3"/>
            </p:custDataLst>
          </p:nvPr>
        </p:nvGrpSpPr>
        <p:grpSpPr bwMode="auto">
          <a:xfrm>
            <a:off x="127000" y="6413500"/>
            <a:ext cx="8864600" cy="317500"/>
            <a:chOff x="120" y="4000"/>
            <a:chExt cx="2432" cy="200"/>
          </a:xfrm>
        </p:grpSpPr>
        <p:sp>
          <p:nvSpPr>
            <p:cNvPr id="89092" name="RCFill" descr="Dark vertical" hidden="1"/>
            <p:cNvSpPr>
              <a:spLocks noChangeArrowheads="1"/>
            </p:cNvSpPr>
            <p:nvPr/>
          </p:nvSpPr>
          <p:spPr bwMode="auto">
            <a:xfrm>
              <a:off x="120" y="4024"/>
              <a:ext cx="827" cy="160"/>
            </a:xfrm>
            <a:prstGeom prst="rect">
              <a:avLst/>
            </a:prstGeom>
            <a:pattFill prst="dkVert">
              <a:fgClr>
                <a:schemeClr val="accent1"/>
              </a:fgClr>
              <a:bgClr>
                <a:schemeClr val="bg1"/>
              </a:bgClr>
            </a:pattFill>
            <a:ln w="9525">
              <a:noFill/>
              <a:miter lim="800000"/>
              <a:headEnd/>
              <a:tailEnd/>
            </a:ln>
            <a:effectLst/>
          </p:spPr>
          <p:txBody>
            <a:bodyPr wrap="none" anchor="ctr"/>
            <a:lstStyle/>
            <a:p>
              <a:endParaRPr lang="en-US"/>
            </a:p>
          </p:txBody>
        </p:sp>
        <p:sp>
          <p:nvSpPr>
            <p:cNvPr id="89093" name="RCFrame" hidden="1"/>
            <p:cNvSpPr>
              <a:spLocks noChangeArrowheads="1"/>
            </p:cNvSpPr>
            <p:nvPr/>
          </p:nvSpPr>
          <p:spPr bwMode="auto">
            <a:xfrm>
              <a:off x="120" y="4000"/>
              <a:ext cx="2432" cy="200"/>
            </a:xfrm>
            <a:prstGeom prst="rect">
              <a:avLst/>
            </a:prstGeom>
            <a:noFill/>
            <a:ln w="9525">
              <a:solidFill>
                <a:schemeClr val="tx1"/>
              </a:solidFill>
              <a:miter lim="800000"/>
              <a:headEnd/>
              <a:tailEnd/>
            </a:ln>
            <a:effectLst/>
          </p:spPr>
          <p:txBody>
            <a:bodyPr wrap="none" anchor="ctr"/>
            <a:lstStyle/>
            <a:p>
              <a:pPr algn="ctr"/>
              <a:r>
                <a:rPr lang="en-US" sz="1400" b="1" smtClean="0">
                  <a:latin typeface="Tahoma" pitchFamily="34" charset="0"/>
                </a:rPr>
                <a:t>34 of 100</a:t>
              </a:r>
              <a:endParaRPr lang="en-US" sz="1400" b="1">
                <a:latin typeface="Tahoma" pitchFamily="34" charset="0"/>
              </a:endParaRPr>
            </a:p>
          </p:txBody>
        </p:sp>
      </p:grpSp>
      <p:graphicFrame>
        <p:nvGraphicFramePr>
          <p:cNvPr id="89102" name="TPChart"/>
          <p:cNvGraphicFramePr>
            <a:graphicFrameLocks/>
          </p:cNvGraphicFramePr>
          <p:nvPr/>
        </p:nvGraphicFramePr>
        <p:xfrm>
          <a:off x="0" y="1752600"/>
          <a:ext cx="9140825" cy="4038600"/>
        </p:xfrm>
        <a:graphic>
          <a:graphicData uri="http://schemas.openxmlformats.org/presentationml/2006/ole">
            <p:oleObj spid="_x0000_s49154" name="Chart" r:id="rId8" imgW="9144096" imgH="4000644" progId="MSGraph.Chart.8">
              <p:embed followColorScheme="full"/>
            </p:oleObj>
          </a:graphicData>
        </a:graphic>
      </p:graphicFrame>
      <p:sp>
        <p:nvSpPr>
          <p:cNvPr id="89103" name="CorShape1"/>
          <p:cNvSpPr>
            <a:spLocks noChangeArrowheads="1"/>
          </p:cNvSpPr>
          <p:nvPr>
            <p:custDataLst>
              <p:tags r:id="rId4"/>
            </p:custDataLst>
          </p:nvPr>
        </p:nvSpPr>
        <p:spPr bwMode="auto">
          <a:xfrm>
            <a:off x="1882775" y="3810000"/>
            <a:ext cx="3233738" cy="384175"/>
          </a:xfrm>
          <a:prstGeom prst="roundRect">
            <a:avLst>
              <a:gd name="adj" fmla="val 16667"/>
            </a:avLst>
          </a:prstGeom>
          <a:solidFill>
            <a:schemeClr val="folHlink"/>
          </a:solidFill>
          <a:ln w="25400">
            <a:solidFill>
              <a:schemeClr val="folHlink"/>
            </a:solidFill>
            <a:round/>
            <a:headEnd/>
            <a:tailEnd/>
          </a:ln>
          <a:effectLst/>
        </p:spPr>
        <p:txBody>
          <a:bodyPr wrap="none" anchor="ctr"/>
          <a:lstStyle/>
          <a:p>
            <a:endParaRPr lang="en-US"/>
          </a:p>
        </p:txBody>
      </p:sp>
      <p:sp>
        <p:nvSpPr>
          <p:cNvPr id="89095" name="TPAnswers"/>
          <p:cNvSpPr>
            <a:spLocks noGrp="1" noChangeArrowheads="1"/>
          </p:cNvSpPr>
          <p:nvPr>
            <p:ph type="body" idx="1"/>
            <p:custDataLst>
              <p:tags r:id="rId5"/>
            </p:custDataLst>
          </p:nvPr>
        </p:nvSpPr>
        <p:spPr>
          <a:xfrm>
            <a:off x="1206500" y="1725613"/>
            <a:ext cx="7937500" cy="4065587"/>
          </a:xfrm>
        </p:spPr>
        <p:txBody>
          <a:bodyPr tIns="190500" bIns="190500">
            <a:spAutoFit/>
          </a:bodyPr>
          <a:lstStyle/>
          <a:p>
            <a:pPr marL="609600" indent="-609600">
              <a:lnSpc>
                <a:spcPct val="90000"/>
              </a:lnSpc>
              <a:spcAft>
                <a:spcPts val="13"/>
              </a:spcAft>
              <a:buClr>
                <a:srgbClr val="000000"/>
              </a:buClr>
              <a:buFont typeface="Times New Roman" pitchFamily="18" charset="0"/>
              <a:buAutoNum type="arabicPeriod"/>
            </a:pPr>
            <a:r>
              <a:rPr lang="en-US" sz="2800"/>
              <a:t>… a strong acid.</a:t>
            </a:r>
          </a:p>
          <a:p>
            <a:pPr marL="609600" indent="-609600">
              <a:lnSpc>
                <a:spcPct val="90000"/>
              </a:lnSpc>
              <a:spcAft>
                <a:spcPts val="13"/>
              </a:spcAft>
              <a:buClr>
                <a:srgbClr val="000000"/>
              </a:buClr>
              <a:buFont typeface="Times New Roman" pitchFamily="18" charset="0"/>
              <a:buAutoNum type="arabicPeriod"/>
            </a:pPr>
            <a:r>
              <a:rPr lang="en-US" sz="2800"/>
              <a:t>… a weak acid.</a:t>
            </a:r>
          </a:p>
          <a:p>
            <a:pPr marL="609600" indent="-609600">
              <a:lnSpc>
                <a:spcPct val="90000"/>
              </a:lnSpc>
              <a:spcAft>
                <a:spcPts val="13"/>
              </a:spcAft>
              <a:buClr>
                <a:srgbClr val="000000"/>
              </a:buClr>
              <a:buFont typeface="Times New Roman" pitchFamily="18" charset="0"/>
              <a:buAutoNum type="arabicPeriod"/>
            </a:pPr>
            <a:r>
              <a:rPr lang="en-US" sz="2800"/>
              <a:t>… a base.</a:t>
            </a:r>
          </a:p>
          <a:p>
            <a:pPr marL="609600" indent="-609600">
              <a:lnSpc>
                <a:spcPct val="90000"/>
              </a:lnSpc>
              <a:spcAft>
                <a:spcPts val="13"/>
              </a:spcAft>
              <a:buClr>
                <a:srgbClr val="000000"/>
              </a:buClr>
              <a:buFont typeface="Times New Roman" pitchFamily="18" charset="0"/>
              <a:buAutoNum type="arabicPeriod"/>
            </a:pPr>
            <a:r>
              <a:rPr lang="en-US" sz="2800"/>
              <a:t>… an oxidizing reactant.</a:t>
            </a:r>
          </a:p>
          <a:p>
            <a:pPr marL="609600" indent="-609600">
              <a:lnSpc>
                <a:spcPct val="90000"/>
              </a:lnSpc>
              <a:spcAft>
                <a:spcPts val="13"/>
              </a:spcAft>
              <a:buClr>
                <a:srgbClr val="000000"/>
              </a:buClr>
              <a:buFont typeface="Times New Roman" pitchFamily="18" charset="0"/>
              <a:buAutoNum type="arabicPeriod"/>
            </a:pPr>
            <a:r>
              <a:rPr lang="en-US" sz="2800"/>
              <a:t>… a reducing agent.</a:t>
            </a:r>
          </a:p>
          <a:p>
            <a:pPr marL="609600" indent="-609600">
              <a:lnSpc>
                <a:spcPct val="90000"/>
              </a:lnSpc>
              <a:spcAft>
                <a:spcPts val="13"/>
              </a:spcAft>
              <a:buClr>
                <a:srgbClr val="000000"/>
              </a:buClr>
              <a:buFont typeface="Times New Roman" pitchFamily="18" charset="0"/>
              <a:buAutoNum type="arabicPeriod"/>
            </a:pPr>
            <a:r>
              <a:rPr lang="en-US" sz="2800"/>
              <a:t>… a polar solvent.</a:t>
            </a:r>
          </a:p>
          <a:p>
            <a:pPr marL="609600" indent="-609600">
              <a:lnSpc>
                <a:spcPct val="90000"/>
              </a:lnSpc>
              <a:spcAft>
                <a:spcPts val="13"/>
              </a:spcAft>
              <a:buClr>
                <a:srgbClr val="000000"/>
              </a:buClr>
              <a:buFont typeface="Times New Roman" pitchFamily="18" charset="0"/>
              <a:buAutoNum type="arabicPeriod"/>
            </a:pPr>
            <a:r>
              <a:rPr lang="en-US" sz="2800"/>
              <a:t>… a non-polar solvent.</a:t>
            </a:r>
          </a:p>
          <a:p>
            <a:pPr marL="609600" indent="-609600">
              <a:lnSpc>
                <a:spcPct val="90000"/>
              </a:lnSpc>
              <a:spcAft>
                <a:spcPts val="13"/>
              </a:spcAft>
              <a:buClr>
                <a:srgbClr val="000000"/>
              </a:buClr>
              <a:buFont typeface="Times New Roman" pitchFamily="18" charset="0"/>
              <a:buAutoNum type="arabicPeriod"/>
            </a:pPr>
            <a:r>
              <a:rPr lang="en-US" sz="2800"/>
              <a:t>… nothing (the reaction will occur by itself).</a:t>
            </a:r>
          </a:p>
        </p:txBody>
      </p:sp>
      <p:grpSp>
        <p:nvGrpSpPr>
          <p:cNvPr id="11" name="Countdown" hidden="1"/>
          <p:cNvGrpSpPr/>
          <p:nvPr>
            <p:custDataLst>
              <p:tags r:id="rId6"/>
            </p:custDataLst>
          </p:nvPr>
        </p:nvGrpSpPr>
        <p:grpSpPr>
          <a:xfrm>
            <a:off x="8382000" y="6096000"/>
            <a:ext cx="635000" cy="635000"/>
            <a:chOff x="8318500" y="6032500"/>
            <a:chExt cx="635000" cy="635000"/>
          </a:xfrm>
        </p:grpSpPr>
        <p:sp>
          <p:nvSpPr>
            <p:cNvPr id="10" name="CD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DText" hidden="1"/>
            <p:cNvSpPr txBox="1"/>
            <p:nvPr/>
          </p:nvSpPr>
          <p:spPr>
            <a:xfrm>
              <a:off x="8318500" y="6032500"/>
              <a:ext cx="635000" cy="635000"/>
            </a:xfrm>
            <a:prstGeom prst="rect">
              <a:avLst/>
            </a:prstGeom>
            <a:noFill/>
          </p:spPr>
          <p:txBody>
            <a:bodyPr vert="horz" rtlCol="0" anchor="ctr" anchorCtr="1">
              <a:noAutofit/>
            </a:bodyPr>
            <a:lstStyle/>
            <a:p>
              <a:pPr algn="ctr"/>
              <a:r>
                <a:rPr lang="en-US" sz="2400" b="1" smtClean="0">
                  <a:latin typeface="Tahoma"/>
                </a:rPr>
                <a:t>0</a:t>
              </a:r>
              <a:endParaRPr lang="en-US" sz="2400" b="1">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9103"/>
                                        </p:tgtEl>
                                        <p:attrNameLst>
                                          <p:attrName>style.visibility</p:attrName>
                                        </p:attrNameLst>
                                      </p:cBhvr>
                                      <p:to>
                                        <p:strVal val="visible"/>
                                      </p:to>
                                    </p:set>
                                    <p:animEffect transition="in" filter="fade">
                                      <p:cBhvr>
                                        <p:cTn id="15" dur="1000"/>
                                        <p:tgtEl>
                                          <p:spTgt spid="89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89102" grpId="0"/>
      <p:bldP spid="8910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8600" y="274638"/>
            <a:ext cx="8686800" cy="715962"/>
          </a:xfrm>
        </p:spPr>
        <p:txBody>
          <a:bodyPr/>
          <a:lstStyle/>
          <a:p>
            <a:pPr eaLnBrk="1" hangingPunct="1"/>
            <a:r>
              <a:rPr lang="en-US" sz="4000" dirty="0" smtClean="0"/>
              <a:t>Writing Multiple-Choice Questions</a:t>
            </a:r>
            <a:r>
              <a:rPr lang="en-US" sz="1600" dirty="0" smtClean="0"/>
              <a:t/>
            </a:r>
            <a:br>
              <a:rPr lang="en-US" sz="1600" dirty="0" smtClean="0"/>
            </a:br>
            <a:r>
              <a:rPr lang="en-US" sz="1600" dirty="0" smtClean="0"/>
              <a:t> </a:t>
            </a:r>
            <a:r>
              <a:rPr lang="en-US" sz="1600" u="sng" dirty="0" smtClean="0">
                <a:solidFill>
                  <a:schemeClr val="accent2"/>
                </a:solidFill>
              </a:rPr>
              <a:t>http://tep.uoregon.edu/resources/assessment/multiplechoicequestions/importantconsider.html </a:t>
            </a:r>
          </a:p>
        </p:txBody>
      </p:sp>
      <p:sp>
        <p:nvSpPr>
          <p:cNvPr id="142339" name="Rectangle 3"/>
          <p:cNvSpPr>
            <a:spLocks noGrp="1" noChangeArrowheads="1"/>
          </p:cNvSpPr>
          <p:nvPr>
            <p:ph type="body" idx="1"/>
          </p:nvPr>
        </p:nvSpPr>
        <p:spPr>
          <a:xfrm>
            <a:off x="457200" y="1524000"/>
            <a:ext cx="8229600" cy="5029200"/>
          </a:xfrm>
        </p:spPr>
        <p:txBody>
          <a:bodyPr/>
          <a:lstStyle/>
          <a:p>
            <a:pPr eaLnBrk="1" hangingPunct="1">
              <a:lnSpc>
                <a:spcPct val="90000"/>
              </a:lnSpc>
              <a:spcAft>
                <a:spcPts val="1200"/>
              </a:spcAft>
              <a:buNone/>
            </a:pPr>
            <a:r>
              <a:rPr lang="en-US" sz="3600" b="1" i="1" dirty="0" smtClean="0"/>
              <a:t>Important Considerations</a:t>
            </a:r>
          </a:p>
          <a:p>
            <a:pPr eaLnBrk="1" hangingPunct="1">
              <a:lnSpc>
                <a:spcPct val="90000"/>
              </a:lnSpc>
              <a:spcAft>
                <a:spcPts val="600"/>
              </a:spcAft>
            </a:pPr>
            <a:r>
              <a:rPr lang="en-US" sz="2800" dirty="0" smtClean="0">
                <a:solidFill>
                  <a:srgbClr val="FF0000"/>
                </a:solidFill>
              </a:rPr>
              <a:t>What role should testing play </a:t>
            </a:r>
            <a:r>
              <a:rPr lang="en-US" sz="2800" dirty="0" smtClean="0"/>
              <a:t>in the learning process? </a:t>
            </a:r>
          </a:p>
          <a:p>
            <a:pPr eaLnBrk="1" hangingPunct="1">
              <a:lnSpc>
                <a:spcPct val="90000"/>
              </a:lnSpc>
              <a:spcAft>
                <a:spcPts val="600"/>
              </a:spcAft>
            </a:pPr>
            <a:r>
              <a:rPr lang="en-US" sz="2800" dirty="0" smtClean="0"/>
              <a:t>How can tests </a:t>
            </a:r>
            <a:r>
              <a:rPr lang="en-US" sz="2800" dirty="0" smtClean="0">
                <a:solidFill>
                  <a:srgbClr val="FF0000"/>
                </a:solidFill>
              </a:rPr>
              <a:t>create a </a:t>
            </a:r>
            <a:r>
              <a:rPr lang="en-US" sz="2800" i="1" dirty="0" smtClean="0">
                <a:solidFill>
                  <a:srgbClr val="FF0000"/>
                </a:solidFill>
              </a:rPr>
              <a:t>real</a:t>
            </a:r>
            <a:r>
              <a:rPr lang="en-US" sz="2800" dirty="0" smtClean="0">
                <a:solidFill>
                  <a:srgbClr val="FF0000"/>
                </a:solidFill>
              </a:rPr>
              <a:t> dialogue </a:t>
            </a:r>
            <a:r>
              <a:rPr lang="en-US" sz="2800" dirty="0" smtClean="0"/>
              <a:t>between ourselves and our students about what students do and do not understand? </a:t>
            </a:r>
          </a:p>
          <a:p>
            <a:pPr eaLnBrk="1" hangingPunct="1">
              <a:lnSpc>
                <a:spcPct val="90000"/>
              </a:lnSpc>
              <a:spcAft>
                <a:spcPts val="600"/>
              </a:spcAft>
            </a:pPr>
            <a:r>
              <a:rPr lang="en-US" sz="2800" dirty="0" smtClean="0"/>
              <a:t>How can we avoid using tests to simply </a:t>
            </a:r>
            <a:r>
              <a:rPr lang="en-US" sz="2800" dirty="0" smtClean="0">
                <a:solidFill>
                  <a:srgbClr val="FF0000"/>
                </a:solidFill>
              </a:rPr>
              <a:t>punish or reward</a:t>
            </a:r>
            <a:r>
              <a:rPr lang="en-US" sz="2800" dirty="0" smtClean="0"/>
              <a:t> cramming?</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457200" y="0"/>
            <a:ext cx="8229600" cy="1143000"/>
          </a:xfrm>
        </p:spPr>
        <p:txBody>
          <a:bodyPr/>
          <a:lstStyle/>
          <a:p>
            <a:r>
              <a:rPr lang="en-US" u="sng"/>
              <a:t>Summary</a:t>
            </a:r>
            <a:endParaRPr lang="de-DE" u="sng"/>
          </a:p>
        </p:txBody>
      </p:sp>
      <p:sp>
        <p:nvSpPr>
          <p:cNvPr id="108547" name="Rectangle 3"/>
          <p:cNvSpPr>
            <a:spLocks noGrp="1" noChangeArrowheads="1"/>
          </p:cNvSpPr>
          <p:nvPr>
            <p:ph type="body" idx="1"/>
          </p:nvPr>
        </p:nvSpPr>
        <p:spPr>
          <a:xfrm>
            <a:off x="304800" y="1219200"/>
            <a:ext cx="8686800" cy="5410200"/>
          </a:xfrm>
        </p:spPr>
        <p:txBody>
          <a:bodyPr/>
          <a:lstStyle/>
          <a:p>
            <a:pPr>
              <a:spcBef>
                <a:spcPct val="50000"/>
              </a:spcBef>
            </a:pPr>
            <a:r>
              <a:rPr lang="de-DE" sz="2800" b="1"/>
              <a:t>Clickers are found in many highschool, college, and university classrooms</a:t>
            </a:r>
            <a:endParaRPr lang="de-DE" sz="2800"/>
          </a:p>
          <a:p>
            <a:pPr>
              <a:spcBef>
                <a:spcPct val="50000"/>
              </a:spcBef>
            </a:pPr>
            <a:r>
              <a:rPr lang="de-DE" sz="2800"/>
              <a:t>They provide </a:t>
            </a:r>
            <a:r>
              <a:rPr lang="de-DE" sz="2800" u="sng"/>
              <a:t>more than just immediate feedback</a:t>
            </a:r>
            <a:r>
              <a:rPr lang="de-DE" sz="2800"/>
              <a:t> to instructor and students</a:t>
            </a:r>
          </a:p>
          <a:p>
            <a:r>
              <a:rPr lang="en-US" sz="2800"/>
              <a:t>Six basic ways of utilizing the power of clickers</a:t>
            </a:r>
            <a:endParaRPr lang="de-DE" sz="2800"/>
          </a:p>
          <a:p>
            <a:pPr lvl="2"/>
            <a:endParaRPr lang="en-US" sz="1000"/>
          </a:p>
          <a:p>
            <a:pPr lvl="2"/>
            <a:r>
              <a:rPr lang="en-US" sz="2000"/>
              <a:t>Attendance </a:t>
            </a:r>
            <a:endParaRPr lang="de-DE" sz="2000"/>
          </a:p>
          <a:p>
            <a:pPr lvl="2"/>
            <a:r>
              <a:rPr lang="en-US" sz="2000"/>
              <a:t>Preparedness </a:t>
            </a:r>
            <a:endParaRPr lang="de-DE" sz="2000"/>
          </a:p>
          <a:p>
            <a:pPr lvl="2"/>
            <a:r>
              <a:rPr lang="en-US" sz="2000"/>
              <a:t>Initial interest and motivation</a:t>
            </a:r>
          </a:p>
          <a:p>
            <a:pPr lvl="2"/>
            <a:endParaRPr lang="en-US" sz="1000"/>
          </a:p>
          <a:p>
            <a:pPr lvl="2"/>
            <a:r>
              <a:rPr lang="en-US" sz="2000"/>
              <a:t>On-the-spot assessment (formative assessment)</a:t>
            </a:r>
          </a:p>
          <a:p>
            <a:pPr lvl="2"/>
            <a:r>
              <a:rPr lang="en-US" sz="2000"/>
              <a:t>Active learning (peer discussion and instruction)</a:t>
            </a:r>
          </a:p>
          <a:p>
            <a:pPr lvl="2"/>
            <a:r>
              <a:rPr lang="en-US" sz="2000"/>
              <a:t>Problem-based, deep learning (mastery of concepts, applications to real-world, or open-ended problems) </a:t>
            </a:r>
          </a:p>
          <a:p>
            <a:pPr lvl="2"/>
            <a:endParaRPr lang="de-DE" sz="2000"/>
          </a:p>
        </p:txBody>
      </p:sp>
      <p:sp>
        <p:nvSpPr>
          <p:cNvPr id="108548" name="WordArt 4" descr="Paper bag"/>
          <p:cNvSpPr>
            <a:spLocks noChangeArrowheads="1" noChangeShapeType="1" noTextEdit="1"/>
          </p:cNvSpPr>
          <p:nvPr/>
        </p:nvSpPr>
        <p:spPr bwMode="auto">
          <a:xfrm>
            <a:off x="3886200" y="3810000"/>
            <a:ext cx="838200" cy="762000"/>
          </a:xfrm>
          <a:prstGeom prst="rect">
            <a:avLst/>
          </a:prstGeom>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en-US" sz="3600" kern="10">
                <a:ln w="9525">
                  <a:round/>
                  <a:headEnd/>
                  <a:tailEnd/>
                </a:ln>
                <a:blipFill dpi="0" rotWithShape="0">
                  <a:blip r:embed="rId3"/>
                  <a:srcRect/>
                  <a:tile tx="0" ty="0" sx="100000" sy="100000" flip="none" algn="tl"/>
                </a:blipFill>
                <a:latin typeface="Arial Black"/>
              </a:rPr>
              <a:t>I am</a:t>
            </a:r>
          </a:p>
        </p:txBody>
      </p:sp>
      <p:sp>
        <p:nvSpPr>
          <p:cNvPr id="108549" name="WordArt 5" descr="Paper bag"/>
          <p:cNvSpPr>
            <a:spLocks noChangeArrowheads="1" noChangeShapeType="1" noTextEdit="1"/>
          </p:cNvSpPr>
          <p:nvPr/>
        </p:nvSpPr>
        <p:spPr bwMode="auto">
          <a:xfrm>
            <a:off x="7391400" y="5105400"/>
            <a:ext cx="838200" cy="762000"/>
          </a:xfrm>
          <a:prstGeom prst="rect">
            <a:avLst/>
          </a:prstGeom>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en-US" sz="3600" kern="10">
                <a:ln w="9525">
                  <a:round/>
                  <a:headEnd/>
                  <a:tailEnd/>
                </a:ln>
                <a:blipFill dpi="0" rotWithShape="0">
                  <a:blip r:embed="rId3"/>
                  <a:srcRect/>
                  <a:tile tx="0" ty="0" sx="100000" sy="100000" flip="none" algn="tl"/>
                </a:blipFill>
                <a:latin typeface="Arial Black"/>
              </a:rPr>
              <a:t>I do</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85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85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854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854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854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8547">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8547">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8547">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8548"/>
                                        </p:tgtEl>
                                        <p:attrNameLst>
                                          <p:attrName>style.visibility</p:attrName>
                                        </p:attrNameLst>
                                      </p:cBhvr>
                                      <p:to>
                                        <p:strVal val="visible"/>
                                      </p:to>
                                    </p:set>
                                    <p:animEffect transition="in" filter="fade">
                                      <p:cBhvr>
                                        <p:cTn id="35" dur="1000"/>
                                        <p:tgtEl>
                                          <p:spTgt spid="108548"/>
                                        </p:tgtEl>
                                      </p:cBhvr>
                                    </p:animEffect>
                                  </p:childTnLst>
                                </p:cTn>
                              </p:par>
                            </p:childTnLst>
                          </p:cTn>
                        </p:par>
                      </p:childTnLst>
                    </p:cTn>
                  </p:par>
                  <p:par>
                    <p:cTn id="36" fill="hold">
                      <p:stCondLst>
                        <p:cond delay="indefinite"/>
                      </p:stCondLst>
                      <p:childTnLst>
                        <p:par>
                          <p:cTn id="37" fill="hold">
                            <p:stCondLst>
                              <p:cond delay="0"/>
                            </p:stCondLst>
                            <p:childTnLst>
                              <p:par>
                                <p:cTn id="38" presetID="19" presetClass="entr" presetSubtype="10" fill="hold" grpId="0" nodeType="clickEffect">
                                  <p:stCondLst>
                                    <p:cond delay="0"/>
                                  </p:stCondLst>
                                  <p:childTnLst>
                                    <p:set>
                                      <p:cBhvr>
                                        <p:cTn id="39" dur="1" fill="hold">
                                          <p:stCondLst>
                                            <p:cond delay="0"/>
                                          </p:stCondLst>
                                        </p:cTn>
                                        <p:tgtEl>
                                          <p:spTgt spid="108549"/>
                                        </p:tgtEl>
                                        <p:attrNameLst>
                                          <p:attrName>style.visibility</p:attrName>
                                        </p:attrNameLst>
                                      </p:cBhvr>
                                      <p:to>
                                        <p:strVal val="visible"/>
                                      </p:to>
                                    </p:set>
                                    <p:anim calcmode="lin" valueType="num">
                                      <p:cBhvr>
                                        <p:cTn id="40" dur="5000" fill="hold"/>
                                        <p:tgtEl>
                                          <p:spTgt spid="108549"/>
                                        </p:tgtEl>
                                        <p:attrNameLst>
                                          <p:attrName>ppt_w</p:attrName>
                                        </p:attrNameLst>
                                      </p:cBhvr>
                                      <p:tavLst>
                                        <p:tav tm="0" fmla="#ppt_w*sin(2.5*pi*$)">
                                          <p:val>
                                            <p:fltVal val="0"/>
                                          </p:val>
                                        </p:tav>
                                        <p:tav tm="100000">
                                          <p:val>
                                            <p:fltVal val="1"/>
                                          </p:val>
                                        </p:tav>
                                      </p:tavLst>
                                    </p:anim>
                                    <p:anim calcmode="lin" valueType="num">
                                      <p:cBhvr>
                                        <p:cTn id="41" dur="5000" fill="hold"/>
                                        <p:tgtEl>
                                          <p:spTgt spid="10854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P spid="108548" grpId="0" animBg="1"/>
      <p:bldP spid="10854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6014" name="TPChart"/>
          <p:cNvGraphicFramePr>
            <a:graphicFrameLocks/>
          </p:cNvGraphicFramePr>
          <p:nvPr>
            <p:ph idx="1"/>
          </p:nvPr>
        </p:nvGraphicFramePr>
        <p:xfrm>
          <a:off x="304800" y="1719263"/>
          <a:ext cx="8610600" cy="4565650"/>
        </p:xfrm>
        <a:graphic>
          <a:graphicData uri="http://schemas.openxmlformats.org/presentationml/2006/ole">
            <p:oleObj spid="_x0000_s51202" name="Chart" r:id="rId8" imgW="9144000" imgH="4848262" progId="MSGraph.Chart.8">
              <p:embed followColorScheme="full"/>
            </p:oleObj>
          </a:graphicData>
        </a:graphic>
      </p:graphicFrame>
      <p:sp>
        <p:nvSpPr>
          <p:cNvPr id="126016" name="CorShape1"/>
          <p:cNvSpPr>
            <a:spLocks noChangeArrowheads="1"/>
          </p:cNvSpPr>
          <p:nvPr>
            <p:custDataLst>
              <p:tags r:id="rId3"/>
            </p:custDataLst>
          </p:nvPr>
        </p:nvSpPr>
        <p:spPr bwMode="auto">
          <a:xfrm>
            <a:off x="2743200" y="1849438"/>
            <a:ext cx="2133600" cy="641350"/>
          </a:xfrm>
          <a:prstGeom prst="roundRect">
            <a:avLst>
              <a:gd name="adj" fmla="val 16667"/>
            </a:avLst>
          </a:prstGeom>
          <a:solidFill>
            <a:schemeClr val="folHlink"/>
          </a:solidFill>
          <a:ln w="25400">
            <a:solidFill>
              <a:schemeClr val="folHlink"/>
            </a:solidFill>
            <a:round/>
            <a:headEnd/>
            <a:tailEnd/>
          </a:ln>
          <a:effectLst/>
        </p:spPr>
        <p:txBody>
          <a:bodyPr wrap="none" anchor="ctr"/>
          <a:lstStyle/>
          <a:p>
            <a:endParaRPr lang="en-US"/>
          </a:p>
        </p:txBody>
      </p:sp>
      <p:sp>
        <p:nvSpPr>
          <p:cNvPr id="126017" name="CorShape2"/>
          <p:cNvSpPr>
            <a:spLocks noChangeArrowheads="1"/>
          </p:cNvSpPr>
          <p:nvPr>
            <p:custDataLst>
              <p:tags r:id="rId4"/>
            </p:custDataLst>
          </p:nvPr>
        </p:nvSpPr>
        <p:spPr bwMode="auto">
          <a:xfrm>
            <a:off x="2349500" y="4030663"/>
            <a:ext cx="2973388" cy="641350"/>
          </a:xfrm>
          <a:prstGeom prst="roundRect">
            <a:avLst>
              <a:gd name="adj" fmla="val 16667"/>
            </a:avLst>
          </a:prstGeom>
          <a:solidFill>
            <a:schemeClr val="folHlink"/>
          </a:solidFill>
          <a:ln w="25400">
            <a:solidFill>
              <a:schemeClr val="folHlink"/>
            </a:solidFill>
            <a:round/>
            <a:headEnd/>
            <a:tailEnd/>
          </a:ln>
          <a:effectLst/>
        </p:spPr>
        <p:txBody>
          <a:bodyPr wrap="none" anchor="ctr"/>
          <a:lstStyle/>
          <a:p>
            <a:endParaRPr lang="en-US"/>
          </a:p>
        </p:txBody>
      </p:sp>
      <p:sp>
        <p:nvSpPr>
          <p:cNvPr id="126018" name="CorShape3"/>
          <p:cNvSpPr>
            <a:spLocks noChangeArrowheads="1"/>
          </p:cNvSpPr>
          <p:nvPr>
            <p:custDataLst>
              <p:tags r:id="rId5"/>
            </p:custDataLst>
          </p:nvPr>
        </p:nvSpPr>
        <p:spPr bwMode="auto">
          <a:xfrm>
            <a:off x="2819400" y="4757738"/>
            <a:ext cx="2489200" cy="641350"/>
          </a:xfrm>
          <a:prstGeom prst="roundRect">
            <a:avLst>
              <a:gd name="adj" fmla="val 16667"/>
            </a:avLst>
          </a:prstGeom>
          <a:solidFill>
            <a:schemeClr val="folHlink"/>
          </a:solidFill>
          <a:ln w="25400">
            <a:solidFill>
              <a:schemeClr val="folHlink"/>
            </a:solidFill>
            <a:round/>
            <a:headEnd/>
            <a:tailEnd/>
          </a:ln>
          <a:effectLst/>
        </p:spPr>
        <p:txBody>
          <a:bodyPr wrap="none" anchor="ctr"/>
          <a:lstStyle/>
          <a:p>
            <a:endParaRPr lang="en-US"/>
          </a:p>
        </p:txBody>
      </p:sp>
      <p:sp>
        <p:nvSpPr>
          <p:cNvPr id="125954" name="Rectangle 2"/>
          <p:cNvSpPr>
            <a:spLocks noGrp="1" noChangeArrowheads="1"/>
          </p:cNvSpPr>
          <p:nvPr>
            <p:ph type="title"/>
          </p:nvPr>
        </p:nvSpPr>
        <p:spPr>
          <a:xfrm>
            <a:off x="0" y="228600"/>
            <a:ext cx="9144000" cy="1143000"/>
          </a:xfrm>
        </p:spPr>
        <p:txBody>
          <a:bodyPr/>
          <a:lstStyle/>
          <a:p>
            <a:r>
              <a:rPr lang="en-US" sz="4000" u="sng"/>
              <a:t>Open-ended Problems:</a:t>
            </a:r>
            <a:r>
              <a:rPr lang="en-US" sz="4000"/>
              <a:t/>
            </a:r>
            <a:br>
              <a:rPr lang="en-US" sz="4000"/>
            </a:br>
            <a:r>
              <a:rPr lang="en-US" sz="4000"/>
              <a:t> </a:t>
            </a:r>
            <a:r>
              <a:rPr lang="en-US" sz="2800"/>
              <a:t>What is a </a:t>
            </a:r>
            <a:r>
              <a:rPr lang="en-US" sz="2800" b="1" i="1"/>
              <a:t>valid Lewis Structure</a:t>
            </a:r>
            <a:r>
              <a:rPr lang="en-US" sz="2800"/>
              <a:t> for the cyanate ion? </a:t>
            </a:r>
          </a:p>
        </p:txBody>
      </p:sp>
      <p:sp>
        <p:nvSpPr>
          <p:cNvPr id="125959" name="AutoShape 7"/>
          <p:cNvSpPr>
            <a:spLocks noChangeArrowheads="1"/>
          </p:cNvSpPr>
          <p:nvPr/>
        </p:nvSpPr>
        <p:spPr bwMode="auto">
          <a:xfrm>
            <a:off x="3319463" y="23637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0" name="AutoShape 8"/>
          <p:cNvSpPr>
            <a:spLocks noChangeArrowheads="1"/>
          </p:cNvSpPr>
          <p:nvPr/>
        </p:nvSpPr>
        <p:spPr bwMode="auto">
          <a:xfrm>
            <a:off x="3167063" y="23637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1" name="AutoShape 9"/>
          <p:cNvSpPr>
            <a:spLocks noChangeArrowheads="1"/>
          </p:cNvSpPr>
          <p:nvPr/>
        </p:nvSpPr>
        <p:spPr bwMode="auto">
          <a:xfrm>
            <a:off x="3319463" y="19065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2" name="AutoShape 10"/>
          <p:cNvSpPr>
            <a:spLocks noChangeArrowheads="1"/>
          </p:cNvSpPr>
          <p:nvPr/>
        </p:nvSpPr>
        <p:spPr bwMode="auto">
          <a:xfrm>
            <a:off x="3167063" y="19065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3" name="AutoShape 11"/>
          <p:cNvSpPr>
            <a:spLocks noChangeArrowheads="1"/>
          </p:cNvSpPr>
          <p:nvPr/>
        </p:nvSpPr>
        <p:spPr bwMode="auto">
          <a:xfrm>
            <a:off x="4662488" y="23637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4" name="AutoShape 12"/>
          <p:cNvSpPr>
            <a:spLocks noChangeArrowheads="1"/>
          </p:cNvSpPr>
          <p:nvPr/>
        </p:nvSpPr>
        <p:spPr bwMode="auto">
          <a:xfrm>
            <a:off x="4510088" y="23637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5" name="AutoShape 13"/>
          <p:cNvSpPr>
            <a:spLocks noChangeArrowheads="1"/>
          </p:cNvSpPr>
          <p:nvPr/>
        </p:nvSpPr>
        <p:spPr bwMode="auto">
          <a:xfrm>
            <a:off x="4662488" y="19065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6" name="AutoShape 14"/>
          <p:cNvSpPr>
            <a:spLocks noChangeArrowheads="1"/>
          </p:cNvSpPr>
          <p:nvPr/>
        </p:nvSpPr>
        <p:spPr bwMode="auto">
          <a:xfrm>
            <a:off x="4510088" y="19065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7" name="AutoShape 15"/>
          <p:cNvSpPr>
            <a:spLocks noChangeArrowheads="1"/>
          </p:cNvSpPr>
          <p:nvPr/>
        </p:nvSpPr>
        <p:spPr bwMode="auto">
          <a:xfrm>
            <a:off x="4772025" y="4983163"/>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8" name="AutoShape 16"/>
          <p:cNvSpPr>
            <a:spLocks noChangeArrowheads="1"/>
          </p:cNvSpPr>
          <p:nvPr/>
        </p:nvSpPr>
        <p:spPr bwMode="auto">
          <a:xfrm>
            <a:off x="4772025" y="5135563"/>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69" name="AutoShape 17"/>
          <p:cNvSpPr>
            <a:spLocks noChangeArrowheads="1"/>
          </p:cNvSpPr>
          <p:nvPr/>
        </p:nvSpPr>
        <p:spPr bwMode="auto">
          <a:xfrm>
            <a:off x="4619625" y="600233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0" name="AutoShape 18"/>
          <p:cNvSpPr>
            <a:spLocks noChangeArrowheads="1"/>
          </p:cNvSpPr>
          <p:nvPr/>
        </p:nvSpPr>
        <p:spPr bwMode="auto">
          <a:xfrm>
            <a:off x="4467225" y="600233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1" name="AutoShape 19"/>
          <p:cNvSpPr>
            <a:spLocks noChangeArrowheads="1"/>
          </p:cNvSpPr>
          <p:nvPr/>
        </p:nvSpPr>
        <p:spPr bwMode="auto">
          <a:xfrm>
            <a:off x="4619625" y="554513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2" name="AutoShape 20"/>
          <p:cNvSpPr>
            <a:spLocks noChangeArrowheads="1"/>
          </p:cNvSpPr>
          <p:nvPr/>
        </p:nvSpPr>
        <p:spPr bwMode="auto">
          <a:xfrm>
            <a:off x="4467225" y="554513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3" name="AutoShape 21"/>
          <p:cNvSpPr>
            <a:spLocks noChangeArrowheads="1"/>
          </p:cNvSpPr>
          <p:nvPr/>
        </p:nvSpPr>
        <p:spPr bwMode="auto">
          <a:xfrm>
            <a:off x="4614863" y="4830763"/>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4" name="AutoShape 22"/>
          <p:cNvSpPr>
            <a:spLocks noChangeArrowheads="1"/>
          </p:cNvSpPr>
          <p:nvPr/>
        </p:nvSpPr>
        <p:spPr bwMode="auto">
          <a:xfrm>
            <a:off x="4462463" y="4830763"/>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5" name="AutoShape 23"/>
          <p:cNvSpPr>
            <a:spLocks noChangeArrowheads="1"/>
          </p:cNvSpPr>
          <p:nvPr/>
        </p:nvSpPr>
        <p:spPr bwMode="auto">
          <a:xfrm>
            <a:off x="4614863" y="5287963"/>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6" name="AutoShape 24"/>
          <p:cNvSpPr>
            <a:spLocks noChangeArrowheads="1"/>
          </p:cNvSpPr>
          <p:nvPr/>
        </p:nvSpPr>
        <p:spPr bwMode="auto">
          <a:xfrm>
            <a:off x="4462463" y="5287963"/>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7" name="AutoShape 25"/>
          <p:cNvSpPr>
            <a:spLocks noChangeArrowheads="1"/>
          </p:cNvSpPr>
          <p:nvPr/>
        </p:nvSpPr>
        <p:spPr bwMode="auto">
          <a:xfrm>
            <a:off x="2995613" y="27876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8" name="AutoShape 26"/>
          <p:cNvSpPr>
            <a:spLocks noChangeArrowheads="1"/>
          </p:cNvSpPr>
          <p:nvPr/>
        </p:nvSpPr>
        <p:spPr bwMode="auto">
          <a:xfrm>
            <a:off x="2995613" y="29400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79" name="AutoShape 27"/>
          <p:cNvSpPr>
            <a:spLocks noChangeArrowheads="1"/>
          </p:cNvSpPr>
          <p:nvPr/>
        </p:nvSpPr>
        <p:spPr bwMode="auto">
          <a:xfrm>
            <a:off x="4800600" y="27876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0" name="AutoShape 28"/>
          <p:cNvSpPr>
            <a:spLocks noChangeArrowheads="1"/>
          </p:cNvSpPr>
          <p:nvPr/>
        </p:nvSpPr>
        <p:spPr bwMode="auto">
          <a:xfrm>
            <a:off x="4800600" y="29400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1" name="AutoShape 29"/>
          <p:cNvSpPr>
            <a:spLocks noChangeArrowheads="1"/>
          </p:cNvSpPr>
          <p:nvPr/>
        </p:nvSpPr>
        <p:spPr bwMode="auto">
          <a:xfrm>
            <a:off x="4633913" y="264953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2" name="AutoShape 30"/>
          <p:cNvSpPr>
            <a:spLocks noChangeArrowheads="1"/>
          </p:cNvSpPr>
          <p:nvPr/>
        </p:nvSpPr>
        <p:spPr bwMode="auto">
          <a:xfrm>
            <a:off x="4481513" y="264953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3" name="AutoShape 31"/>
          <p:cNvSpPr>
            <a:spLocks noChangeArrowheads="1"/>
          </p:cNvSpPr>
          <p:nvPr/>
        </p:nvSpPr>
        <p:spPr bwMode="auto">
          <a:xfrm>
            <a:off x="4633913" y="310673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4" name="AutoShape 32"/>
          <p:cNvSpPr>
            <a:spLocks noChangeArrowheads="1"/>
          </p:cNvSpPr>
          <p:nvPr/>
        </p:nvSpPr>
        <p:spPr bwMode="auto">
          <a:xfrm>
            <a:off x="4481513" y="310673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5" name="AutoShape 33"/>
          <p:cNvSpPr>
            <a:spLocks noChangeArrowheads="1"/>
          </p:cNvSpPr>
          <p:nvPr/>
        </p:nvSpPr>
        <p:spPr bwMode="auto">
          <a:xfrm>
            <a:off x="3305175" y="38115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6" name="AutoShape 34"/>
          <p:cNvSpPr>
            <a:spLocks noChangeArrowheads="1"/>
          </p:cNvSpPr>
          <p:nvPr/>
        </p:nvSpPr>
        <p:spPr bwMode="auto">
          <a:xfrm>
            <a:off x="3152775" y="38115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7" name="AutoShape 35"/>
          <p:cNvSpPr>
            <a:spLocks noChangeArrowheads="1"/>
          </p:cNvSpPr>
          <p:nvPr/>
        </p:nvSpPr>
        <p:spPr bwMode="auto">
          <a:xfrm>
            <a:off x="3305175" y="33543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8" name="AutoShape 36"/>
          <p:cNvSpPr>
            <a:spLocks noChangeArrowheads="1"/>
          </p:cNvSpPr>
          <p:nvPr/>
        </p:nvSpPr>
        <p:spPr bwMode="auto">
          <a:xfrm>
            <a:off x="3152775" y="33543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89" name="AutoShape 37"/>
          <p:cNvSpPr>
            <a:spLocks noChangeArrowheads="1"/>
          </p:cNvSpPr>
          <p:nvPr/>
        </p:nvSpPr>
        <p:spPr bwMode="auto">
          <a:xfrm>
            <a:off x="4772025" y="35067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0" name="AutoShape 38"/>
          <p:cNvSpPr>
            <a:spLocks noChangeArrowheads="1"/>
          </p:cNvSpPr>
          <p:nvPr/>
        </p:nvSpPr>
        <p:spPr bwMode="auto">
          <a:xfrm>
            <a:off x="4772025" y="36591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1" name="AutoShape 39"/>
          <p:cNvSpPr>
            <a:spLocks noChangeArrowheads="1"/>
          </p:cNvSpPr>
          <p:nvPr/>
        </p:nvSpPr>
        <p:spPr bwMode="auto">
          <a:xfrm>
            <a:off x="4614863" y="33543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2" name="AutoShape 40"/>
          <p:cNvSpPr>
            <a:spLocks noChangeArrowheads="1"/>
          </p:cNvSpPr>
          <p:nvPr/>
        </p:nvSpPr>
        <p:spPr bwMode="auto">
          <a:xfrm>
            <a:off x="4462463" y="33543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3" name="AutoShape 41"/>
          <p:cNvSpPr>
            <a:spLocks noChangeArrowheads="1"/>
          </p:cNvSpPr>
          <p:nvPr/>
        </p:nvSpPr>
        <p:spPr bwMode="auto">
          <a:xfrm>
            <a:off x="4614863" y="38115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4" name="AutoShape 42"/>
          <p:cNvSpPr>
            <a:spLocks noChangeArrowheads="1"/>
          </p:cNvSpPr>
          <p:nvPr/>
        </p:nvSpPr>
        <p:spPr bwMode="auto">
          <a:xfrm>
            <a:off x="4462463" y="38115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5" name="AutoShape 43"/>
          <p:cNvSpPr>
            <a:spLocks noChangeArrowheads="1"/>
          </p:cNvSpPr>
          <p:nvPr/>
        </p:nvSpPr>
        <p:spPr bwMode="auto">
          <a:xfrm>
            <a:off x="3948113" y="33543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6" name="AutoShape 44"/>
          <p:cNvSpPr>
            <a:spLocks noChangeArrowheads="1"/>
          </p:cNvSpPr>
          <p:nvPr/>
        </p:nvSpPr>
        <p:spPr bwMode="auto">
          <a:xfrm>
            <a:off x="3795713" y="3354388"/>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7" name="AutoShape 45"/>
          <p:cNvSpPr>
            <a:spLocks noChangeArrowheads="1"/>
          </p:cNvSpPr>
          <p:nvPr/>
        </p:nvSpPr>
        <p:spPr bwMode="auto">
          <a:xfrm>
            <a:off x="2981325" y="42354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8" name="AutoShape 46"/>
          <p:cNvSpPr>
            <a:spLocks noChangeArrowheads="1"/>
          </p:cNvSpPr>
          <p:nvPr/>
        </p:nvSpPr>
        <p:spPr bwMode="auto">
          <a:xfrm>
            <a:off x="2981325" y="43878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5999" name="AutoShape 47"/>
          <p:cNvSpPr>
            <a:spLocks noChangeArrowheads="1"/>
          </p:cNvSpPr>
          <p:nvPr/>
        </p:nvSpPr>
        <p:spPr bwMode="auto">
          <a:xfrm>
            <a:off x="3305175" y="45402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0" name="AutoShape 48"/>
          <p:cNvSpPr>
            <a:spLocks noChangeArrowheads="1"/>
          </p:cNvSpPr>
          <p:nvPr/>
        </p:nvSpPr>
        <p:spPr bwMode="auto">
          <a:xfrm>
            <a:off x="3152775" y="45402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1" name="AutoShape 49"/>
          <p:cNvSpPr>
            <a:spLocks noChangeArrowheads="1"/>
          </p:cNvSpPr>
          <p:nvPr/>
        </p:nvSpPr>
        <p:spPr bwMode="auto">
          <a:xfrm>
            <a:off x="3305175" y="40830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2" name="AutoShape 50"/>
          <p:cNvSpPr>
            <a:spLocks noChangeArrowheads="1"/>
          </p:cNvSpPr>
          <p:nvPr/>
        </p:nvSpPr>
        <p:spPr bwMode="auto">
          <a:xfrm>
            <a:off x="3152775" y="408305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3" name="AutoShape 51"/>
          <p:cNvSpPr>
            <a:spLocks noChangeArrowheads="1"/>
          </p:cNvSpPr>
          <p:nvPr/>
        </p:nvSpPr>
        <p:spPr bwMode="auto">
          <a:xfrm>
            <a:off x="4767263" y="4240213"/>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4" name="AutoShape 52"/>
          <p:cNvSpPr>
            <a:spLocks noChangeArrowheads="1"/>
          </p:cNvSpPr>
          <p:nvPr/>
        </p:nvSpPr>
        <p:spPr bwMode="auto">
          <a:xfrm>
            <a:off x="4767263" y="4392613"/>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5" name="AutoShape 53"/>
          <p:cNvSpPr>
            <a:spLocks noChangeArrowheads="1"/>
          </p:cNvSpPr>
          <p:nvPr/>
        </p:nvSpPr>
        <p:spPr bwMode="auto">
          <a:xfrm>
            <a:off x="2981325" y="4968875"/>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6" name="AutoShape 54"/>
          <p:cNvSpPr>
            <a:spLocks noChangeArrowheads="1"/>
          </p:cNvSpPr>
          <p:nvPr/>
        </p:nvSpPr>
        <p:spPr bwMode="auto">
          <a:xfrm>
            <a:off x="2981325" y="5121275"/>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7" name="AutoShape 55"/>
          <p:cNvSpPr>
            <a:spLocks noChangeArrowheads="1"/>
          </p:cNvSpPr>
          <p:nvPr/>
        </p:nvSpPr>
        <p:spPr bwMode="auto">
          <a:xfrm>
            <a:off x="3305175" y="600710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8" name="AutoShape 56"/>
          <p:cNvSpPr>
            <a:spLocks noChangeArrowheads="1"/>
          </p:cNvSpPr>
          <p:nvPr/>
        </p:nvSpPr>
        <p:spPr bwMode="auto">
          <a:xfrm>
            <a:off x="3152775" y="600710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09" name="AutoShape 57"/>
          <p:cNvSpPr>
            <a:spLocks noChangeArrowheads="1"/>
          </p:cNvSpPr>
          <p:nvPr/>
        </p:nvSpPr>
        <p:spPr bwMode="auto">
          <a:xfrm>
            <a:off x="3305175" y="554990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10" name="AutoShape 58"/>
          <p:cNvSpPr>
            <a:spLocks noChangeArrowheads="1"/>
          </p:cNvSpPr>
          <p:nvPr/>
        </p:nvSpPr>
        <p:spPr bwMode="auto">
          <a:xfrm>
            <a:off x="3152775" y="5549900"/>
            <a:ext cx="76200" cy="76200"/>
          </a:xfrm>
          <a:prstGeom prst="flowChartConnector">
            <a:avLst/>
          </a:prstGeom>
          <a:solidFill>
            <a:schemeClr val="tx1"/>
          </a:solidFill>
          <a:ln w="9525">
            <a:solidFill>
              <a:schemeClr val="tx1"/>
            </a:solidFill>
            <a:round/>
            <a:headEnd/>
            <a:tailEnd/>
          </a:ln>
          <a:effectLst/>
        </p:spPr>
        <p:txBody>
          <a:bodyPr wrap="none" anchor="ctr"/>
          <a:lstStyle/>
          <a:p>
            <a:endParaRPr lang="en-US"/>
          </a:p>
        </p:txBody>
      </p:sp>
      <p:sp>
        <p:nvSpPr>
          <p:cNvPr id="126011" name="TPAnswers"/>
          <p:cNvSpPr>
            <a:spLocks noChangeArrowheads="1"/>
          </p:cNvSpPr>
          <p:nvPr>
            <p:custDataLst>
              <p:tags r:id="rId6"/>
            </p:custDataLst>
          </p:nvPr>
        </p:nvSpPr>
        <p:spPr bwMode="auto">
          <a:xfrm>
            <a:off x="1752600" y="1601788"/>
            <a:ext cx="6807200" cy="4951412"/>
          </a:xfrm>
          <a:prstGeom prst="rect">
            <a:avLst/>
          </a:prstGeom>
          <a:noFill/>
          <a:ln w="9525">
            <a:noFill/>
            <a:miter lim="800000"/>
            <a:headEnd/>
            <a:tailEnd/>
          </a:ln>
          <a:effectLst/>
        </p:spPr>
        <p:txBody>
          <a:bodyPr tIns="190500" bIns="190500">
            <a:spAutoFit/>
          </a:bodyPr>
          <a:lstStyle/>
          <a:p>
            <a:pPr marL="609600" indent="-609600">
              <a:lnSpc>
                <a:spcPct val="150000"/>
              </a:lnSpc>
              <a:spcBef>
                <a:spcPct val="20000"/>
              </a:spcBef>
              <a:buClr>
                <a:srgbClr val="000000"/>
              </a:buClr>
              <a:buFontTx/>
              <a:buAutoNum type="arabicPeriod"/>
            </a:pPr>
            <a:r>
              <a:rPr lang="en-US" sz="2800" baseline="30000">
                <a:cs typeface="Arial" charset="0"/>
              </a:rPr>
              <a:t>      ¯</a:t>
            </a:r>
            <a:r>
              <a:rPr lang="en-US" sz="2800"/>
              <a:t> </a:t>
            </a:r>
            <a:r>
              <a:rPr lang="en-US" sz="2800" baseline="-25000"/>
              <a:t> </a:t>
            </a:r>
            <a:r>
              <a:rPr lang="en-US" sz="2800"/>
              <a:t>N </a:t>
            </a:r>
            <a:r>
              <a:rPr lang="en-US" sz="2800">
                <a:cs typeface="Arial" charset="0"/>
              </a:rPr>
              <a:t>= </a:t>
            </a:r>
            <a:r>
              <a:rPr lang="en-US" sz="2800"/>
              <a:t>C </a:t>
            </a:r>
            <a:r>
              <a:rPr lang="en-US" sz="2800">
                <a:cs typeface="Arial" charset="0"/>
              </a:rPr>
              <a:t>= </a:t>
            </a:r>
            <a:r>
              <a:rPr lang="en-US" sz="2800"/>
              <a:t>O</a:t>
            </a:r>
            <a:endParaRPr lang="en-US" sz="2800" baseline="30000">
              <a:cs typeface="Arial" charset="0"/>
            </a:endParaRPr>
          </a:p>
          <a:p>
            <a:pPr marL="609600" indent="-609600">
              <a:lnSpc>
                <a:spcPct val="150000"/>
              </a:lnSpc>
              <a:spcBef>
                <a:spcPct val="20000"/>
              </a:spcBef>
              <a:buClr>
                <a:srgbClr val="000000"/>
              </a:buClr>
              <a:buFontTx/>
              <a:buAutoNum type="arabicPeriod"/>
            </a:pPr>
            <a:r>
              <a:rPr lang="en-US" sz="2800"/>
              <a:t>       N </a:t>
            </a:r>
            <a:r>
              <a:rPr lang="en-US" sz="2800">
                <a:cs typeface="Arial" charset="0"/>
              </a:rPr>
              <a:t>≡ </a:t>
            </a:r>
            <a:r>
              <a:rPr lang="en-US" sz="2800"/>
              <a:t>C = O   </a:t>
            </a:r>
            <a:r>
              <a:rPr lang="en-US" sz="2800" baseline="30000">
                <a:cs typeface="Arial" charset="0"/>
              </a:rPr>
              <a:t>¯</a:t>
            </a:r>
            <a:endParaRPr lang="en-US" sz="2800" baseline="30000"/>
          </a:p>
          <a:p>
            <a:pPr marL="609600" indent="-609600">
              <a:lnSpc>
                <a:spcPct val="150000"/>
              </a:lnSpc>
              <a:spcBef>
                <a:spcPct val="20000"/>
              </a:spcBef>
              <a:buClr>
                <a:srgbClr val="000000"/>
              </a:buClr>
              <a:buFontTx/>
              <a:buAutoNum type="arabicPeriod"/>
            </a:pPr>
            <a:r>
              <a:rPr lang="en-US" sz="2800"/>
              <a:t>       N – C –</a:t>
            </a:r>
            <a:r>
              <a:rPr lang="en-US" sz="2800">
                <a:cs typeface="Arial" charset="0"/>
              </a:rPr>
              <a:t> </a:t>
            </a:r>
            <a:r>
              <a:rPr lang="en-US" sz="2800"/>
              <a:t>O   </a:t>
            </a:r>
            <a:r>
              <a:rPr lang="en-US" sz="2800" baseline="30000">
                <a:cs typeface="Arial" charset="0"/>
              </a:rPr>
              <a:t>¯</a:t>
            </a:r>
            <a:endParaRPr lang="en-US" sz="2800" baseline="30000"/>
          </a:p>
          <a:p>
            <a:pPr marL="609600" indent="-609600">
              <a:lnSpc>
                <a:spcPct val="150000"/>
              </a:lnSpc>
              <a:spcBef>
                <a:spcPct val="20000"/>
              </a:spcBef>
              <a:buClr>
                <a:srgbClr val="000000"/>
              </a:buClr>
              <a:buFontTx/>
              <a:buAutoNum type="arabicPeriod"/>
            </a:pPr>
            <a:r>
              <a:rPr lang="en-US" sz="2800" baseline="30000">
                <a:cs typeface="Arial" charset="0"/>
              </a:rPr>
              <a:t>¯ ¯</a:t>
            </a:r>
            <a:r>
              <a:rPr lang="en-US" sz="2800">
                <a:cs typeface="Arial" charset="0"/>
              </a:rPr>
              <a:t>   </a:t>
            </a:r>
            <a:r>
              <a:rPr lang="en-US" sz="2800" baseline="-25000"/>
              <a:t> </a:t>
            </a:r>
            <a:r>
              <a:rPr lang="en-US" sz="2800"/>
              <a:t>N – C </a:t>
            </a:r>
            <a:r>
              <a:rPr lang="en-US" sz="2800">
                <a:cs typeface="Arial" charset="0"/>
              </a:rPr>
              <a:t>≡ </a:t>
            </a:r>
            <a:r>
              <a:rPr lang="en-US" sz="2800"/>
              <a:t>O   </a:t>
            </a:r>
            <a:r>
              <a:rPr lang="en-US" sz="2800" baseline="30000">
                <a:cs typeface="Arial" charset="0"/>
              </a:rPr>
              <a:t>+</a:t>
            </a:r>
          </a:p>
          <a:p>
            <a:pPr marL="609600" indent="-609600">
              <a:lnSpc>
                <a:spcPct val="150000"/>
              </a:lnSpc>
              <a:spcBef>
                <a:spcPct val="20000"/>
              </a:spcBef>
              <a:buClr>
                <a:srgbClr val="000000"/>
              </a:buClr>
              <a:buFontTx/>
              <a:buAutoNum type="arabicPeriod"/>
            </a:pPr>
            <a:r>
              <a:rPr lang="en-US" sz="2800"/>
              <a:t>       N </a:t>
            </a:r>
            <a:r>
              <a:rPr lang="en-US" sz="2800">
                <a:cs typeface="Arial" charset="0"/>
              </a:rPr>
              <a:t>≡</a:t>
            </a:r>
            <a:r>
              <a:rPr lang="en-US" sz="2800"/>
              <a:t> C –</a:t>
            </a:r>
            <a:r>
              <a:rPr lang="en-US" sz="2800">
                <a:cs typeface="Arial" charset="0"/>
              </a:rPr>
              <a:t> </a:t>
            </a:r>
            <a:r>
              <a:rPr lang="en-US" sz="2800"/>
              <a:t>O   </a:t>
            </a:r>
            <a:r>
              <a:rPr lang="en-US" sz="2800" baseline="30000">
                <a:cs typeface="Arial" charset="0"/>
              </a:rPr>
              <a:t>¯</a:t>
            </a:r>
          </a:p>
          <a:p>
            <a:pPr marL="609600" indent="-609600">
              <a:lnSpc>
                <a:spcPct val="150000"/>
              </a:lnSpc>
              <a:spcBef>
                <a:spcPct val="20000"/>
              </a:spcBef>
              <a:buClr>
                <a:srgbClr val="000000"/>
              </a:buClr>
              <a:buFontTx/>
              <a:buAutoNum type="arabicPeriod"/>
            </a:pPr>
            <a:r>
              <a:rPr lang="en-US" sz="2800"/>
              <a:t>       N – C </a:t>
            </a:r>
            <a:r>
              <a:rPr lang="en-US" sz="2800">
                <a:cs typeface="Arial" charset="0"/>
              </a:rPr>
              <a:t>= </a:t>
            </a:r>
            <a:r>
              <a:rPr lang="en-US" sz="2800"/>
              <a:t>O   </a:t>
            </a:r>
            <a:r>
              <a:rPr lang="en-US" sz="2800" baseline="30000">
                <a:cs typeface="Arial" charset="0"/>
              </a:rPr>
              <a:t>¯</a:t>
            </a:r>
          </a:p>
          <a:p>
            <a:pPr marL="609600" indent="-609600">
              <a:spcBef>
                <a:spcPct val="20000"/>
              </a:spcBef>
              <a:buClr>
                <a:srgbClr val="000000"/>
              </a:buClr>
              <a:buFont typeface="Times New Roman" pitchFamily="18" charset="0"/>
              <a:buAutoNum type="arabicPeriod"/>
            </a:pPr>
            <a:endParaRPr lang="en-US" sz="2400" baseline="30000">
              <a:cs typeface="Arial"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60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26016"/>
                                        </p:tgtEl>
                                        <p:attrNameLst>
                                          <p:attrName>style.visibility</p:attrName>
                                        </p:attrNameLst>
                                      </p:cBhvr>
                                      <p:to>
                                        <p:strVal val="visible"/>
                                      </p:to>
                                    </p:set>
                                    <p:animEffect transition="in" filter="fade">
                                      <p:cBhvr>
                                        <p:cTn id="11" dur="1000"/>
                                        <p:tgtEl>
                                          <p:spTgt spid="12601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6017"/>
                                        </p:tgtEl>
                                        <p:attrNameLst>
                                          <p:attrName>style.visibility</p:attrName>
                                        </p:attrNameLst>
                                      </p:cBhvr>
                                      <p:to>
                                        <p:strVal val="visible"/>
                                      </p:to>
                                    </p:set>
                                    <p:animEffect transition="in" filter="fade">
                                      <p:cBhvr>
                                        <p:cTn id="15" dur="1000"/>
                                        <p:tgtEl>
                                          <p:spTgt spid="126017"/>
                                        </p:tgtEl>
                                      </p:cBhvr>
                                    </p:animEffect>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126018"/>
                                        </p:tgtEl>
                                        <p:attrNameLst>
                                          <p:attrName>style.visibility</p:attrName>
                                        </p:attrNameLst>
                                      </p:cBhvr>
                                      <p:to>
                                        <p:strVal val="visible"/>
                                      </p:to>
                                    </p:set>
                                    <p:animEffect transition="in" filter="fade">
                                      <p:cBhvr>
                                        <p:cTn id="19" dur="1000"/>
                                        <p:tgtEl>
                                          <p:spTgt spid="126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26014" grpId="0"/>
      <p:bldP spid="126016" grpId="0" animBg="1"/>
      <p:bldP spid="126017" grpId="0" animBg="1"/>
      <p:bldP spid="12601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AutoShape 10"/>
          <p:cNvSpPr>
            <a:spLocks noChangeArrowheads="1"/>
          </p:cNvSpPr>
          <p:nvPr/>
        </p:nvSpPr>
        <p:spPr bwMode="auto">
          <a:xfrm>
            <a:off x="2209800" y="1543050"/>
            <a:ext cx="1676400" cy="9906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sp>
        <p:nvSpPr>
          <p:cNvPr id="2059" name="AutoShape 11"/>
          <p:cNvSpPr>
            <a:spLocks noChangeArrowheads="1"/>
          </p:cNvSpPr>
          <p:nvPr/>
        </p:nvSpPr>
        <p:spPr bwMode="auto">
          <a:xfrm>
            <a:off x="1828800" y="2278063"/>
            <a:ext cx="1676400" cy="9906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sp>
        <p:nvSpPr>
          <p:cNvPr id="2061" name="AutoShape 13"/>
          <p:cNvSpPr>
            <a:spLocks noChangeArrowheads="1"/>
          </p:cNvSpPr>
          <p:nvPr/>
        </p:nvSpPr>
        <p:spPr bwMode="auto">
          <a:xfrm>
            <a:off x="1724025" y="3005138"/>
            <a:ext cx="1676400" cy="9906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sp>
        <p:nvSpPr>
          <p:cNvPr id="2050" name="Rectangle 2"/>
          <p:cNvSpPr>
            <a:spLocks noGrp="1" noChangeArrowheads="1"/>
          </p:cNvSpPr>
          <p:nvPr>
            <p:ph type="ctrTitle"/>
          </p:nvPr>
        </p:nvSpPr>
        <p:spPr>
          <a:xfrm>
            <a:off x="228600" y="304800"/>
            <a:ext cx="8686800" cy="838200"/>
          </a:xfrm>
        </p:spPr>
        <p:txBody>
          <a:bodyPr/>
          <a:lstStyle/>
          <a:p>
            <a:pPr>
              <a:lnSpc>
                <a:spcPct val="150000"/>
              </a:lnSpc>
            </a:pPr>
            <a:r>
              <a:rPr lang="en-US" sz="4000" u="sng"/>
              <a:t>Using Open-ended Problems</a:t>
            </a:r>
            <a:r>
              <a:rPr lang="en-US" sz="4000"/>
              <a:t>   </a:t>
            </a:r>
            <a:endParaRPr lang="en-US" sz="3200"/>
          </a:p>
        </p:txBody>
      </p:sp>
      <p:pic>
        <p:nvPicPr>
          <p:cNvPr id="2064" name="Picture 16"/>
          <p:cNvPicPr>
            <a:picLocks noChangeAspect="1" noChangeArrowheads="1"/>
          </p:cNvPicPr>
          <p:nvPr/>
        </p:nvPicPr>
        <p:blipFill>
          <a:blip r:embed="rId3" cstate="print"/>
          <a:srcRect/>
          <a:stretch>
            <a:fillRect/>
          </a:stretch>
        </p:blipFill>
        <p:spPr bwMode="auto">
          <a:xfrm>
            <a:off x="7162800" y="5105400"/>
            <a:ext cx="1220788" cy="1041400"/>
          </a:xfrm>
          <a:prstGeom prst="rect">
            <a:avLst/>
          </a:prstGeom>
          <a:noFill/>
          <a:ln w="9525">
            <a:noFill/>
            <a:miter lim="800000"/>
            <a:headEnd/>
            <a:tailEnd/>
          </a:ln>
        </p:spPr>
      </p:pic>
      <p:sp>
        <p:nvSpPr>
          <p:cNvPr id="2065" name="AutoShape 17"/>
          <p:cNvSpPr>
            <a:spLocks noChangeArrowheads="1"/>
          </p:cNvSpPr>
          <p:nvPr/>
        </p:nvSpPr>
        <p:spPr bwMode="auto">
          <a:xfrm>
            <a:off x="7019925" y="4953000"/>
            <a:ext cx="304800" cy="304800"/>
          </a:xfrm>
          <a:prstGeom prst="star4">
            <a:avLst>
              <a:gd name="adj" fmla="val 12500"/>
            </a:avLst>
          </a:prstGeom>
          <a:solidFill>
            <a:srgbClr val="FF0000"/>
          </a:solidFill>
          <a:ln w="9525">
            <a:noFill/>
            <a:miter lim="800000"/>
            <a:headEnd/>
            <a:tailEnd/>
          </a:ln>
          <a:effectLst/>
        </p:spPr>
        <p:txBody>
          <a:bodyPr wrap="none" anchor="ctr"/>
          <a:lstStyle/>
          <a:p>
            <a:endParaRPr lang="en-US"/>
          </a:p>
        </p:txBody>
      </p:sp>
      <p:sp>
        <p:nvSpPr>
          <p:cNvPr id="2066" name="WordArt 18" descr="Paper bag"/>
          <p:cNvSpPr>
            <a:spLocks noChangeArrowheads="1" noChangeShapeType="1" noTextEdit="1"/>
          </p:cNvSpPr>
          <p:nvPr/>
        </p:nvSpPr>
        <p:spPr bwMode="auto">
          <a:xfrm>
            <a:off x="3657600" y="4800600"/>
            <a:ext cx="1524000" cy="992188"/>
          </a:xfrm>
          <a:prstGeom prst="rect">
            <a:avLst/>
          </a:prstGeom>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en-US" sz="3600" kern="10">
                <a:ln w="9525">
                  <a:round/>
                  <a:headEnd/>
                  <a:tailEnd/>
                </a:ln>
                <a:blipFill dpi="0" rotWithShape="0">
                  <a:blip r:embed="rId4"/>
                  <a:srcRect/>
                  <a:tile tx="0" ty="0" sx="100000" sy="100000" flip="none" algn="tl"/>
                </a:blipFill>
                <a:latin typeface="Arial Black"/>
              </a:rPr>
              <a:t>I will</a:t>
            </a:r>
          </a:p>
        </p:txBody>
      </p:sp>
      <p:sp>
        <p:nvSpPr>
          <p:cNvPr id="2068" name="Text Box 20"/>
          <p:cNvSpPr txBox="1">
            <a:spLocks noChangeArrowheads="1"/>
          </p:cNvSpPr>
          <p:nvPr/>
        </p:nvSpPr>
        <p:spPr bwMode="auto">
          <a:xfrm>
            <a:off x="1404938" y="1511300"/>
            <a:ext cx="6324600" cy="2287588"/>
          </a:xfrm>
          <a:prstGeom prst="rect">
            <a:avLst/>
          </a:prstGeom>
          <a:noFill/>
          <a:ln w="9525">
            <a:noFill/>
            <a:miter lim="800000"/>
            <a:headEnd/>
            <a:tailEnd/>
          </a:ln>
          <a:effectLst/>
        </p:spPr>
        <p:txBody>
          <a:bodyPr>
            <a:spAutoFit/>
          </a:bodyPr>
          <a:lstStyle/>
          <a:p>
            <a:pPr algn="ctr">
              <a:lnSpc>
                <a:spcPct val="150000"/>
              </a:lnSpc>
              <a:spcBef>
                <a:spcPct val="50000"/>
              </a:spcBef>
            </a:pPr>
            <a:r>
              <a:rPr lang="en-US" sz="3200">
                <a:solidFill>
                  <a:schemeClr val="tx2"/>
                </a:solidFill>
              </a:rPr>
              <a:t>Click  ― </a:t>
            </a:r>
            <a:r>
              <a:rPr lang="en-US" sz="3200" i="1">
                <a:solidFill>
                  <a:schemeClr val="tx2"/>
                </a:solidFill>
              </a:rPr>
              <a:t>I will be here</a:t>
            </a:r>
            <a:r>
              <a:rPr lang="en-US" sz="3200">
                <a:solidFill>
                  <a:schemeClr val="tx2"/>
                </a:solidFill>
              </a:rPr>
              <a:t/>
            </a:r>
            <a:br>
              <a:rPr lang="en-US" sz="3200">
                <a:solidFill>
                  <a:schemeClr val="tx2"/>
                </a:solidFill>
              </a:rPr>
            </a:br>
            <a:r>
              <a:rPr lang="en-US" sz="3200">
                <a:solidFill>
                  <a:schemeClr val="tx2"/>
                </a:solidFill>
              </a:rPr>
              <a:t>Click  ― </a:t>
            </a:r>
            <a:r>
              <a:rPr lang="en-US" sz="3200" i="1">
                <a:solidFill>
                  <a:schemeClr val="tx2"/>
                </a:solidFill>
              </a:rPr>
              <a:t>I will be prepared</a:t>
            </a:r>
            <a:r>
              <a:rPr lang="en-US" sz="3200">
                <a:solidFill>
                  <a:schemeClr val="tx2"/>
                </a:solidFill>
              </a:rPr>
              <a:t> </a:t>
            </a:r>
            <a:br>
              <a:rPr lang="en-US" sz="3200">
                <a:solidFill>
                  <a:schemeClr val="tx2"/>
                </a:solidFill>
              </a:rPr>
            </a:br>
            <a:r>
              <a:rPr lang="en-US" sz="3200">
                <a:solidFill>
                  <a:schemeClr val="tx2"/>
                </a:solidFill>
              </a:rPr>
              <a:t>Click  ― </a:t>
            </a:r>
            <a:r>
              <a:rPr lang="en-US" sz="3200" i="1">
                <a:solidFill>
                  <a:schemeClr val="tx2"/>
                </a:solidFill>
              </a:rPr>
              <a:t>I will be interested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2065"/>
                                        </p:tgtEl>
                                        <p:attrNameLst>
                                          <p:attrName>style.visibility</p:attrName>
                                        </p:attrNameLst>
                                      </p:cBhvr>
                                      <p:to>
                                        <p:strVal val="visible"/>
                                      </p:to>
                                    </p:set>
                                  </p:childTnLst>
                                </p:cTn>
                              </p:par>
                            </p:childTnLst>
                          </p:cTn>
                        </p:par>
                        <p:par>
                          <p:cTn id="7" fill="hold">
                            <p:stCondLst>
                              <p:cond delay="500"/>
                            </p:stCondLst>
                            <p:childTnLst>
                              <p:par>
                                <p:cTn id="8" presetID="39" presetClass="entr" presetSubtype="0" accel="100000" fill="hold" grpId="0" nodeType="afterEffect">
                                  <p:stCondLst>
                                    <p:cond delay="0"/>
                                  </p:stCondLst>
                                  <p:childTnLst>
                                    <p:set>
                                      <p:cBhvr>
                                        <p:cTn id="9" dur="1" fill="hold">
                                          <p:stCondLst>
                                            <p:cond delay="0"/>
                                          </p:stCondLst>
                                        </p:cTn>
                                        <p:tgtEl>
                                          <p:spTgt spid="2058"/>
                                        </p:tgtEl>
                                        <p:attrNameLst>
                                          <p:attrName>style.visibility</p:attrName>
                                        </p:attrNameLst>
                                      </p:cBhvr>
                                      <p:to>
                                        <p:strVal val="visible"/>
                                      </p:to>
                                    </p:set>
                                    <p:anim calcmode="lin" valueType="num">
                                      <p:cBhvr>
                                        <p:cTn id="10" dur="500" fill="hold"/>
                                        <p:tgtEl>
                                          <p:spTgt spid="2058"/>
                                        </p:tgtEl>
                                        <p:attrNameLst>
                                          <p:attrName>ppt_h</p:attrName>
                                        </p:attrNameLst>
                                      </p:cBhvr>
                                      <p:tavLst>
                                        <p:tav tm="0">
                                          <p:val>
                                            <p:strVal val="#ppt_h/20"/>
                                          </p:val>
                                        </p:tav>
                                        <p:tav tm="50000">
                                          <p:val>
                                            <p:strVal val="#ppt_h/20"/>
                                          </p:val>
                                        </p:tav>
                                        <p:tav tm="100000">
                                          <p:val>
                                            <p:strVal val="#ppt_h"/>
                                          </p:val>
                                        </p:tav>
                                      </p:tavLst>
                                    </p:anim>
                                    <p:anim calcmode="lin" valueType="num">
                                      <p:cBhvr>
                                        <p:cTn id="11" dur="500" fill="hold"/>
                                        <p:tgtEl>
                                          <p:spTgt spid="2058"/>
                                        </p:tgtEl>
                                        <p:attrNameLst>
                                          <p:attrName>ppt_w</p:attrName>
                                        </p:attrNameLst>
                                      </p:cBhvr>
                                      <p:tavLst>
                                        <p:tav tm="0">
                                          <p:val>
                                            <p:strVal val="#ppt_w+.3"/>
                                          </p:val>
                                        </p:tav>
                                        <p:tav tm="50000">
                                          <p:val>
                                            <p:strVal val="#ppt_w+.3"/>
                                          </p:val>
                                        </p:tav>
                                        <p:tav tm="100000">
                                          <p:val>
                                            <p:strVal val="#ppt_w"/>
                                          </p:val>
                                        </p:tav>
                                      </p:tavLst>
                                    </p:anim>
                                    <p:anim calcmode="lin" valueType="num">
                                      <p:cBhvr>
                                        <p:cTn id="12" dur="500" fill="hold"/>
                                        <p:tgtEl>
                                          <p:spTgt spid="2058"/>
                                        </p:tgtEl>
                                        <p:attrNameLst>
                                          <p:attrName>ppt_x</p:attrName>
                                        </p:attrNameLst>
                                      </p:cBhvr>
                                      <p:tavLst>
                                        <p:tav tm="0">
                                          <p:val>
                                            <p:strVal val="#ppt_x-.3"/>
                                          </p:val>
                                        </p:tav>
                                        <p:tav tm="50000">
                                          <p:val>
                                            <p:strVal val="#ppt_x"/>
                                          </p:val>
                                        </p:tav>
                                        <p:tav tm="100000">
                                          <p:val>
                                            <p:strVal val="#ppt_x"/>
                                          </p:val>
                                        </p:tav>
                                      </p:tavLst>
                                    </p:anim>
                                    <p:anim calcmode="lin" valueType="num">
                                      <p:cBhvr>
                                        <p:cTn id="13" dur="500" fill="hold"/>
                                        <p:tgtEl>
                                          <p:spTgt spid="205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 presetClass="exit" presetSubtype="0" fill="hold" grpId="1" nodeType="afterEffect">
                                  <p:stCondLst>
                                    <p:cond delay="0"/>
                                  </p:stCondLst>
                                  <p:childTnLst>
                                    <p:set>
                                      <p:cBhvr>
                                        <p:cTn id="16" dur="1" fill="hold">
                                          <p:stCondLst>
                                            <p:cond delay="0"/>
                                          </p:stCondLst>
                                        </p:cTn>
                                        <p:tgtEl>
                                          <p:spTgt spid="2065"/>
                                        </p:tgtEl>
                                        <p:attrNameLst>
                                          <p:attrName>style.visibility</p:attrName>
                                        </p:attrNameLst>
                                      </p:cBhvr>
                                      <p:to>
                                        <p:strVal val="hidden"/>
                                      </p:to>
                                    </p:set>
                                  </p:childTnLst>
                                </p:cTn>
                              </p:par>
                            </p:childTnLst>
                          </p:cTn>
                        </p:par>
                        <p:par>
                          <p:cTn id="17" fill="hold">
                            <p:stCondLst>
                              <p:cond delay="1000"/>
                            </p:stCondLst>
                            <p:childTnLst>
                              <p:par>
                                <p:cTn id="18" presetID="1" presetClass="entr" presetSubtype="0" fill="hold" grpId="2" nodeType="afterEffect">
                                  <p:stCondLst>
                                    <p:cond delay="1000"/>
                                  </p:stCondLst>
                                  <p:childTnLst>
                                    <p:set>
                                      <p:cBhvr>
                                        <p:cTn id="19" dur="1" fill="hold">
                                          <p:stCondLst>
                                            <p:cond delay="0"/>
                                          </p:stCondLst>
                                        </p:cTn>
                                        <p:tgtEl>
                                          <p:spTgt spid="2065"/>
                                        </p:tgtEl>
                                        <p:attrNameLst>
                                          <p:attrName>style.visibility</p:attrName>
                                        </p:attrNameLst>
                                      </p:cBhvr>
                                      <p:to>
                                        <p:strVal val="visible"/>
                                      </p:to>
                                    </p:set>
                                  </p:childTnLst>
                                </p:cTn>
                              </p:par>
                            </p:childTnLst>
                          </p:cTn>
                        </p:par>
                        <p:par>
                          <p:cTn id="20" fill="hold">
                            <p:stCondLst>
                              <p:cond delay="2000"/>
                            </p:stCondLst>
                            <p:childTnLst>
                              <p:par>
                                <p:cTn id="21" presetID="39" presetClass="entr" presetSubtype="0" accel="100000" fill="hold" grpId="0" nodeType="afterEffect">
                                  <p:stCondLst>
                                    <p:cond delay="0"/>
                                  </p:stCondLst>
                                  <p:childTnLst>
                                    <p:set>
                                      <p:cBhvr>
                                        <p:cTn id="22" dur="1" fill="hold">
                                          <p:stCondLst>
                                            <p:cond delay="0"/>
                                          </p:stCondLst>
                                        </p:cTn>
                                        <p:tgtEl>
                                          <p:spTgt spid="2059"/>
                                        </p:tgtEl>
                                        <p:attrNameLst>
                                          <p:attrName>style.visibility</p:attrName>
                                        </p:attrNameLst>
                                      </p:cBhvr>
                                      <p:to>
                                        <p:strVal val="visible"/>
                                      </p:to>
                                    </p:set>
                                    <p:anim calcmode="lin" valueType="num">
                                      <p:cBhvr>
                                        <p:cTn id="23" dur="500" fill="hold"/>
                                        <p:tgtEl>
                                          <p:spTgt spid="2059"/>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2059"/>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2059"/>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2059"/>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1" presetClass="exit" presetSubtype="0" fill="hold" grpId="3" nodeType="afterEffect">
                                  <p:stCondLst>
                                    <p:cond delay="0"/>
                                  </p:stCondLst>
                                  <p:childTnLst>
                                    <p:set>
                                      <p:cBhvr>
                                        <p:cTn id="29" dur="1" fill="hold">
                                          <p:stCondLst>
                                            <p:cond delay="0"/>
                                          </p:stCondLst>
                                        </p:cTn>
                                        <p:tgtEl>
                                          <p:spTgt spid="2065"/>
                                        </p:tgtEl>
                                        <p:attrNameLst>
                                          <p:attrName>style.visibility</p:attrName>
                                        </p:attrNameLst>
                                      </p:cBhvr>
                                      <p:to>
                                        <p:strVal val="hidden"/>
                                      </p:to>
                                    </p:set>
                                  </p:childTnLst>
                                </p:cTn>
                              </p:par>
                            </p:childTnLst>
                          </p:cTn>
                        </p:par>
                        <p:par>
                          <p:cTn id="30" fill="hold">
                            <p:stCondLst>
                              <p:cond delay="2500"/>
                            </p:stCondLst>
                            <p:childTnLst>
                              <p:par>
                                <p:cTn id="31" presetID="1" presetClass="entr" presetSubtype="0" fill="hold" grpId="4" nodeType="afterEffect">
                                  <p:stCondLst>
                                    <p:cond delay="1000"/>
                                  </p:stCondLst>
                                  <p:childTnLst>
                                    <p:set>
                                      <p:cBhvr>
                                        <p:cTn id="32" dur="1" fill="hold">
                                          <p:stCondLst>
                                            <p:cond delay="0"/>
                                          </p:stCondLst>
                                        </p:cTn>
                                        <p:tgtEl>
                                          <p:spTgt spid="2065"/>
                                        </p:tgtEl>
                                        <p:attrNameLst>
                                          <p:attrName>style.visibility</p:attrName>
                                        </p:attrNameLst>
                                      </p:cBhvr>
                                      <p:to>
                                        <p:strVal val="visible"/>
                                      </p:to>
                                    </p:set>
                                  </p:childTnLst>
                                </p:cTn>
                              </p:par>
                            </p:childTnLst>
                          </p:cTn>
                        </p:par>
                        <p:par>
                          <p:cTn id="33" fill="hold">
                            <p:stCondLst>
                              <p:cond delay="3500"/>
                            </p:stCondLst>
                            <p:childTnLst>
                              <p:par>
                                <p:cTn id="34" presetID="39" presetClass="entr" presetSubtype="0" accel="100000" fill="hold" grpId="0" nodeType="afterEffect">
                                  <p:stCondLst>
                                    <p:cond delay="0"/>
                                  </p:stCondLst>
                                  <p:childTnLst>
                                    <p:set>
                                      <p:cBhvr>
                                        <p:cTn id="35" dur="1" fill="hold">
                                          <p:stCondLst>
                                            <p:cond delay="0"/>
                                          </p:stCondLst>
                                        </p:cTn>
                                        <p:tgtEl>
                                          <p:spTgt spid="2061"/>
                                        </p:tgtEl>
                                        <p:attrNameLst>
                                          <p:attrName>style.visibility</p:attrName>
                                        </p:attrNameLst>
                                      </p:cBhvr>
                                      <p:to>
                                        <p:strVal val="visible"/>
                                      </p:to>
                                    </p:set>
                                    <p:anim calcmode="lin" valueType="num">
                                      <p:cBhvr>
                                        <p:cTn id="36" dur="500" fill="hold"/>
                                        <p:tgtEl>
                                          <p:spTgt spid="2061"/>
                                        </p:tgtEl>
                                        <p:attrNameLst>
                                          <p:attrName>ppt_h</p:attrName>
                                        </p:attrNameLst>
                                      </p:cBhvr>
                                      <p:tavLst>
                                        <p:tav tm="0">
                                          <p:val>
                                            <p:strVal val="#ppt_h/20"/>
                                          </p:val>
                                        </p:tav>
                                        <p:tav tm="50000">
                                          <p:val>
                                            <p:strVal val="#ppt_h/20"/>
                                          </p:val>
                                        </p:tav>
                                        <p:tav tm="100000">
                                          <p:val>
                                            <p:strVal val="#ppt_h"/>
                                          </p:val>
                                        </p:tav>
                                      </p:tavLst>
                                    </p:anim>
                                    <p:anim calcmode="lin" valueType="num">
                                      <p:cBhvr>
                                        <p:cTn id="37" dur="500" fill="hold"/>
                                        <p:tgtEl>
                                          <p:spTgt spid="2061"/>
                                        </p:tgtEl>
                                        <p:attrNameLst>
                                          <p:attrName>ppt_w</p:attrName>
                                        </p:attrNameLst>
                                      </p:cBhvr>
                                      <p:tavLst>
                                        <p:tav tm="0">
                                          <p:val>
                                            <p:strVal val="#ppt_w+.3"/>
                                          </p:val>
                                        </p:tav>
                                        <p:tav tm="50000">
                                          <p:val>
                                            <p:strVal val="#ppt_w+.3"/>
                                          </p:val>
                                        </p:tav>
                                        <p:tav tm="100000">
                                          <p:val>
                                            <p:strVal val="#ppt_w"/>
                                          </p:val>
                                        </p:tav>
                                      </p:tavLst>
                                    </p:anim>
                                    <p:anim calcmode="lin" valueType="num">
                                      <p:cBhvr>
                                        <p:cTn id="38" dur="500" fill="hold"/>
                                        <p:tgtEl>
                                          <p:spTgt spid="2061"/>
                                        </p:tgtEl>
                                        <p:attrNameLst>
                                          <p:attrName>ppt_x</p:attrName>
                                        </p:attrNameLst>
                                      </p:cBhvr>
                                      <p:tavLst>
                                        <p:tav tm="0">
                                          <p:val>
                                            <p:strVal val="#ppt_x-.3"/>
                                          </p:val>
                                        </p:tav>
                                        <p:tav tm="50000">
                                          <p:val>
                                            <p:strVal val="#ppt_x"/>
                                          </p:val>
                                        </p:tav>
                                        <p:tav tm="100000">
                                          <p:val>
                                            <p:strVal val="#ppt_x"/>
                                          </p:val>
                                        </p:tav>
                                      </p:tavLst>
                                    </p:anim>
                                    <p:anim calcmode="lin" valueType="num">
                                      <p:cBhvr>
                                        <p:cTn id="39" dur="500" fill="hold"/>
                                        <p:tgtEl>
                                          <p:spTgt spid="2061"/>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1" presetClass="exit" presetSubtype="0" fill="hold" grpId="5" nodeType="afterEffect">
                                  <p:stCondLst>
                                    <p:cond delay="0"/>
                                  </p:stCondLst>
                                  <p:childTnLst>
                                    <p:set>
                                      <p:cBhvr>
                                        <p:cTn id="42" dur="1" fill="hold">
                                          <p:stCondLst>
                                            <p:cond delay="0"/>
                                          </p:stCondLst>
                                        </p:cTn>
                                        <p:tgtEl>
                                          <p:spTgt spid="206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2066"/>
                                        </p:tgtEl>
                                        <p:attrNameLst>
                                          <p:attrName>style.visibility</p:attrName>
                                        </p:attrNameLst>
                                      </p:cBhvr>
                                      <p:to>
                                        <p:strVal val="visible"/>
                                      </p:to>
                                    </p:set>
                                    <p:anim from="(-#ppt_w/2)" to="(#ppt_x)" calcmode="lin" valueType="num">
                                      <p:cBhvr>
                                        <p:cTn id="47" dur="600" fill="hold">
                                          <p:stCondLst>
                                            <p:cond delay="0"/>
                                          </p:stCondLst>
                                        </p:cTn>
                                        <p:tgtEl>
                                          <p:spTgt spid="2066"/>
                                        </p:tgtEl>
                                        <p:attrNameLst>
                                          <p:attrName>ppt_x</p:attrName>
                                        </p:attrNameLst>
                                      </p:cBhvr>
                                    </p:anim>
                                    <p:anim from="0" to="-1.0" calcmode="lin" valueType="num">
                                      <p:cBhvr>
                                        <p:cTn id="48" dur="200" decel="50000" autoRev="1" fill="hold">
                                          <p:stCondLst>
                                            <p:cond delay="600"/>
                                          </p:stCondLst>
                                        </p:cTn>
                                        <p:tgtEl>
                                          <p:spTgt spid="2066"/>
                                        </p:tgtEl>
                                        <p:attrNameLst>
                                          <p:attrName>xshear</p:attrName>
                                        </p:attrNameLst>
                                      </p:cBhvr>
                                    </p:anim>
                                    <p:animScale>
                                      <p:cBhvr>
                                        <p:cTn id="49" dur="200" decel="100000" autoRev="1" fill="hold">
                                          <p:stCondLst>
                                            <p:cond delay="600"/>
                                          </p:stCondLst>
                                        </p:cTn>
                                        <p:tgtEl>
                                          <p:spTgt spid="2066"/>
                                        </p:tgtEl>
                                      </p:cBhvr>
                                      <p:from x="100000" y="100000"/>
                                      <p:to x="80000" y="100000"/>
                                    </p:animScale>
                                    <p:anim by="(#ppt_h/3+#ppt_w*0.1)" calcmode="lin" valueType="num">
                                      <p:cBhvr additive="sum">
                                        <p:cTn id="50" dur="200" decel="100000" autoRev="1" fill="hold">
                                          <p:stCondLst>
                                            <p:cond delay="600"/>
                                          </p:stCondLst>
                                        </p:cTn>
                                        <p:tgtEl>
                                          <p:spTgt spid="206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animBg="1"/>
      <p:bldP spid="2059" grpId="0" animBg="1"/>
      <p:bldP spid="2061" grpId="0" animBg="1"/>
      <p:bldP spid="2065" grpId="0" animBg="1"/>
      <p:bldP spid="2065" grpId="1" animBg="1"/>
      <p:bldP spid="2065" grpId="2" animBg="1"/>
      <p:bldP spid="2065" grpId="3" animBg="1"/>
      <p:bldP spid="2065" grpId="4" animBg="1"/>
      <p:bldP spid="2065" grpId="5" animBg="1"/>
      <p:bldP spid="206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143000"/>
          </a:xfrm>
        </p:spPr>
        <p:txBody>
          <a:bodyPr/>
          <a:lstStyle/>
          <a:p>
            <a:pPr eaLnBrk="1" hangingPunct="1"/>
            <a:r>
              <a:rPr lang="en-US" u="sng" smtClean="0"/>
              <a:t>Summary</a:t>
            </a:r>
            <a:endParaRPr lang="de-DE" u="sng" smtClean="0"/>
          </a:p>
        </p:txBody>
      </p:sp>
      <p:sp>
        <p:nvSpPr>
          <p:cNvPr id="108547" name="Rectangle 3"/>
          <p:cNvSpPr>
            <a:spLocks noGrp="1" noChangeArrowheads="1"/>
          </p:cNvSpPr>
          <p:nvPr>
            <p:ph type="body" idx="1"/>
          </p:nvPr>
        </p:nvSpPr>
        <p:spPr>
          <a:xfrm>
            <a:off x="304800" y="1219200"/>
            <a:ext cx="8686800" cy="5410200"/>
          </a:xfrm>
        </p:spPr>
        <p:txBody>
          <a:bodyPr/>
          <a:lstStyle/>
          <a:p>
            <a:pPr eaLnBrk="1" hangingPunct="1">
              <a:spcBef>
                <a:spcPct val="50000"/>
              </a:spcBef>
            </a:pPr>
            <a:r>
              <a:rPr lang="de-DE" sz="2800" b="1" dirty="0" smtClean="0"/>
              <a:t>Clickers are found in many highschool, college, and university classrooms</a:t>
            </a:r>
            <a:endParaRPr lang="de-DE" sz="2800" dirty="0" smtClean="0"/>
          </a:p>
          <a:p>
            <a:pPr eaLnBrk="1" hangingPunct="1">
              <a:spcBef>
                <a:spcPct val="50000"/>
              </a:spcBef>
            </a:pPr>
            <a:r>
              <a:rPr lang="de-DE" sz="2800" dirty="0" smtClean="0"/>
              <a:t>They provide </a:t>
            </a:r>
            <a:r>
              <a:rPr lang="de-DE" sz="2800" u="sng" dirty="0" smtClean="0"/>
              <a:t>more than just immediate feedback</a:t>
            </a:r>
            <a:r>
              <a:rPr lang="de-DE" sz="2800" dirty="0" smtClean="0"/>
              <a:t> to instructor and students</a:t>
            </a:r>
          </a:p>
          <a:p>
            <a:pPr eaLnBrk="1" hangingPunct="1"/>
            <a:r>
              <a:rPr lang="en-US" sz="2800" dirty="0" smtClean="0"/>
              <a:t>Six basic ways of utilizing the power of clickers</a:t>
            </a:r>
            <a:endParaRPr lang="de-DE" sz="2800" dirty="0" smtClean="0"/>
          </a:p>
          <a:p>
            <a:pPr lvl="2" eaLnBrk="1" hangingPunct="1"/>
            <a:endParaRPr lang="en-US" sz="1000" dirty="0" smtClean="0"/>
          </a:p>
          <a:p>
            <a:pPr lvl="2" eaLnBrk="1" hangingPunct="1"/>
            <a:r>
              <a:rPr lang="en-US" sz="2000" dirty="0" smtClean="0"/>
              <a:t>Attendance </a:t>
            </a:r>
            <a:endParaRPr lang="de-DE" sz="2000" dirty="0" smtClean="0"/>
          </a:p>
          <a:p>
            <a:pPr lvl="2" eaLnBrk="1" hangingPunct="1"/>
            <a:r>
              <a:rPr lang="en-US" sz="2000" dirty="0" smtClean="0"/>
              <a:t>Preparedness </a:t>
            </a:r>
            <a:endParaRPr lang="de-DE" sz="2000" dirty="0" smtClean="0"/>
          </a:p>
          <a:p>
            <a:pPr lvl="2" eaLnBrk="1" hangingPunct="1"/>
            <a:r>
              <a:rPr lang="en-US" sz="2000" dirty="0" smtClean="0"/>
              <a:t>Initial interest and motivation</a:t>
            </a:r>
          </a:p>
          <a:p>
            <a:pPr lvl="2" eaLnBrk="1" hangingPunct="1"/>
            <a:endParaRPr lang="en-US" sz="1000" dirty="0" smtClean="0"/>
          </a:p>
          <a:p>
            <a:pPr lvl="2" eaLnBrk="1" hangingPunct="1"/>
            <a:r>
              <a:rPr lang="en-US" sz="2000" dirty="0" smtClean="0"/>
              <a:t>On-the-spot assessment (formative assessment)</a:t>
            </a:r>
          </a:p>
          <a:p>
            <a:pPr lvl="2" eaLnBrk="1" hangingPunct="1"/>
            <a:r>
              <a:rPr lang="en-US" sz="2000" dirty="0" smtClean="0"/>
              <a:t>Active learning (peer discussion and instruction)</a:t>
            </a:r>
          </a:p>
          <a:p>
            <a:pPr lvl="2" eaLnBrk="1" hangingPunct="1"/>
            <a:r>
              <a:rPr lang="en-US" sz="2000" smtClean="0"/>
              <a:t>Problem-based, deep learning (mastery of concepts, applications to real-world or open-ended problems) </a:t>
            </a:r>
          </a:p>
          <a:p>
            <a:pPr lvl="2" eaLnBrk="1" hangingPunct="1"/>
            <a:endParaRPr lang="de-DE" sz="2000" dirty="0" smtClean="0"/>
          </a:p>
        </p:txBody>
      </p:sp>
      <p:sp>
        <p:nvSpPr>
          <p:cNvPr id="108548" name="WordArt 4" descr="Paper bag"/>
          <p:cNvSpPr>
            <a:spLocks noChangeArrowheads="1" noChangeShapeType="1" noTextEdit="1"/>
          </p:cNvSpPr>
          <p:nvPr/>
        </p:nvSpPr>
        <p:spPr bwMode="auto">
          <a:xfrm>
            <a:off x="3886200" y="3810000"/>
            <a:ext cx="838200" cy="7620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blipFill dpi="0" rotWithShape="0">
                  <a:blip r:embed="rId3"/>
                  <a:srcRect/>
                  <a:tile tx="0" ty="0" sx="100000" sy="100000" flip="none" algn="tl"/>
                </a:blipFill>
                <a:latin typeface="Arial Black"/>
              </a:rPr>
              <a:t>I am</a:t>
            </a:r>
          </a:p>
        </p:txBody>
      </p:sp>
      <p:sp>
        <p:nvSpPr>
          <p:cNvPr id="108549" name="WordArt 5" descr="Paper bag"/>
          <p:cNvSpPr>
            <a:spLocks noChangeArrowheads="1" noChangeShapeType="1" noTextEdit="1"/>
          </p:cNvSpPr>
          <p:nvPr/>
        </p:nvSpPr>
        <p:spPr bwMode="auto">
          <a:xfrm>
            <a:off x="7391400" y="5105400"/>
            <a:ext cx="838200" cy="7620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sp3d>
          </a:bodyPr>
          <a:lstStyle/>
          <a:p>
            <a:pPr algn="ctr"/>
            <a:r>
              <a:rPr lang="en-US" sz="3600" kern="10">
                <a:ln w="9525">
                  <a:round/>
                  <a:headEnd/>
                  <a:tailEnd/>
                </a:ln>
                <a:blipFill dpi="0" rotWithShape="0">
                  <a:blip r:embed="rId3"/>
                  <a:srcRect/>
                  <a:tile tx="0" ty="0" sx="100000" sy="100000" flip="none" algn="tl"/>
                </a:blipFill>
                <a:latin typeface="Arial Black"/>
              </a:rPr>
              <a:t>I do</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8600" y="274638"/>
            <a:ext cx="8686800" cy="715962"/>
          </a:xfrm>
        </p:spPr>
        <p:txBody>
          <a:bodyPr/>
          <a:lstStyle/>
          <a:p>
            <a:pPr eaLnBrk="1" hangingPunct="1"/>
            <a:r>
              <a:rPr lang="en-US" sz="4000" dirty="0" smtClean="0"/>
              <a:t>Writing Multiple-Choice Questions</a:t>
            </a:r>
            <a:r>
              <a:rPr lang="en-US" sz="1600" dirty="0" smtClean="0"/>
              <a:t/>
            </a:r>
            <a:br>
              <a:rPr lang="en-US" sz="1600" dirty="0" smtClean="0"/>
            </a:br>
            <a:r>
              <a:rPr lang="en-US" sz="1600" dirty="0" smtClean="0"/>
              <a:t> </a:t>
            </a:r>
            <a:r>
              <a:rPr lang="en-US" sz="1600" u="sng" dirty="0" smtClean="0">
                <a:solidFill>
                  <a:schemeClr val="accent2"/>
                </a:solidFill>
              </a:rPr>
              <a:t>http://tep.uoregon.edu/resources/assessment/multiplechoicequestions/importantconsider.html </a:t>
            </a:r>
          </a:p>
        </p:txBody>
      </p:sp>
      <p:sp>
        <p:nvSpPr>
          <p:cNvPr id="142339" name="Rectangle 3"/>
          <p:cNvSpPr>
            <a:spLocks noGrp="1" noChangeArrowheads="1"/>
          </p:cNvSpPr>
          <p:nvPr>
            <p:ph type="body" idx="1"/>
          </p:nvPr>
        </p:nvSpPr>
        <p:spPr>
          <a:xfrm>
            <a:off x="457200" y="1524000"/>
            <a:ext cx="8229600" cy="5029200"/>
          </a:xfrm>
        </p:spPr>
        <p:txBody>
          <a:bodyPr/>
          <a:lstStyle/>
          <a:p>
            <a:pPr eaLnBrk="1" hangingPunct="1">
              <a:lnSpc>
                <a:spcPct val="90000"/>
              </a:lnSpc>
              <a:spcAft>
                <a:spcPts val="1200"/>
              </a:spcAft>
              <a:buNone/>
            </a:pPr>
            <a:r>
              <a:rPr lang="en-US" sz="3600" b="1" i="1" dirty="0" smtClean="0"/>
              <a:t>Some suggestions</a:t>
            </a:r>
            <a:endParaRPr lang="en-US" sz="3600" dirty="0" smtClean="0"/>
          </a:p>
          <a:p>
            <a:pPr eaLnBrk="1" hangingPunct="1">
              <a:lnSpc>
                <a:spcPct val="90000"/>
              </a:lnSpc>
              <a:spcAft>
                <a:spcPts val="600"/>
              </a:spcAft>
            </a:pPr>
            <a:r>
              <a:rPr lang="en-US" sz="2800" dirty="0" smtClean="0"/>
              <a:t>Use </a:t>
            </a:r>
            <a:r>
              <a:rPr lang="en-US" sz="2800" dirty="0" smtClean="0">
                <a:solidFill>
                  <a:srgbClr val="FF0000"/>
                </a:solidFill>
              </a:rPr>
              <a:t>frequent, small quizzes </a:t>
            </a:r>
            <a:r>
              <a:rPr lang="en-US" sz="2800" dirty="0" smtClean="0"/>
              <a:t>and tests rather than monolithic once-or-twice per-term exams.</a:t>
            </a:r>
          </a:p>
          <a:p>
            <a:pPr eaLnBrk="1" hangingPunct="1">
              <a:lnSpc>
                <a:spcPct val="90000"/>
              </a:lnSpc>
              <a:spcAft>
                <a:spcPts val="600"/>
              </a:spcAft>
            </a:pPr>
            <a:r>
              <a:rPr lang="en-US" sz="2800" dirty="0" smtClean="0"/>
              <a:t>Give students </a:t>
            </a:r>
            <a:r>
              <a:rPr lang="en-US" sz="2800" dirty="0" smtClean="0">
                <a:solidFill>
                  <a:srgbClr val="FF0000"/>
                </a:solidFill>
              </a:rPr>
              <a:t>instant feedback </a:t>
            </a:r>
            <a:r>
              <a:rPr lang="en-US" sz="2800" dirty="0" smtClean="0"/>
              <a:t>on their performance (for example, putting the correct answers up on an overhead after all the tests are turned in).</a:t>
            </a:r>
          </a:p>
          <a:p>
            <a:pPr eaLnBrk="1" hangingPunct="1">
              <a:lnSpc>
                <a:spcPct val="90000"/>
              </a:lnSpc>
              <a:spcAft>
                <a:spcPts val="600"/>
              </a:spcAft>
            </a:pPr>
            <a:r>
              <a:rPr lang="en-US" sz="2800" dirty="0" smtClean="0"/>
              <a:t>Consider allowing students to take quizzes first as individuals and then the same quiz again </a:t>
            </a:r>
            <a:r>
              <a:rPr lang="en-US" sz="2800" dirty="0" smtClean="0">
                <a:solidFill>
                  <a:srgbClr val="FF0000"/>
                </a:solidFill>
              </a:rPr>
              <a:t>in groups</a:t>
            </a:r>
            <a:r>
              <a:rPr lang="en-US" sz="2800" dirty="0" smtClean="0"/>
              <a:t>.</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52400" y="274638"/>
            <a:ext cx="8839200" cy="715962"/>
          </a:xfrm>
        </p:spPr>
        <p:txBody>
          <a:bodyPr/>
          <a:lstStyle/>
          <a:p>
            <a:pPr eaLnBrk="1" hangingPunct="1"/>
            <a:r>
              <a:rPr lang="en-US" sz="4000" dirty="0" smtClean="0"/>
              <a:t>Writing Multiple-Choice Questions</a:t>
            </a:r>
            <a:br>
              <a:rPr lang="en-US" sz="4000" dirty="0" smtClean="0"/>
            </a:br>
            <a:r>
              <a:rPr lang="en-US" sz="1600" dirty="0" smtClean="0">
                <a:solidFill>
                  <a:schemeClr val="accent2"/>
                </a:solidFill>
              </a:rPr>
              <a:t> </a:t>
            </a:r>
            <a:r>
              <a:rPr lang="en-US" sz="1600" u="sng" dirty="0" smtClean="0">
                <a:solidFill>
                  <a:schemeClr val="accent2"/>
                </a:solidFill>
              </a:rPr>
              <a:t>http://tep.uoregon.edu/resources/assessment/multiplechoicequestions/importantconsider.html</a:t>
            </a:r>
            <a:endParaRPr lang="en-US" sz="1600" dirty="0" smtClean="0"/>
          </a:p>
        </p:txBody>
      </p:sp>
      <p:sp>
        <p:nvSpPr>
          <p:cNvPr id="143363" name="Rectangle 3"/>
          <p:cNvSpPr>
            <a:spLocks noGrp="1" noChangeArrowheads="1"/>
          </p:cNvSpPr>
          <p:nvPr>
            <p:ph type="body" idx="1"/>
          </p:nvPr>
        </p:nvSpPr>
        <p:spPr>
          <a:xfrm>
            <a:off x="488950" y="1905000"/>
            <a:ext cx="8045450" cy="4495800"/>
          </a:xfrm>
        </p:spPr>
        <p:txBody>
          <a:bodyPr/>
          <a:lstStyle/>
          <a:p>
            <a:pPr eaLnBrk="1" hangingPunct="1">
              <a:lnSpc>
                <a:spcPct val="80000"/>
              </a:lnSpc>
            </a:pPr>
            <a:r>
              <a:rPr lang="en-US" sz="2800" dirty="0" smtClean="0"/>
              <a:t>Multiple-choice questions are easiest to write when there is a </a:t>
            </a:r>
            <a:r>
              <a:rPr lang="en-US" sz="2800" dirty="0" smtClean="0">
                <a:solidFill>
                  <a:srgbClr val="FF0000"/>
                </a:solidFill>
              </a:rPr>
              <a:t>definitively right or wrong</a:t>
            </a:r>
            <a:r>
              <a:rPr lang="en-US" sz="2800" dirty="0" smtClean="0"/>
              <a:t> answer.</a:t>
            </a:r>
          </a:p>
          <a:p>
            <a:pPr eaLnBrk="1" hangingPunct="1">
              <a:lnSpc>
                <a:spcPct val="80000"/>
              </a:lnSpc>
              <a:buFontTx/>
              <a:buNone/>
            </a:pPr>
            <a:r>
              <a:rPr lang="en-US" sz="2800" dirty="0" smtClean="0"/>
              <a:t> </a:t>
            </a:r>
          </a:p>
          <a:p>
            <a:pPr eaLnBrk="1" hangingPunct="1">
              <a:lnSpc>
                <a:spcPct val="80000"/>
              </a:lnSpc>
            </a:pPr>
            <a:r>
              <a:rPr lang="en-US" sz="2800" dirty="0" smtClean="0"/>
              <a:t>Multiple-choice testing of more interpretive material should always </a:t>
            </a:r>
            <a:r>
              <a:rPr lang="en-US" sz="2800" dirty="0" smtClean="0">
                <a:solidFill>
                  <a:srgbClr val="FF0000"/>
                </a:solidFill>
              </a:rPr>
              <a:t>include an appeal mechanism</a:t>
            </a:r>
            <a:r>
              <a:rPr lang="en-US" sz="2800" dirty="0" smtClean="0"/>
              <a:t> in which students can and must make a written, evidence-supported case for their answer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u="sng"/>
              <a:t>Taxonomy of Clicker Utilization</a:t>
            </a:r>
          </a:p>
        </p:txBody>
      </p:sp>
      <p:sp>
        <p:nvSpPr>
          <p:cNvPr id="124931" name="Rectangle 3"/>
          <p:cNvSpPr>
            <a:spLocks noGrp="1" noChangeArrowheads="1"/>
          </p:cNvSpPr>
          <p:nvPr>
            <p:ph type="body" idx="1"/>
          </p:nvPr>
        </p:nvSpPr>
        <p:spPr>
          <a:xfrm>
            <a:off x="457200" y="1600200"/>
            <a:ext cx="8458200" cy="4800600"/>
          </a:xfrm>
        </p:spPr>
        <p:txBody>
          <a:bodyPr/>
          <a:lstStyle/>
          <a:p>
            <a:pPr>
              <a:lnSpc>
                <a:spcPct val="90000"/>
              </a:lnSpc>
            </a:pPr>
            <a:r>
              <a:rPr lang="en-US" b="1" u="sng" dirty="0">
                <a:solidFill>
                  <a:srgbClr val="FF0000"/>
                </a:solidFill>
              </a:rPr>
              <a:t>6 basic categories</a:t>
            </a:r>
            <a:r>
              <a:rPr lang="en-US" dirty="0"/>
              <a:t> </a:t>
            </a:r>
          </a:p>
          <a:p>
            <a:pPr lvl="1">
              <a:lnSpc>
                <a:spcPct val="90000"/>
              </a:lnSpc>
              <a:spcBef>
                <a:spcPct val="40000"/>
              </a:spcBef>
            </a:pPr>
            <a:r>
              <a:rPr lang="en-US" i="1" dirty="0"/>
              <a:t>3 categories to test the </a:t>
            </a:r>
            <a:r>
              <a:rPr lang="en-US" i="1" dirty="0">
                <a:solidFill>
                  <a:srgbClr val="FF0000"/>
                </a:solidFill>
              </a:rPr>
              <a:t>current standing </a:t>
            </a:r>
            <a:r>
              <a:rPr lang="en-US" i="1" dirty="0"/>
              <a:t>or stipulation of students</a:t>
            </a:r>
          </a:p>
          <a:p>
            <a:pPr lvl="2">
              <a:lnSpc>
                <a:spcPct val="90000"/>
              </a:lnSpc>
              <a:spcBef>
                <a:spcPct val="40000"/>
              </a:spcBef>
            </a:pPr>
            <a:r>
              <a:rPr lang="en-US" dirty="0"/>
              <a:t>Attendance	</a:t>
            </a:r>
          </a:p>
          <a:p>
            <a:pPr lvl="2">
              <a:lnSpc>
                <a:spcPct val="90000"/>
              </a:lnSpc>
            </a:pPr>
            <a:r>
              <a:rPr lang="en-US" dirty="0"/>
              <a:t>Preparedness</a:t>
            </a:r>
          </a:p>
          <a:p>
            <a:pPr lvl="2">
              <a:lnSpc>
                <a:spcPct val="90000"/>
              </a:lnSpc>
            </a:pPr>
            <a:r>
              <a:rPr lang="en-US" dirty="0"/>
              <a:t>Interest</a:t>
            </a:r>
          </a:p>
          <a:p>
            <a:pPr lvl="1">
              <a:lnSpc>
                <a:spcPct val="90000"/>
              </a:lnSpc>
              <a:spcBef>
                <a:spcPct val="40000"/>
              </a:spcBef>
            </a:pPr>
            <a:r>
              <a:rPr lang="en-US" i="1" dirty="0"/>
              <a:t>3 categories to probe into the </a:t>
            </a:r>
            <a:r>
              <a:rPr lang="en-US" i="1" dirty="0">
                <a:solidFill>
                  <a:srgbClr val="FF0000"/>
                </a:solidFill>
              </a:rPr>
              <a:t>learning progress</a:t>
            </a:r>
          </a:p>
          <a:p>
            <a:pPr lvl="2">
              <a:lnSpc>
                <a:spcPct val="90000"/>
              </a:lnSpc>
              <a:spcBef>
                <a:spcPct val="40000"/>
              </a:spcBef>
            </a:pPr>
            <a:r>
              <a:rPr lang="en-US" dirty="0"/>
              <a:t>Learning</a:t>
            </a:r>
          </a:p>
          <a:p>
            <a:pPr lvl="2">
              <a:lnSpc>
                <a:spcPct val="90000"/>
              </a:lnSpc>
            </a:pPr>
            <a:r>
              <a:rPr lang="en-US" dirty="0"/>
              <a:t>Understanding</a:t>
            </a:r>
          </a:p>
          <a:p>
            <a:pPr lvl="2">
              <a:lnSpc>
                <a:spcPct val="90000"/>
              </a:lnSpc>
            </a:pPr>
            <a:r>
              <a:rPr lang="en-US" dirty="0"/>
              <a:t>Applying  </a:t>
            </a:r>
          </a:p>
        </p:txBody>
      </p:sp>
      <p:sp>
        <p:nvSpPr>
          <p:cNvPr id="124932" name="WordArt 4" descr="Paper bag"/>
          <p:cNvSpPr>
            <a:spLocks noChangeArrowheads="1" noChangeShapeType="1" noTextEdit="1"/>
          </p:cNvSpPr>
          <p:nvPr/>
        </p:nvSpPr>
        <p:spPr bwMode="auto">
          <a:xfrm>
            <a:off x="4953000" y="3275013"/>
            <a:ext cx="1095375" cy="992187"/>
          </a:xfrm>
          <a:prstGeom prst="rect">
            <a:avLst/>
          </a:prstGeom>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en-US" sz="3600" kern="10">
                <a:ln w="9525">
                  <a:round/>
                  <a:headEnd/>
                  <a:tailEnd/>
                </a:ln>
                <a:blipFill dpi="0" rotWithShape="0">
                  <a:blip r:embed="rId3"/>
                  <a:srcRect/>
                  <a:tile tx="0" ty="0" sx="100000" sy="100000" flip="none" algn="tl"/>
                </a:blipFill>
                <a:latin typeface="Arial Black"/>
              </a:rPr>
              <a:t>I am</a:t>
            </a:r>
          </a:p>
        </p:txBody>
      </p:sp>
      <p:sp>
        <p:nvSpPr>
          <p:cNvPr id="124933" name="WordArt 5" descr="Paper bag"/>
          <p:cNvSpPr>
            <a:spLocks noChangeArrowheads="1" noChangeShapeType="1" noTextEdit="1"/>
          </p:cNvSpPr>
          <p:nvPr/>
        </p:nvSpPr>
        <p:spPr bwMode="auto">
          <a:xfrm>
            <a:off x="4953000" y="5105400"/>
            <a:ext cx="1095375" cy="992188"/>
          </a:xfrm>
          <a:prstGeom prst="rect">
            <a:avLst/>
          </a:prstGeom>
        </p:spPr>
        <p:txBody>
          <a:bodyPr wrap="none" fromWordArt="1">
            <a:prstTxWarp prst="textCascadeUp">
              <a:avLst>
                <a:gd name="adj" fmla="val 44444"/>
              </a:avLst>
            </a:prstTxWarp>
            <a:scene3d>
              <a:camera prst="legacyPerspectiveTopLeft">
                <a:rot lat="0" lon="20519999" rev="0"/>
              </a:camera>
              <a:lightRig rig="legacyHarsh3" dir="r"/>
            </a:scene3d>
            <a:sp3d extrusionH="430200" prstMaterial="legacyMatte">
              <a:extrusionClr>
                <a:srgbClr val="006600"/>
              </a:extrusionClr>
            </a:sp3d>
          </a:bodyPr>
          <a:lstStyle/>
          <a:p>
            <a:pPr algn="ctr"/>
            <a:r>
              <a:rPr lang="en-US" sz="3600" kern="10">
                <a:ln w="9525">
                  <a:round/>
                  <a:headEnd/>
                  <a:tailEnd/>
                </a:ln>
                <a:blipFill dpi="0" rotWithShape="0">
                  <a:blip r:embed="rId3"/>
                  <a:srcRect/>
                  <a:tile tx="0" ty="0" sx="100000" sy="100000" flip="none" algn="tl"/>
                </a:blipFill>
                <a:latin typeface="Arial Black"/>
              </a:rPr>
              <a:t>I do</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931">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4931">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4931">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493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4931">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4931">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4931">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4931">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4" presetClass="entr" presetSubtype="0" fill="hold" grpId="0" nodeType="clickEffect">
                                  <p:stCondLst>
                                    <p:cond delay="0"/>
                                  </p:stCondLst>
                                  <p:childTnLst>
                                    <p:set>
                                      <p:cBhvr>
                                        <p:cTn id="26" dur="1" fill="hold">
                                          <p:stCondLst>
                                            <p:cond delay="0"/>
                                          </p:stCondLst>
                                        </p:cTn>
                                        <p:tgtEl>
                                          <p:spTgt spid="124932"/>
                                        </p:tgtEl>
                                        <p:attrNameLst>
                                          <p:attrName>style.visibility</p:attrName>
                                        </p:attrNameLst>
                                      </p:cBhvr>
                                      <p:to>
                                        <p:strVal val="visible"/>
                                      </p:to>
                                    </p:set>
                                    <p:anim from="(-#ppt_w/2)" to="(#ppt_x)" calcmode="lin" valueType="num">
                                      <p:cBhvr>
                                        <p:cTn id="27" dur="600" fill="hold">
                                          <p:stCondLst>
                                            <p:cond delay="0"/>
                                          </p:stCondLst>
                                        </p:cTn>
                                        <p:tgtEl>
                                          <p:spTgt spid="124932"/>
                                        </p:tgtEl>
                                        <p:attrNameLst>
                                          <p:attrName>ppt_x</p:attrName>
                                        </p:attrNameLst>
                                      </p:cBhvr>
                                    </p:anim>
                                    <p:anim from="0" to="-1.0" calcmode="lin" valueType="num">
                                      <p:cBhvr>
                                        <p:cTn id="28" dur="200" decel="50000" autoRev="1" fill="hold">
                                          <p:stCondLst>
                                            <p:cond delay="600"/>
                                          </p:stCondLst>
                                        </p:cTn>
                                        <p:tgtEl>
                                          <p:spTgt spid="124932"/>
                                        </p:tgtEl>
                                        <p:attrNameLst>
                                          <p:attrName>xshear</p:attrName>
                                        </p:attrNameLst>
                                      </p:cBhvr>
                                    </p:anim>
                                    <p:animScale>
                                      <p:cBhvr>
                                        <p:cTn id="29" dur="200" decel="100000" autoRev="1" fill="hold">
                                          <p:stCondLst>
                                            <p:cond delay="600"/>
                                          </p:stCondLst>
                                        </p:cTn>
                                        <p:tgtEl>
                                          <p:spTgt spid="124932"/>
                                        </p:tgtEl>
                                      </p:cBhvr>
                                      <p:from x="100000" y="100000"/>
                                      <p:to x="80000" y="100000"/>
                                    </p:animScale>
                                    <p:anim by="(#ppt_h/3+#ppt_w*0.1)" calcmode="lin" valueType="num">
                                      <p:cBhvr additive="sum">
                                        <p:cTn id="30" dur="200" decel="100000" autoRev="1" fill="hold">
                                          <p:stCondLst>
                                            <p:cond delay="600"/>
                                          </p:stCondLst>
                                        </p:cTn>
                                        <p:tgtEl>
                                          <p:spTgt spid="124932"/>
                                        </p:tgtEl>
                                        <p:attrNameLst>
                                          <p:attrName>ppt_x</p:attrName>
                                        </p:attrNameLst>
                                      </p:cBhvr>
                                    </p:anim>
                                  </p:childTnLst>
                                </p:cTn>
                              </p:par>
                            </p:childTnLst>
                          </p:cTn>
                        </p:par>
                      </p:childTnLst>
                    </p:cTn>
                  </p:par>
                  <p:par>
                    <p:cTn id="31" fill="hold">
                      <p:stCondLst>
                        <p:cond delay="indefinite"/>
                      </p:stCondLst>
                      <p:childTnLst>
                        <p:par>
                          <p:cTn id="32" fill="hold">
                            <p:stCondLst>
                              <p:cond delay="0"/>
                            </p:stCondLst>
                            <p:childTnLst>
                              <p:par>
                                <p:cTn id="33" presetID="34" presetClass="entr" presetSubtype="0" fill="hold" grpId="0" nodeType="clickEffect">
                                  <p:stCondLst>
                                    <p:cond delay="0"/>
                                  </p:stCondLst>
                                  <p:childTnLst>
                                    <p:set>
                                      <p:cBhvr>
                                        <p:cTn id="34" dur="1" fill="hold">
                                          <p:stCondLst>
                                            <p:cond delay="0"/>
                                          </p:stCondLst>
                                        </p:cTn>
                                        <p:tgtEl>
                                          <p:spTgt spid="124933"/>
                                        </p:tgtEl>
                                        <p:attrNameLst>
                                          <p:attrName>style.visibility</p:attrName>
                                        </p:attrNameLst>
                                      </p:cBhvr>
                                      <p:to>
                                        <p:strVal val="visible"/>
                                      </p:to>
                                    </p:set>
                                    <p:anim from="(-#ppt_w/2)" to="(#ppt_x)" calcmode="lin" valueType="num">
                                      <p:cBhvr>
                                        <p:cTn id="35" dur="600" fill="hold">
                                          <p:stCondLst>
                                            <p:cond delay="0"/>
                                          </p:stCondLst>
                                        </p:cTn>
                                        <p:tgtEl>
                                          <p:spTgt spid="124933"/>
                                        </p:tgtEl>
                                        <p:attrNameLst>
                                          <p:attrName>ppt_x</p:attrName>
                                        </p:attrNameLst>
                                      </p:cBhvr>
                                    </p:anim>
                                    <p:anim from="0" to="-1.0" calcmode="lin" valueType="num">
                                      <p:cBhvr>
                                        <p:cTn id="36" dur="200" decel="50000" autoRev="1" fill="hold">
                                          <p:stCondLst>
                                            <p:cond delay="600"/>
                                          </p:stCondLst>
                                        </p:cTn>
                                        <p:tgtEl>
                                          <p:spTgt spid="124933"/>
                                        </p:tgtEl>
                                        <p:attrNameLst>
                                          <p:attrName>xshear</p:attrName>
                                        </p:attrNameLst>
                                      </p:cBhvr>
                                    </p:anim>
                                    <p:animScale>
                                      <p:cBhvr>
                                        <p:cTn id="37" dur="200" decel="100000" autoRev="1" fill="hold">
                                          <p:stCondLst>
                                            <p:cond delay="600"/>
                                          </p:stCondLst>
                                        </p:cTn>
                                        <p:tgtEl>
                                          <p:spTgt spid="124933"/>
                                        </p:tgtEl>
                                      </p:cBhvr>
                                      <p:from x="100000" y="100000"/>
                                      <p:to x="80000" y="100000"/>
                                    </p:animScale>
                                    <p:anim by="(#ppt_h/3+#ppt_w*0.1)" calcmode="lin" valueType="num">
                                      <p:cBhvr additive="sum">
                                        <p:cTn id="38" dur="200" decel="100000" autoRev="1" fill="hold">
                                          <p:stCondLst>
                                            <p:cond delay="600"/>
                                          </p:stCondLst>
                                        </p:cTn>
                                        <p:tgtEl>
                                          <p:spTgt spid="12493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P spid="124932" grpId="0" animBg="1"/>
      <p:bldP spid="12493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ChangeArrowheads="1"/>
          </p:cNvSpPr>
          <p:nvPr/>
        </p:nvSpPr>
        <p:spPr bwMode="auto">
          <a:xfrm>
            <a:off x="685800" y="304800"/>
            <a:ext cx="1981200" cy="12954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pic>
        <p:nvPicPr>
          <p:cNvPr id="67594" name="Picture 10"/>
          <p:cNvPicPr>
            <a:picLocks noChangeAspect="1" noChangeArrowheads="1"/>
          </p:cNvPicPr>
          <p:nvPr/>
        </p:nvPicPr>
        <p:blipFill>
          <a:blip r:embed="rId3" cstate="print"/>
          <a:srcRect/>
          <a:stretch>
            <a:fillRect/>
          </a:stretch>
        </p:blipFill>
        <p:spPr bwMode="auto">
          <a:xfrm>
            <a:off x="4495800" y="3429000"/>
            <a:ext cx="2362200" cy="2014538"/>
          </a:xfrm>
          <a:prstGeom prst="rect">
            <a:avLst/>
          </a:prstGeom>
          <a:noFill/>
          <a:ln w="9525">
            <a:noFill/>
            <a:miter lim="800000"/>
            <a:headEnd/>
            <a:tailEnd/>
          </a:ln>
        </p:spPr>
      </p:pic>
      <p:sp>
        <p:nvSpPr>
          <p:cNvPr id="67597" name="Rectangle 13"/>
          <p:cNvSpPr>
            <a:spLocks noGrp="1" noChangeArrowheads="1"/>
          </p:cNvSpPr>
          <p:nvPr>
            <p:ph type="subTitle" idx="1"/>
          </p:nvPr>
        </p:nvSpPr>
        <p:spPr>
          <a:xfrm>
            <a:off x="1066800" y="2743200"/>
            <a:ext cx="7010400" cy="3429000"/>
          </a:xfrm>
          <a:noFill/>
          <a:ln/>
        </p:spPr>
        <p:txBody>
          <a:bodyPr/>
          <a:lstStyle/>
          <a:p>
            <a:pPr marL="457200" indent="-457200" algn="l">
              <a:lnSpc>
                <a:spcPct val="80000"/>
              </a:lnSpc>
              <a:spcBef>
                <a:spcPct val="50000"/>
              </a:spcBef>
            </a:pPr>
            <a:r>
              <a:rPr lang="en-US" b="1" u="sng" dirty="0"/>
              <a:t>Attendance:</a:t>
            </a:r>
            <a:r>
              <a:rPr lang="en-US" dirty="0"/>
              <a:t> </a:t>
            </a:r>
          </a:p>
          <a:p>
            <a:pPr marL="457200" indent="-457200" algn="l">
              <a:lnSpc>
                <a:spcPct val="80000"/>
              </a:lnSpc>
              <a:spcBef>
                <a:spcPct val="50000"/>
              </a:spcBef>
              <a:buFont typeface="Symbol" pitchFamily="18" charset="2"/>
              <a:buChar char=""/>
            </a:pPr>
            <a:r>
              <a:rPr lang="en-US" dirty="0"/>
              <a:t>Taking and honoring attendance reduces the number of students dropping out or finishing with low grades (D’s and F’s). </a:t>
            </a:r>
          </a:p>
          <a:p>
            <a:pPr marL="457200" indent="-457200" algn="l">
              <a:lnSpc>
                <a:spcPct val="80000"/>
              </a:lnSpc>
              <a:spcBef>
                <a:spcPct val="50000"/>
              </a:spcBef>
              <a:buFont typeface="Symbol" pitchFamily="18" charset="2"/>
              <a:buChar char=""/>
            </a:pPr>
            <a:r>
              <a:rPr lang="en-US" dirty="0"/>
              <a:t>Doing it with clickers is particularly efficient in large entry-level classes.</a:t>
            </a:r>
          </a:p>
        </p:txBody>
      </p:sp>
      <p:sp>
        <p:nvSpPr>
          <p:cNvPr id="67599" name="Text Box 15"/>
          <p:cNvSpPr txBox="1">
            <a:spLocks noChangeArrowheads="1"/>
          </p:cNvSpPr>
          <p:nvPr/>
        </p:nvSpPr>
        <p:spPr bwMode="auto">
          <a:xfrm>
            <a:off x="990600" y="533400"/>
            <a:ext cx="4953000" cy="701675"/>
          </a:xfrm>
          <a:prstGeom prst="rect">
            <a:avLst/>
          </a:prstGeom>
          <a:noFill/>
          <a:ln w="9525">
            <a:noFill/>
            <a:miter lim="800000"/>
            <a:headEnd/>
            <a:tailEnd/>
          </a:ln>
          <a:effectLst/>
        </p:spPr>
        <p:txBody>
          <a:bodyPr>
            <a:spAutoFit/>
          </a:bodyPr>
          <a:lstStyle/>
          <a:p>
            <a:pPr>
              <a:spcBef>
                <a:spcPct val="50000"/>
              </a:spcBef>
            </a:pPr>
            <a:r>
              <a:rPr lang="en-US" sz="4000">
                <a:solidFill>
                  <a:schemeClr val="tx2"/>
                </a:solidFill>
              </a:rPr>
              <a:t>Click  ― </a:t>
            </a:r>
            <a:r>
              <a:rPr lang="en-US" sz="4000" i="1">
                <a:solidFill>
                  <a:schemeClr val="tx2"/>
                </a:solidFill>
              </a:rPr>
              <a:t>I am here</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500"/>
                                  </p:stCondLst>
                                  <p:childTnLst>
                                    <p:set>
                                      <p:cBhvr>
                                        <p:cTn id="6" dur="1" fill="hold">
                                          <p:stCondLst>
                                            <p:cond delay="0"/>
                                          </p:stCondLst>
                                        </p:cTn>
                                        <p:tgtEl>
                                          <p:spTgt spid="67586"/>
                                        </p:tgtEl>
                                        <p:attrNameLst>
                                          <p:attrName>style.visibility</p:attrName>
                                        </p:attrNameLst>
                                      </p:cBhvr>
                                      <p:to>
                                        <p:strVal val="visible"/>
                                      </p:to>
                                    </p:set>
                                    <p:anim calcmode="lin" valueType="num">
                                      <p:cBhvr>
                                        <p:cTn id="7" dur="500" fill="hold"/>
                                        <p:tgtEl>
                                          <p:spTgt spid="67586"/>
                                        </p:tgtEl>
                                        <p:attrNameLst>
                                          <p:attrName>ppt_w</p:attrName>
                                        </p:attrNameLst>
                                      </p:cBhvr>
                                      <p:tavLst>
                                        <p:tav tm="0">
                                          <p:val>
                                            <p:fltVal val="0"/>
                                          </p:val>
                                        </p:tav>
                                        <p:tav tm="100000">
                                          <p:val>
                                            <p:strVal val="#ppt_w"/>
                                          </p:val>
                                        </p:tav>
                                      </p:tavLst>
                                    </p:anim>
                                    <p:anim calcmode="lin" valueType="num">
                                      <p:cBhvr>
                                        <p:cTn id="8" dur="500" fill="hold"/>
                                        <p:tgtEl>
                                          <p:spTgt spid="67586"/>
                                        </p:tgtEl>
                                        <p:attrNameLst>
                                          <p:attrName>ppt_h</p:attrName>
                                        </p:attrNameLst>
                                      </p:cBhvr>
                                      <p:tavLst>
                                        <p:tav tm="0">
                                          <p:val>
                                            <p:fltVal val="0"/>
                                          </p:val>
                                        </p:tav>
                                        <p:tav tm="100000">
                                          <p:val>
                                            <p:strVal val="#ppt_h"/>
                                          </p:val>
                                        </p:tav>
                                      </p:tavLst>
                                    </p:anim>
                                    <p:anim calcmode="lin" valueType="num">
                                      <p:cBhvr>
                                        <p:cTn id="9" dur="500" fill="hold"/>
                                        <p:tgtEl>
                                          <p:spTgt spid="67586"/>
                                        </p:tgtEl>
                                        <p:attrNameLst>
                                          <p:attrName>ppt_x</p:attrName>
                                        </p:attrNameLst>
                                      </p:cBhvr>
                                      <p:tavLst>
                                        <p:tav tm="0">
                                          <p:val>
                                            <p:fltVal val="0.5"/>
                                          </p:val>
                                        </p:tav>
                                        <p:tav tm="100000">
                                          <p:val>
                                            <p:strVal val="#ppt_x"/>
                                          </p:val>
                                        </p:tav>
                                      </p:tavLst>
                                    </p:anim>
                                    <p:anim calcmode="lin" valueType="num">
                                      <p:cBhvr>
                                        <p:cTn id="10" dur="500" fill="hold"/>
                                        <p:tgtEl>
                                          <p:spTgt spid="67586"/>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67599"/>
                                        </p:tgtEl>
                                        <p:attrNameLst>
                                          <p:attrName>style.visibility</p:attrName>
                                        </p:attrNameLst>
                                      </p:cBhvr>
                                      <p:to>
                                        <p:strVal val="visible"/>
                                      </p:to>
                                    </p:set>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1000"/>
                                        <p:tgtEl>
                                          <p:spTgt spid="67594"/>
                                        </p:tgtEl>
                                      </p:cBhvr>
                                    </p:animEffect>
                                    <p:set>
                                      <p:cBhvr>
                                        <p:cTn id="17" dur="1" fill="hold">
                                          <p:stCondLst>
                                            <p:cond delay="999"/>
                                          </p:stCondLst>
                                        </p:cTn>
                                        <p:tgtEl>
                                          <p:spTgt spid="67594"/>
                                        </p:tgtEl>
                                        <p:attrNameLst>
                                          <p:attrName>style.visibility</p:attrName>
                                        </p:attrNameLst>
                                      </p:cBhvr>
                                      <p:to>
                                        <p:strVal val="hidden"/>
                                      </p:to>
                                    </p:set>
                                  </p:childTnLst>
                                </p:cTn>
                              </p:par>
                            </p:childTnLst>
                          </p:cTn>
                        </p:par>
                        <p:par>
                          <p:cTn id="18" fill="hold">
                            <p:stCondLst>
                              <p:cond delay="2500"/>
                            </p:stCondLst>
                            <p:childTnLst>
                              <p:par>
                                <p:cTn id="19" presetID="1" presetClass="entr" presetSubtype="0" fill="hold" grpId="0" nodeType="afterEffect">
                                  <p:stCondLst>
                                    <p:cond delay="0"/>
                                  </p:stCondLst>
                                  <p:childTnLst>
                                    <p:set>
                                      <p:cBhvr>
                                        <p:cTn id="20" dur="1" fill="hold">
                                          <p:stCondLst>
                                            <p:cond delay="0"/>
                                          </p:stCondLst>
                                        </p:cTn>
                                        <p:tgtEl>
                                          <p:spTgt spid="67597">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597">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75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p:bldP spid="67597" grpId="0" build="p"/>
      <p:bldP spid="6759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PQuestion"/>
          <p:cNvSpPr>
            <a:spLocks noGrp="1" noChangeArrowheads="1"/>
          </p:cNvSpPr>
          <p:nvPr>
            <p:ph type="title"/>
          </p:nvPr>
        </p:nvSpPr>
        <p:spPr>
          <a:xfrm>
            <a:off x="457200" y="1095375"/>
            <a:ext cx="8229600" cy="641350"/>
          </a:xfrm>
        </p:spPr>
        <p:txBody>
          <a:bodyPr>
            <a:spAutoFit/>
          </a:bodyPr>
          <a:lstStyle/>
          <a:p>
            <a:r>
              <a:rPr lang="en-US" sz="3600"/>
              <a:t>What does the term “</a:t>
            </a:r>
            <a:r>
              <a:rPr lang="en-US" sz="3600" b="1" i="1"/>
              <a:t>mole</a:t>
            </a:r>
            <a:r>
              <a:rPr lang="en-US" sz="3600"/>
              <a:t>” refer to?</a:t>
            </a:r>
            <a:endParaRPr lang="en-US" sz="3600" b="1"/>
          </a:p>
        </p:txBody>
      </p:sp>
      <p:graphicFrame>
        <p:nvGraphicFramePr>
          <p:cNvPr id="73737" name="TPChart"/>
          <p:cNvGraphicFramePr>
            <a:graphicFrameLocks/>
          </p:cNvGraphicFramePr>
          <p:nvPr/>
        </p:nvGraphicFramePr>
        <p:xfrm>
          <a:off x="0" y="2316163"/>
          <a:ext cx="9140825" cy="3322637"/>
        </p:xfrm>
        <a:graphic>
          <a:graphicData uri="http://schemas.openxmlformats.org/presentationml/2006/ole">
            <p:oleObj spid="_x0000_s40962" name="Chart" r:id="rId7" imgW="9144000" imgH="3324171" progId="MSGraph.Chart.8">
              <p:embed followColorScheme="full"/>
            </p:oleObj>
          </a:graphicData>
        </a:graphic>
      </p:graphicFrame>
      <p:sp>
        <p:nvSpPr>
          <p:cNvPr id="73735" name="TPAnswers"/>
          <p:cNvSpPr>
            <a:spLocks noGrp="1" noChangeArrowheads="1"/>
          </p:cNvSpPr>
          <p:nvPr>
            <p:ph type="body" idx="1"/>
            <p:custDataLst>
              <p:tags r:id="rId3"/>
            </p:custDataLst>
          </p:nvPr>
        </p:nvSpPr>
        <p:spPr>
          <a:xfrm>
            <a:off x="990600" y="2286000"/>
            <a:ext cx="8153400" cy="3375025"/>
          </a:xfrm>
        </p:spPr>
        <p:txBody>
          <a:bodyPr tIns="190500" bIns="190500">
            <a:spAutoFit/>
          </a:bodyPr>
          <a:lstStyle/>
          <a:p>
            <a:pPr marL="609600" indent="-609600">
              <a:buClr>
                <a:srgbClr val="000000"/>
              </a:buClr>
              <a:buFontTx/>
              <a:buAutoNum type="arabicPeriod"/>
            </a:pPr>
            <a:r>
              <a:rPr lang="en-US" sz="2400" dirty="0"/>
              <a:t>A small rodent digging through our backyards </a:t>
            </a:r>
          </a:p>
          <a:p>
            <a:pPr marL="609600" indent="-609600">
              <a:buClr>
                <a:srgbClr val="000000"/>
              </a:buClr>
              <a:buFontTx/>
              <a:buAutoNum type="arabicPeriod"/>
            </a:pPr>
            <a:r>
              <a:rPr lang="en-US" sz="2400" dirty="0"/>
              <a:t>Avogadro’s number</a:t>
            </a:r>
          </a:p>
          <a:p>
            <a:pPr marL="609600" indent="-609600">
              <a:buClr>
                <a:srgbClr val="000000"/>
              </a:buClr>
              <a:buFont typeface="Times New Roman" pitchFamily="18" charset="0"/>
              <a:buAutoNum type="arabicPeriod"/>
            </a:pPr>
            <a:r>
              <a:rPr lang="en-US" sz="2400" dirty="0"/>
              <a:t>The number 6.02214 </a:t>
            </a:r>
            <a:r>
              <a:rPr lang="en-US" sz="2400" dirty="0">
                <a:cs typeface="Arial" charset="0"/>
              </a:rPr>
              <a:t>× 10</a:t>
            </a:r>
            <a:r>
              <a:rPr lang="en-US" sz="2400" baseline="30000" dirty="0">
                <a:cs typeface="Arial" charset="0"/>
              </a:rPr>
              <a:t>23</a:t>
            </a:r>
          </a:p>
          <a:p>
            <a:pPr marL="609600" indent="-609600">
              <a:buClr>
                <a:srgbClr val="000000"/>
              </a:buClr>
              <a:buFont typeface="Times New Roman" pitchFamily="18" charset="0"/>
              <a:buAutoNum type="arabicPeriod"/>
            </a:pPr>
            <a:r>
              <a:rPr lang="en-US" sz="2400" dirty="0" err="1"/>
              <a:t>Loschmidt’s</a:t>
            </a:r>
            <a:r>
              <a:rPr lang="en-US" sz="2400" dirty="0"/>
              <a:t> number</a:t>
            </a:r>
          </a:p>
          <a:p>
            <a:pPr marL="609600" indent="-609600">
              <a:buClr>
                <a:srgbClr val="000000"/>
              </a:buClr>
              <a:buFont typeface="Times New Roman" pitchFamily="18" charset="0"/>
              <a:buAutoNum type="arabicPeriod"/>
            </a:pPr>
            <a:r>
              <a:rPr lang="en-US" sz="2400" dirty="0"/>
              <a:t>A TV reality show of physical and mental challenges</a:t>
            </a:r>
          </a:p>
          <a:p>
            <a:pPr marL="609600" indent="-609600">
              <a:buClr>
                <a:srgbClr val="000000"/>
              </a:buClr>
              <a:buFont typeface="Times New Roman" pitchFamily="18" charset="0"/>
              <a:buAutoNum type="arabicPeriod"/>
            </a:pPr>
            <a:r>
              <a:rPr lang="en-US" sz="2400" dirty="0"/>
              <a:t>A Mexican hot sauce (from the Aztec word “</a:t>
            </a:r>
            <a:r>
              <a:rPr lang="en-US" sz="2400" dirty="0" err="1"/>
              <a:t>molli</a:t>
            </a:r>
            <a:r>
              <a:rPr lang="en-US" sz="2400" dirty="0"/>
              <a:t>”)</a:t>
            </a:r>
          </a:p>
          <a:p>
            <a:pPr marL="609600" indent="-609600">
              <a:buClr>
                <a:srgbClr val="000000"/>
              </a:buClr>
              <a:buFont typeface="Times New Roman" pitchFamily="18" charset="0"/>
              <a:buAutoNum type="arabicPeriod"/>
            </a:pPr>
            <a:r>
              <a:rPr lang="en-US" sz="2400" dirty="0"/>
              <a:t>A small dark spot on the skin (</a:t>
            </a:r>
            <a:r>
              <a:rPr lang="en-US" sz="2400" dirty="0" err="1"/>
              <a:t>melanocytic</a:t>
            </a:r>
            <a:r>
              <a:rPr lang="en-US" sz="2400" dirty="0"/>
              <a:t> </a:t>
            </a:r>
            <a:r>
              <a:rPr lang="en-US" sz="2400" dirty="0" err="1"/>
              <a:t>naevus</a:t>
            </a:r>
            <a:r>
              <a:rPr lang="en-US" sz="2400" dirty="0"/>
              <a:t>) </a:t>
            </a:r>
          </a:p>
        </p:txBody>
      </p:sp>
      <p:grpSp>
        <p:nvGrpSpPr>
          <p:cNvPr id="2" name="ResponseCounter" hidden="1"/>
          <p:cNvGrpSpPr>
            <a:grpSpLocks/>
          </p:cNvGrpSpPr>
          <p:nvPr>
            <p:custDataLst>
              <p:tags r:id="rId4"/>
            </p:custDataLst>
          </p:nvPr>
        </p:nvGrpSpPr>
        <p:grpSpPr bwMode="auto">
          <a:xfrm>
            <a:off x="127000" y="6413500"/>
            <a:ext cx="8864600" cy="317500"/>
            <a:chOff x="120" y="4000"/>
            <a:chExt cx="2432" cy="200"/>
          </a:xfrm>
        </p:grpSpPr>
        <p:sp>
          <p:nvSpPr>
            <p:cNvPr id="73732" name="RCFill" descr="Dark vertical" hidden="1"/>
            <p:cNvSpPr>
              <a:spLocks noChangeArrowheads="1"/>
            </p:cNvSpPr>
            <p:nvPr/>
          </p:nvSpPr>
          <p:spPr bwMode="auto">
            <a:xfrm>
              <a:off x="120" y="4024"/>
              <a:ext cx="608" cy="160"/>
            </a:xfrm>
            <a:prstGeom prst="rect">
              <a:avLst/>
            </a:prstGeom>
            <a:pattFill prst="dkVert">
              <a:fgClr>
                <a:schemeClr val="accent1"/>
              </a:fgClr>
              <a:bgClr>
                <a:schemeClr val="bg1"/>
              </a:bgClr>
            </a:pattFill>
            <a:ln w="9525">
              <a:noFill/>
              <a:miter lim="800000"/>
              <a:headEnd/>
              <a:tailEnd/>
            </a:ln>
            <a:effectLst/>
          </p:spPr>
          <p:txBody>
            <a:bodyPr wrap="none" anchor="ctr"/>
            <a:lstStyle/>
            <a:p>
              <a:endParaRPr lang="en-US"/>
            </a:p>
          </p:txBody>
        </p:sp>
        <p:sp>
          <p:nvSpPr>
            <p:cNvPr id="73733" name="RCFrame" hidden="1"/>
            <p:cNvSpPr>
              <a:spLocks noChangeArrowheads="1"/>
            </p:cNvSpPr>
            <p:nvPr/>
          </p:nvSpPr>
          <p:spPr bwMode="auto">
            <a:xfrm>
              <a:off x="120" y="4000"/>
              <a:ext cx="2432" cy="200"/>
            </a:xfrm>
            <a:prstGeom prst="rect">
              <a:avLst/>
            </a:prstGeom>
            <a:noFill/>
            <a:ln w="9525">
              <a:solidFill>
                <a:schemeClr val="tx1"/>
              </a:solidFill>
              <a:miter lim="800000"/>
              <a:headEnd/>
              <a:tailEnd/>
            </a:ln>
            <a:effectLst/>
          </p:spPr>
          <p:txBody>
            <a:bodyPr wrap="none" anchor="ctr"/>
            <a:lstStyle/>
            <a:p>
              <a:pPr algn="ctr"/>
              <a:r>
                <a:rPr lang="en-US" sz="1400" b="1" smtClean="0">
                  <a:latin typeface="Tahoma" pitchFamily="34" charset="0"/>
                </a:rPr>
                <a:t>25 of 100</a:t>
              </a:r>
              <a:endParaRPr lang="en-US" sz="1400" b="1">
                <a:latin typeface="Tahoma" pitchFamily="34" charset="0"/>
              </a:endParaRPr>
            </a:p>
          </p:txBody>
        </p:sp>
      </p:grpSp>
      <p:grpSp>
        <p:nvGrpSpPr>
          <p:cNvPr id="10" name="Countdown" hidden="1"/>
          <p:cNvGrpSpPr/>
          <p:nvPr>
            <p:custDataLst>
              <p:tags r:id="rId5"/>
            </p:custDataLst>
          </p:nvPr>
        </p:nvGrpSpPr>
        <p:grpSpPr>
          <a:xfrm>
            <a:off x="8382000" y="6096000"/>
            <a:ext cx="635000" cy="635000"/>
            <a:chOff x="8318500" y="6032500"/>
            <a:chExt cx="635000" cy="635000"/>
          </a:xfrm>
        </p:grpSpPr>
        <p:sp>
          <p:nvSpPr>
            <p:cNvPr id="9" name="CD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Text" hidden="1"/>
            <p:cNvSpPr txBox="1"/>
            <p:nvPr/>
          </p:nvSpPr>
          <p:spPr>
            <a:xfrm>
              <a:off x="8318500" y="6032500"/>
              <a:ext cx="635000" cy="635000"/>
            </a:xfrm>
            <a:prstGeom prst="rect">
              <a:avLst/>
            </a:prstGeom>
            <a:noFill/>
          </p:spPr>
          <p:txBody>
            <a:bodyPr vert="horz" rtlCol="0" anchor="ctr" anchorCtr="1">
              <a:noAutofit/>
            </a:bodyPr>
            <a:lstStyle/>
            <a:p>
              <a:pPr algn="ctr"/>
              <a:r>
                <a:rPr lang="en-US" sz="2400" b="1" smtClean="0">
                  <a:latin typeface="Tahoma"/>
                </a:rPr>
                <a:t>0</a:t>
              </a:r>
              <a:endParaRPr lang="en-US" sz="2400" b="1">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7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373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ChangeArrowheads="1"/>
          </p:cNvSpPr>
          <p:nvPr/>
        </p:nvSpPr>
        <p:spPr bwMode="auto">
          <a:xfrm>
            <a:off x="685800" y="304800"/>
            <a:ext cx="1981200" cy="1295400"/>
          </a:xfrm>
          <a:prstGeom prst="irregularSeal1">
            <a:avLst/>
          </a:prstGeom>
          <a:solidFill>
            <a:srgbClr val="FF6600"/>
          </a:solidFill>
          <a:ln w="19050">
            <a:solidFill>
              <a:schemeClr val="tx1"/>
            </a:solidFill>
            <a:miter lim="800000"/>
            <a:headEnd/>
            <a:tailEnd/>
          </a:ln>
          <a:effectLst/>
        </p:spPr>
        <p:txBody>
          <a:bodyPr wrap="none" anchor="ctr"/>
          <a:lstStyle/>
          <a:p>
            <a:endParaRPr lang="en-US"/>
          </a:p>
        </p:txBody>
      </p:sp>
      <p:pic>
        <p:nvPicPr>
          <p:cNvPr id="116739" name="Picture 3"/>
          <p:cNvPicPr>
            <a:picLocks noChangeAspect="1" noChangeArrowheads="1"/>
          </p:cNvPicPr>
          <p:nvPr/>
        </p:nvPicPr>
        <p:blipFill>
          <a:blip r:embed="rId3" cstate="print"/>
          <a:srcRect/>
          <a:stretch>
            <a:fillRect/>
          </a:stretch>
        </p:blipFill>
        <p:spPr bwMode="auto">
          <a:xfrm>
            <a:off x="4495800" y="3429000"/>
            <a:ext cx="2362200" cy="2014538"/>
          </a:xfrm>
          <a:prstGeom prst="rect">
            <a:avLst/>
          </a:prstGeom>
          <a:noFill/>
          <a:ln w="9525">
            <a:noFill/>
            <a:miter lim="800000"/>
            <a:headEnd/>
            <a:tailEnd/>
          </a:ln>
        </p:spPr>
      </p:pic>
      <p:sp>
        <p:nvSpPr>
          <p:cNvPr id="116740" name="Rectangle 4"/>
          <p:cNvSpPr>
            <a:spLocks noGrp="1" noChangeArrowheads="1"/>
          </p:cNvSpPr>
          <p:nvPr>
            <p:ph type="subTitle" idx="1"/>
          </p:nvPr>
        </p:nvSpPr>
        <p:spPr>
          <a:xfrm>
            <a:off x="1066800" y="2743200"/>
            <a:ext cx="7010400" cy="3429000"/>
          </a:xfrm>
          <a:noFill/>
          <a:ln/>
        </p:spPr>
        <p:txBody>
          <a:bodyPr/>
          <a:lstStyle/>
          <a:p>
            <a:pPr marL="457200" indent="-457200" algn="l">
              <a:lnSpc>
                <a:spcPct val="80000"/>
              </a:lnSpc>
              <a:spcBef>
                <a:spcPct val="50000"/>
              </a:spcBef>
              <a:buFont typeface="Symbol" pitchFamily="18" charset="2"/>
              <a:buChar char=""/>
            </a:pPr>
            <a:r>
              <a:rPr lang="en-US" b="1" u="sng" dirty="0"/>
              <a:t>Preparedness:</a:t>
            </a:r>
            <a:r>
              <a:rPr lang="en-US" dirty="0"/>
              <a:t> </a:t>
            </a:r>
          </a:p>
          <a:p>
            <a:pPr marL="457200" indent="-457200" algn="l">
              <a:lnSpc>
                <a:spcPct val="80000"/>
              </a:lnSpc>
              <a:spcBef>
                <a:spcPct val="50000"/>
              </a:spcBef>
              <a:buFont typeface="Symbol" pitchFamily="18" charset="2"/>
              <a:buChar char=""/>
            </a:pPr>
            <a:r>
              <a:rPr lang="en-US" dirty="0"/>
              <a:t>Clicker quizzes on assigned reading assure preparedness for the topics covered in class. </a:t>
            </a:r>
          </a:p>
          <a:p>
            <a:pPr marL="457200" indent="-457200" algn="l">
              <a:lnSpc>
                <a:spcPct val="80000"/>
              </a:lnSpc>
              <a:spcBef>
                <a:spcPct val="50000"/>
              </a:spcBef>
              <a:buFont typeface="Symbol" pitchFamily="18" charset="2"/>
              <a:buChar char=""/>
            </a:pPr>
            <a:r>
              <a:rPr lang="en-US" dirty="0"/>
              <a:t>Well-picked question and appropriate grading are essential.</a:t>
            </a:r>
          </a:p>
        </p:txBody>
      </p:sp>
      <p:sp>
        <p:nvSpPr>
          <p:cNvPr id="116741" name="Text Box 5"/>
          <p:cNvSpPr txBox="1">
            <a:spLocks noChangeArrowheads="1"/>
          </p:cNvSpPr>
          <p:nvPr/>
        </p:nvSpPr>
        <p:spPr bwMode="auto">
          <a:xfrm>
            <a:off x="990600" y="533400"/>
            <a:ext cx="5715000" cy="701675"/>
          </a:xfrm>
          <a:prstGeom prst="rect">
            <a:avLst/>
          </a:prstGeom>
          <a:noFill/>
          <a:ln w="9525">
            <a:noFill/>
            <a:miter lim="800000"/>
            <a:headEnd/>
            <a:tailEnd/>
          </a:ln>
          <a:effectLst/>
        </p:spPr>
        <p:txBody>
          <a:bodyPr>
            <a:spAutoFit/>
          </a:bodyPr>
          <a:lstStyle/>
          <a:p>
            <a:pPr>
              <a:spcBef>
                <a:spcPct val="50000"/>
              </a:spcBef>
            </a:pPr>
            <a:r>
              <a:rPr lang="en-US" sz="4000">
                <a:solidFill>
                  <a:schemeClr val="tx2"/>
                </a:solidFill>
              </a:rPr>
              <a:t>Click  ― </a:t>
            </a:r>
            <a:r>
              <a:rPr lang="en-US" sz="4000" i="1">
                <a:solidFill>
                  <a:schemeClr val="tx2"/>
                </a:solidFill>
              </a:rPr>
              <a:t>I am prepared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500"/>
                                  </p:stCondLst>
                                  <p:childTnLst>
                                    <p:set>
                                      <p:cBhvr>
                                        <p:cTn id="6" dur="1" fill="hold">
                                          <p:stCondLst>
                                            <p:cond delay="0"/>
                                          </p:stCondLst>
                                        </p:cTn>
                                        <p:tgtEl>
                                          <p:spTgt spid="116738"/>
                                        </p:tgtEl>
                                        <p:attrNameLst>
                                          <p:attrName>style.visibility</p:attrName>
                                        </p:attrNameLst>
                                      </p:cBhvr>
                                      <p:to>
                                        <p:strVal val="visible"/>
                                      </p:to>
                                    </p:set>
                                    <p:anim calcmode="lin" valueType="num">
                                      <p:cBhvr>
                                        <p:cTn id="7" dur="500" fill="hold"/>
                                        <p:tgtEl>
                                          <p:spTgt spid="116738"/>
                                        </p:tgtEl>
                                        <p:attrNameLst>
                                          <p:attrName>ppt_w</p:attrName>
                                        </p:attrNameLst>
                                      </p:cBhvr>
                                      <p:tavLst>
                                        <p:tav tm="0">
                                          <p:val>
                                            <p:fltVal val="0"/>
                                          </p:val>
                                        </p:tav>
                                        <p:tav tm="100000">
                                          <p:val>
                                            <p:strVal val="#ppt_w"/>
                                          </p:val>
                                        </p:tav>
                                      </p:tavLst>
                                    </p:anim>
                                    <p:anim calcmode="lin" valueType="num">
                                      <p:cBhvr>
                                        <p:cTn id="8" dur="500" fill="hold"/>
                                        <p:tgtEl>
                                          <p:spTgt spid="116738"/>
                                        </p:tgtEl>
                                        <p:attrNameLst>
                                          <p:attrName>ppt_h</p:attrName>
                                        </p:attrNameLst>
                                      </p:cBhvr>
                                      <p:tavLst>
                                        <p:tav tm="0">
                                          <p:val>
                                            <p:fltVal val="0"/>
                                          </p:val>
                                        </p:tav>
                                        <p:tav tm="100000">
                                          <p:val>
                                            <p:strVal val="#ppt_h"/>
                                          </p:val>
                                        </p:tav>
                                      </p:tavLst>
                                    </p:anim>
                                    <p:anim calcmode="lin" valueType="num">
                                      <p:cBhvr>
                                        <p:cTn id="9" dur="500" fill="hold"/>
                                        <p:tgtEl>
                                          <p:spTgt spid="116738"/>
                                        </p:tgtEl>
                                        <p:attrNameLst>
                                          <p:attrName>ppt_x</p:attrName>
                                        </p:attrNameLst>
                                      </p:cBhvr>
                                      <p:tavLst>
                                        <p:tav tm="0">
                                          <p:val>
                                            <p:fltVal val="0.5"/>
                                          </p:val>
                                        </p:tav>
                                        <p:tav tm="100000">
                                          <p:val>
                                            <p:strVal val="#ppt_x"/>
                                          </p:val>
                                        </p:tav>
                                      </p:tavLst>
                                    </p:anim>
                                    <p:anim calcmode="lin" valueType="num">
                                      <p:cBhvr>
                                        <p:cTn id="10" dur="500" fill="hold"/>
                                        <p:tgtEl>
                                          <p:spTgt spid="116738"/>
                                        </p:tgtEl>
                                        <p:attrNameLst>
                                          <p:attrName>ppt_y</p:attrName>
                                        </p:attrNameLst>
                                      </p:cBhvr>
                                      <p:tavLst>
                                        <p:tav tm="0">
                                          <p:val>
                                            <p:fltVal val="0.5"/>
                                          </p:val>
                                        </p:tav>
                                        <p:tav tm="100000">
                                          <p:val>
                                            <p:strVal val="#ppt_y"/>
                                          </p:val>
                                        </p:tav>
                                      </p:tavLst>
                                    </p:anim>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116741"/>
                                        </p:tgtEl>
                                        <p:attrNameLst>
                                          <p:attrName>style.visibility</p:attrName>
                                        </p:attrNameLst>
                                      </p:cBhvr>
                                      <p:to>
                                        <p:strVal val="visible"/>
                                      </p:to>
                                    </p:set>
                                  </p:childTnLst>
                                </p:cTn>
                              </p:par>
                            </p:childTnLst>
                          </p:cTn>
                        </p:par>
                        <p:par>
                          <p:cTn id="14" fill="hold">
                            <p:stCondLst>
                              <p:cond delay="1500"/>
                            </p:stCondLst>
                            <p:childTnLst>
                              <p:par>
                                <p:cTn id="15" presetID="10" presetClass="exit" presetSubtype="0" fill="hold" nodeType="afterEffect">
                                  <p:stCondLst>
                                    <p:cond delay="0"/>
                                  </p:stCondLst>
                                  <p:childTnLst>
                                    <p:animEffect transition="out" filter="fade">
                                      <p:cBhvr>
                                        <p:cTn id="16" dur="1000"/>
                                        <p:tgtEl>
                                          <p:spTgt spid="116739"/>
                                        </p:tgtEl>
                                      </p:cBhvr>
                                    </p:animEffect>
                                    <p:set>
                                      <p:cBhvr>
                                        <p:cTn id="17" dur="1" fill="hold">
                                          <p:stCondLst>
                                            <p:cond delay="999"/>
                                          </p:stCondLst>
                                        </p:cTn>
                                        <p:tgtEl>
                                          <p:spTgt spid="116739"/>
                                        </p:tgtEl>
                                        <p:attrNameLst>
                                          <p:attrName>style.visibility</p:attrName>
                                        </p:attrNameLst>
                                      </p:cBhvr>
                                      <p:to>
                                        <p:strVal val="hidden"/>
                                      </p:to>
                                    </p:set>
                                  </p:childTnLst>
                                </p:cTn>
                              </p:par>
                            </p:childTnLst>
                          </p:cTn>
                        </p:par>
                        <p:par>
                          <p:cTn id="18" fill="hold">
                            <p:stCondLst>
                              <p:cond delay="2500"/>
                            </p:stCondLst>
                            <p:childTnLst>
                              <p:par>
                                <p:cTn id="19" presetID="1" presetClass="entr" presetSubtype="0" fill="hold" grpId="0" nodeType="afterEffect">
                                  <p:stCondLst>
                                    <p:cond delay="0"/>
                                  </p:stCondLst>
                                  <p:childTnLst>
                                    <p:set>
                                      <p:cBhvr>
                                        <p:cTn id="20" dur="1" fill="hold">
                                          <p:stCondLst>
                                            <p:cond delay="0"/>
                                          </p:stCondLst>
                                        </p:cTn>
                                        <p:tgtEl>
                                          <p:spTgt spid="116740">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674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674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animBg="1"/>
      <p:bldP spid="116740" grpId="0" build="p"/>
      <p:bldP spid="11674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PQuestion"/>
          <p:cNvSpPr>
            <a:spLocks noGrp="1" noChangeArrowheads="1"/>
          </p:cNvSpPr>
          <p:nvPr>
            <p:ph type="title"/>
          </p:nvPr>
        </p:nvSpPr>
        <p:spPr>
          <a:xfrm>
            <a:off x="2971800" y="609600"/>
            <a:ext cx="6172200" cy="2316163"/>
          </a:xfrm>
        </p:spPr>
        <p:txBody>
          <a:bodyPr>
            <a:spAutoFit/>
          </a:bodyPr>
          <a:lstStyle/>
          <a:p>
            <a:pPr algn="l"/>
            <a:r>
              <a:rPr lang="en-US" sz="3200" b="1" i="1" u="sng" dirty="0"/>
              <a:t>Trivia question</a:t>
            </a:r>
            <a:r>
              <a:rPr lang="en-US" sz="3200" b="1" u="sng" dirty="0"/>
              <a:t>:</a:t>
            </a:r>
            <a:r>
              <a:rPr lang="en-US" sz="3200" dirty="0"/>
              <a:t/>
            </a:r>
            <a:br>
              <a:rPr lang="en-US" sz="3200" dirty="0"/>
            </a:br>
            <a:r>
              <a:rPr lang="en-US" sz="1800" dirty="0"/>
              <a:t> </a:t>
            </a:r>
            <a:r>
              <a:rPr lang="en-US" sz="3200" dirty="0"/>
              <a:t/>
            </a:r>
            <a:br>
              <a:rPr lang="en-US" sz="3200" dirty="0"/>
            </a:br>
            <a:r>
              <a:rPr lang="en-US" sz="3200" dirty="0"/>
              <a:t>The first person to survive plunging over Niagara Falls in a barrel was a 63 year old woman.</a:t>
            </a:r>
          </a:p>
        </p:txBody>
      </p:sp>
      <p:grpSp>
        <p:nvGrpSpPr>
          <p:cNvPr id="2" name="ResponseCounter" hidden="1"/>
          <p:cNvGrpSpPr>
            <a:grpSpLocks/>
          </p:cNvGrpSpPr>
          <p:nvPr>
            <p:custDataLst>
              <p:tags r:id="rId3"/>
            </p:custDataLst>
          </p:nvPr>
        </p:nvGrpSpPr>
        <p:grpSpPr bwMode="auto">
          <a:xfrm>
            <a:off x="127000" y="6413500"/>
            <a:ext cx="8864600" cy="317500"/>
            <a:chOff x="120" y="4000"/>
            <a:chExt cx="2432" cy="200"/>
          </a:xfrm>
        </p:grpSpPr>
        <p:sp>
          <p:nvSpPr>
            <p:cNvPr id="145412" name="RCFill" descr="Dark vertical" hidden="1"/>
            <p:cNvSpPr>
              <a:spLocks noChangeArrowheads="1"/>
            </p:cNvSpPr>
            <p:nvPr/>
          </p:nvSpPr>
          <p:spPr bwMode="auto">
            <a:xfrm>
              <a:off x="120" y="4024"/>
              <a:ext cx="705" cy="160"/>
            </a:xfrm>
            <a:prstGeom prst="rect">
              <a:avLst/>
            </a:prstGeom>
            <a:pattFill prst="dkVert">
              <a:fgClr>
                <a:schemeClr val="accent1"/>
              </a:fgClr>
              <a:bgClr>
                <a:schemeClr val="bg1"/>
              </a:bgClr>
            </a:pattFill>
            <a:ln w="9525">
              <a:noFill/>
              <a:miter lim="800000"/>
              <a:headEnd/>
              <a:tailEnd/>
            </a:ln>
            <a:effectLst/>
          </p:spPr>
          <p:txBody>
            <a:bodyPr wrap="none" anchor="ctr"/>
            <a:lstStyle/>
            <a:p>
              <a:endParaRPr lang="en-US"/>
            </a:p>
          </p:txBody>
        </p:sp>
        <p:sp>
          <p:nvSpPr>
            <p:cNvPr id="145413" name="RCFrame" hidden="1"/>
            <p:cNvSpPr>
              <a:spLocks noChangeArrowheads="1"/>
            </p:cNvSpPr>
            <p:nvPr/>
          </p:nvSpPr>
          <p:spPr bwMode="auto">
            <a:xfrm>
              <a:off x="120" y="4000"/>
              <a:ext cx="2432" cy="200"/>
            </a:xfrm>
            <a:prstGeom prst="rect">
              <a:avLst/>
            </a:prstGeom>
            <a:noFill/>
            <a:ln w="9525">
              <a:solidFill>
                <a:schemeClr val="tx1"/>
              </a:solidFill>
              <a:miter lim="800000"/>
              <a:headEnd/>
              <a:tailEnd/>
            </a:ln>
            <a:effectLst/>
          </p:spPr>
          <p:txBody>
            <a:bodyPr wrap="none" anchor="ctr"/>
            <a:lstStyle/>
            <a:p>
              <a:pPr algn="ctr"/>
              <a:r>
                <a:rPr lang="en-US" sz="1400" b="1" smtClean="0">
                  <a:latin typeface="Tahoma" pitchFamily="34" charset="0"/>
                </a:rPr>
                <a:t>29 of 100</a:t>
              </a:r>
              <a:endParaRPr lang="en-US" sz="1400" b="1">
                <a:latin typeface="Tahoma" pitchFamily="34" charset="0"/>
              </a:endParaRPr>
            </a:p>
          </p:txBody>
        </p:sp>
      </p:grpSp>
      <p:pic>
        <p:nvPicPr>
          <p:cNvPr id="145414" name="Picture 6" descr="factorcrap"/>
          <p:cNvPicPr>
            <a:picLocks noChangeAspect="1" noChangeArrowheads="1"/>
          </p:cNvPicPr>
          <p:nvPr/>
        </p:nvPicPr>
        <p:blipFill>
          <a:blip r:embed="rId8" cstate="print"/>
          <a:srcRect/>
          <a:stretch>
            <a:fillRect/>
          </a:stretch>
        </p:blipFill>
        <p:spPr bwMode="auto">
          <a:xfrm>
            <a:off x="304800" y="304800"/>
            <a:ext cx="2514600" cy="2514600"/>
          </a:xfrm>
          <a:prstGeom prst="rect">
            <a:avLst/>
          </a:prstGeom>
          <a:noFill/>
        </p:spPr>
      </p:pic>
      <p:sp>
        <p:nvSpPr>
          <p:cNvPr id="145415" name="Text Box 7"/>
          <p:cNvSpPr txBox="1">
            <a:spLocks noChangeArrowheads="1"/>
          </p:cNvSpPr>
          <p:nvPr/>
        </p:nvSpPr>
        <p:spPr bwMode="auto">
          <a:xfrm>
            <a:off x="381000" y="5562600"/>
            <a:ext cx="7772400" cy="822325"/>
          </a:xfrm>
          <a:prstGeom prst="rect">
            <a:avLst/>
          </a:prstGeom>
          <a:noFill/>
          <a:ln w="9525">
            <a:noFill/>
            <a:miter lim="800000"/>
            <a:headEnd/>
            <a:tailEnd/>
          </a:ln>
          <a:effectLst/>
        </p:spPr>
        <p:txBody>
          <a:bodyPr>
            <a:spAutoFit/>
          </a:bodyPr>
          <a:lstStyle/>
          <a:p>
            <a:r>
              <a:rPr lang="en-US" sz="2400"/>
              <a:t>Annie Taylor did it in 1901, and afterwards was quoted as saying: “No one ought ever do that again.”</a:t>
            </a:r>
          </a:p>
        </p:txBody>
      </p:sp>
      <p:graphicFrame>
        <p:nvGraphicFramePr>
          <p:cNvPr id="145416" name="TPChart"/>
          <p:cNvGraphicFramePr>
            <a:graphicFrameLocks/>
          </p:cNvGraphicFramePr>
          <p:nvPr/>
        </p:nvGraphicFramePr>
        <p:xfrm>
          <a:off x="0" y="3810000"/>
          <a:ext cx="9140825" cy="1419225"/>
        </p:xfrm>
        <a:graphic>
          <a:graphicData uri="http://schemas.openxmlformats.org/presentationml/2006/ole">
            <p:oleObj spid="_x0000_s43010" name="Chart" r:id="rId9" imgW="9144096" imgH="1419149" progId="MSGraph.Chart.8">
              <p:embed followColorScheme="full"/>
            </p:oleObj>
          </a:graphicData>
        </a:graphic>
      </p:graphicFrame>
      <p:sp>
        <p:nvSpPr>
          <p:cNvPr id="145419" name="CorShape1"/>
          <p:cNvSpPr>
            <a:spLocks noChangeArrowheads="1"/>
          </p:cNvSpPr>
          <p:nvPr>
            <p:custDataLst>
              <p:tags r:id="rId4"/>
            </p:custDataLst>
          </p:nvPr>
        </p:nvSpPr>
        <p:spPr bwMode="auto">
          <a:xfrm>
            <a:off x="1882775" y="4017963"/>
            <a:ext cx="814388" cy="438150"/>
          </a:xfrm>
          <a:prstGeom prst="roundRect">
            <a:avLst>
              <a:gd name="adj" fmla="val 16667"/>
            </a:avLst>
          </a:prstGeom>
          <a:solidFill>
            <a:schemeClr val="folHlink"/>
          </a:solidFill>
          <a:ln w="25400">
            <a:solidFill>
              <a:schemeClr val="folHlink"/>
            </a:solidFill>
            <a:round/>
            <a:headEnd/>
            <a:tailEnd/>
          </a:ln>
          <a:effectLst/>
        </p:spPr>
        <p:txBody>
          <a:bodyPr wrap="none" anchor="ctr"/>
          <a:lstStyle/>
          <a:p>
            <a:endParaRPr lang="en-US"/>
          </a:p>
        </p:txBody>
      </p:sp>
      <p:sp>
        <p:nvSpPr>
          <p:cNvPr id="145417" name="TPAnswers"/>
          <p:cNvSpPr>
            <a:spLocks noGrp="1" noChangeArrowheads="1"/>
          </p:cNvSpPr>
          <p:nvPr>
            <p:ph type="body" idx="1"/>
            <p:custDataLst>
              <p:tags r:id="rId5"/>
            </p:custDataLst>
          </p:nvPr>
        </p:nvSpPr>
        <p:spPr>
          <a:xfrm>
            <a:off x="1206500" y="3827463"/>
            <a:ext cx="7937500" cy="1355725"/>
          </a:xfrm>
        </p:spPr>
        <p:txBody>
          <a:bodyPr tIns="190500" bIns="190500">
            <a:spAutoFit/>
          </a:bodyPr>
          <a:lstStyle/>
          <a:p>
            <a:pPr marL="609600" indent="-609600">
              <a:lnSpc>
                <a:spcPct val="90000"/>
              </a:lnSpc>
              <a:spcAft>
                <a:spcPts val="13"/>
              </a:spcAft>
              <a:buClr>
                <a:srgbClr val="000000"/>
              </a:buClr>
              <a:buFont typeface="Times New Roman" pitchFamily="18" charset="0"/>
              <a:buAutoNum type="arabicPeriod"/>
            </a:pPr>
            <a:r>
              <a:rPr lang="pt-BR"/>
              <a:t>Fact</a:t>
            </a:r>
          </a:p>
          <a:p>
            <a:pPr marL="609600" indent="-609600">
              <a:lnSpc>
                <a:spcPct val="90000"/>
              </a:lnSpc>
              <a:spcAft>
                <a:spcPts val="13"/>
              </a:spcAft>
              <a:buClr>
                <a:srgbClr val="000000"/>
              </a:buClr>
              <a:buFont typeface="Times New Roman" pitchFamily="18" charset="0"/>
              <a:buAutoNum type="arabicPeriod"/>
            </a:pPr>
            <a:r>
              <a:rPr lang="pt-BR"/>
              <a:t>Crap</a:t>
            </a:r>
            <a:endParaRPr lang="en-US"/>
          </a:p>
        </p:txBody>
      </p:sp>
      <p:pic>
        <p:nvPicPr>
          <p:cNvPr id="145418" name="Picture 10" descr="DDanniesbarrel"/>
          <p:cNvPicPr>
            <a:picLocks noChangeAspect="1" noChangeArrowheads="1"/>
          </p:cNvPicPr>
          <p:nvPr/>
        </p:nvPicPr>
        <p:blipFill>
          <a:blip r:embed="rId10" cstate="print"/>
          <a:srcRect/>
          <a:stretch>
            <a:fillRect/>
          </a:stretch>
        </p:blipFill>
        <p:spPr bwMode="auto">
          <a:xfrm>
            <a:off x="3063875" y="304800"/>
            <a:ext cx="3794125" cy="4953000"/>
          </a:xfrm>
          <a:prstGeom prst="rect">
            <a:avLst/>
          </a:prstGeom>
          <a:noFill/>
        </p:spPr>
      </p:pic>
      <p:grpSp>
        <p:nvGrpSpPr>
          <p:cNvPr id="14" name="Countdown" hidden="1"/>
          <p:cNvGrpSpPr/>
          <p:nvPr>
            <p:custDataLst>
              <p:tags r:id="rId6"/>
            </p:custDataLst>
          </p:nvPr>
        </p:nvGrpSpPr>
        <p:grpSpPr>
          <a:xfrm>
            <a:off x="8382000" y="6096000"/>
            <a:ext cx="635000" cy="635000"/>
            <a:chOff x="8318500" y="6032500"/>
            <a:chExt cx="635000" cy="635000"/>
          </a:xfrm>
        </p:grpSpPr>
        <p:sp>
          <p:nvSpPr>
            <p:cNvPr id="13" name="CDShape" hidden="1"/>
            <p:cNvSpPr/>
            <p:nvPr/>
          </p:nvSpPr>
          <p:spPr>
            <a:xfrm>
              <a:off x="8318500" y="6032500"/>
              <a:ext cx="635000" cy="6350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DText" hidden="1"/>
            <p:cNvSpPr txBox="1"/>
            <p:nvPr/>
          </p:nvSpPr>
          <p:spPr>
            <a:xfrm>
              <a:off x="8318500" y="6032500"/>
              <a:ext cx="635000" cy="635000"/>
            </a:xfrm>
            <a:prstGeom prst="rect">
              <a:avLst/>
            </a:prstGeom>
            <a:noFill/>
          </p:spPr>
          <p:txBody>
            <a:bodyPr vert="horz" rtlCol="0" anchor="ctr" anchorCtr="1">
              <a:noAutofit/>
            </a:bodyPr>
            <a:lstStyle/>
            <a:p>
              <a:pPr algn="ctr"/>
              <a:r>
                <a:rPr lang="en-US" sz="2400" b="1" smtClean="0">
                  <a:latin typeface="Tahoma"/>
                </a:rPr>
                <a:t>0</a:t>
              </a:r>
              <a:endParaRPr lang="en-US" sz="2400" b="1">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54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5419"/>
                                        </p:tgtEl>
                                        <p:attrNameLst>
                                          <p:attrName>style.visibility</p:attrName>
                                        </p:attrNameLst>
                                      </p:cBhvr>
                                      <p:to>
                                        <p:strVal val="visible"/>
                                      </p:to>
                                    </p:set>
                                    <p:animEffect transition="in" filter="fade">
                                      <p:cBhvr>
                                        <p:cTn id="15" dur="1000"/>
                                        <p:tgtEl>
                                          <p:spTgt spid="14541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5418"/>
                                        </p:tgtEl>
                                        <p:attrNameLst>
                                          <p:attrName>style.visibility</p:attrName>
                                        </p:attrNameLst>
                                      </p:cBhvr>
                                      <p:to>
                                        <p:strVal val="visible"/>
                                      </p:to>
                                    </p:set>
                                    <p:animEffect transition="in" filter="fade">
                                      <p:cBhvr>
                                        <p:cTn id="20" dur="1000"/>
                                        <p:tgtEl>
                                          <p:spTgt spid="145418"/>
                                        </p:tgtEl>
                                      </p:cBhvr>
                                    </p:animEffect>
                                  </p:childTnLst>
                                </p:cTn>
                              </p:par>
                              <p:par>
                                <p:cTn id="21" presetID="10" presetClass="exit" presetSubtype="0" fill="hold" grpId="0" nodeType="withEffect">
                                  <p:stCondLst>
                                    <p:cond delay="0"/>
                                  </p:stCondLst>
                                  <p:childTnLst>
                                    <p:animEffect transition="out" filter="fade">
                                      <p:cBhvr>
                                        <p:cTn id="22" dur="1000"/>
                                        <p:tgtEl>
                                          <p:spTgt spid="145410"/>
                                        </p:tgtEl>
                                      </p:cBhvr>
                                    </p:animEffect>
                                    <p:set>
                                      <p:cBhvr>
                                        <p:cTn id="23" dur="1" fill="hold">
                                          <p:stCondLst>
                                            <p:cond delay="999"/>
                                          </p:stCondLst>
                                        </p:cTn>
                                        <p:tgtEl>
                                          <p:spTgt spid="145410"/>
                                        </p:tgtEl>
                                        <p:attrNameLst>
                                          <p:attrName>style.visibility</p:attrName>
                                        </p:attrNameLst>
                                      </p:cBhvr>
                                      <p:to>
                                        <p:strVal val="hidden"/>
                                      </p:to>
                                    </p:set>
                                  </p:childTnLst>
                                </p:cTn>
                              </p:par>
                            </p:childTnLst>
                          </p:cTn>
                        </p:par>
                        <p:par>
                          <p:cTn id="24" fill="hold">
                            <p:stCondLst>
                              <p:cond delay="1000"/>
                            </p:stCondLst>
                            <p:childTnLst>
                              <p:par>
                                <p:cTn id="25" presetID="10" presetClass="entr" presetSubtype="0" fill="hold" grpId="0" nodeType="afterEffect">
                                  <p:stCondLst>
                                    <p:cond delay="0"/>
                                  </p:stCondLst>
                                  <p:childTnLst>
                                    <p:set>
                                      <p:cBhvr>
                                        <p:cTn id="26" dur="1" fill="hold">
                                          <p:stCondLst>
                                            <p:cond delay="0"/>
                                          </p:stCondLst>
                                        </p:cTn>
                                        <p:tgtEl>
                                          <p:spTgt spid="145415"/>
                                        </p:tgtEl>
                                        <p:attrNameLst>
                                          <p:attrName>style.visibility</p:attrName>
                                        </p:attrNameLst>
                                      </p:cBhvr>
                                      <p:to>
                                        <p:strVal val="visible"/>
                                      </p:to>
                                    </p:set>
                                    <p:animEffect transition="in" filter="fade">
                                      <p:cBhvr>
                                        <p:cTn id="27" dur="1000"/>
                                        <p:tgtEl>
                                          <p:spTgt spid="145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p:bldP spid="145415" grpId="0"/>
      <p:bldOleChart spid="145416" grpId="0"/>
      <p:bldP spid="14541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PSTANDARDS" val=""/>
  <p:tag name="USESECONDARYMONITOR" val="True"/>
  <p:tag name="BULLETTYPE" val="3"/>
  <p:tag name="RESPCOUNTERSTYLE" val="-1"/>
  <p:tag name="INPUTSOURCE" val="1"/>
  <p:tag name="BACKUPSESSIONS" val="True"/>
  <p:tag name="REVIEWONLY" val="False"/>
  <p:tag name="PARTICIPANTSINLEADERBOARD" val="5"/>
  <p:tag name="BUBBLESIZEVISIBLE" val="True"/>
  <p:tag name="CUSTOMGRIDBACKCOLOR" val="-2830136"/>
  <p:tag name="CUSTOMCELLBACKCOLOR3" val="-268652"/>
  <p:tag name="DISPLAYDEVICENUMBER" val="True"/>
  <p:tag name="AUTOSIZEGRID" val="True"/>
  <p:tag name="CHARTCOLORS" val="0"/>
  <p:tag name="MULTIRESPDIVISOR" val="1"/>
  <p:tag name="CORRECTPOINTVALUE" val="100"/>
  <p:tag name="ADDINALWAYSLOADED" val="False"/>
  <p:tag name="PRESGUID" val="410ED64147CD4A1BBA70385B87B7BCF1"/>
  <p:tag name="SHOWBARVISIBLE" val="True"/>
  <p:tag name="REQUIREPASSWORD" val="False"/>
  <p:tag name="RESPCOUNTERFORMAT" val="0"/>
  <p:tag name="NUMRESPONSES" val="1"/>
  <p:tag name="AUTOADVANCE" val="False"/>
  <p:tag name="TEAMSINLEADERBOARD" val="5"/>
  <p:tag name="BUBBLEGROUPING" val="3"/>
  <p:tag name="CUSTOMCELLBACKCOLOR2" val="-13395457"/>
  <p:tag name="DISPLAYDEVICEID" val="True"/>
  <p:tag name="GRIDPOSITION" val="1"/>
  <p:tag name="INCLUDENONRESPONDERS" val="False"/>
  <p:tag name="INCORRECTPOINTVALUE" val="0"/>
  <p:tag name="AUTOADJUSTPARTRANGE" val="True"/>
  <p:tag name="ANSWERNOWSTYLE" val="-1"/>
  <p:tag name="COUNTDOWNSECONDS" val="10"/>
  <p:tag name="CHARTVALUEFORMAT" val="0%"/>
  <p:tag name="MAXRESPONDERS" val="5"/>
  <p:tag name="CUSTOMCELLFORECOLOR" val="-16777216"/>
  <p:tag name="DISPLAYNAME" val="True"/>
  <p:tag name="POLLINGCYCLE" val="2"/>
  <p:tag name="INCLUDEPPT" val="True"/>
  <p:tag name="ZEROBASED" val="False"/>
  <p:tag name="EXPANDSHOWBAR" val="True"/>
  <p:tag name="COUNTDOWNSTYLE" val="-1"/>
  <p:tag name="BACKUPMAINTENANCE" val="7"/>
  <p:tag name="BUBBLENAMEVISIBLE" val="True"/>
  <p:tag name="CUSTOMCELLBACKCOLOR4" val="-8355712"/>
  <p:tag name="GRIDSIZE" val="{Width=800, Height=600}"/>
  <p:tag name="ALLOWUSERFEEDBACK" val="True"/>
  <p:tag name="ANSWERSOVERCHART" val="True"/>
  <p:tag name="ANSWERNOWTEXT" val="Answer Now"/>
  <p:tag name="ROTATIONINTERVAL" val="2"/>
  <p:tag name="DEFAULTNUMTEAMS" val="5"/>
  <p:tag name="GRIDROTATIONINTERVAL" val="2"/>
  <p:tag name="REALTIMEBACKUP" val="False"/>
  <p:tag name="ENABLEPRESENTERVPAD" val="False"/>
  <p:tag name="CUSTOMCELLBACKCOLOR1" val="-657956"/>
  <p:tag name="RESETCHARTS" val="True"/>
  <p:tag name="AUTOUPDATEALIASES" val="True"/>
  <p:tag name="GRIDOPACITY" val="90"/>
  <p:tag name="CHARTSCALE" val="True"/>
  <p:tag name="STDCHART" val="1"/>
  <p:tag name="PARTLISTDEFAULT" val="1"/>
  <p:tag name="USEENTERPRISEMANAGER" val="False"/>
  <p:tag name="REALTIMEBACKUPPATH" val="(None)"/>
  <p:tag name="USESCHEMECOLORS" val="True"/>
  <p:tag name="BUBBLEVALUEFORMAT" val="0.0"/>
  <p:tag name="CHARTLABELS" val="0"/>
  <p:tag name="RESPTABLESTYLE" val="-1"/>
  <p:tag name="DEFAULTPORT" val="1001"/>
  <p:tag name="DELIMITERS" val="3.1"/>
  <p:tag name="TPVERSION" val="2008"/>
  <p:tag name="POWERPOINTVERSION" val="12.0"/>
  <p:tag name="INCLUDESESSION" val="True"/>
</p:tagLst>
</file>

<file path=ppt/tags/tag10.xml><?xml version="1.0" encoding="utf-8"?>
<p:tagLst xmlns:a="http://schemas.openxmlformats.org/drawingml/2006/main" xmlns:r="http://schemas.openxmlformats.org/officeDocument/2006/relationships" xmlns:p="http://schemas.openxmlformats.org/presentationml/2006/main">
  <p:tag name="RCTYPE" val="Style_Meter"/>
  <p:tag name="STYLE" val="1"/>
</p:tagLst>
</file>

<file path=ppt/tags/tag11.xml><?xml version="1.0" encoding="utf-8"?>
<p:tagLst xmlns:a="http://schemas.openxmlformats.org/drawingml/2006/main" xmlns:r="http://schemas.openxmlformats.org/officeDocument/2006/relationships" xmlns:p="http://schemas.openxmlformats.org/presentationml/2006/main">
  <p:tag name="CDTYPE" val="Style_Timer"/>
  <p:tag name="STYLE" val="3"/>
  <p:tag name="CDTIMELEFT" val="10"/>
</p:tagLst>
</file>

<file path=ppt/tags/tag12.xml><?xml version="1.0" encoding="utf-8"?>
<p:tagLst xmlns:a="http://schemas.openxmlformats.org/drawingml/2006/main" xmlns:r="http://schemas.openxmlformats.org/officeDocument/2006/relationships" xmlns:p="http://schemas.openxmlformats.org/presentationml/2006/main">
  <p:tag name="TITLE" val="Slide 1"/>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COUNTDOWNSECONDS" val="10"/>
  <p:tag name="CHARTLABELTYPE" val="Bullet"/>
  <p:tag name="USECICHARTCOLORS" val="Yes"/>
  <p:tag name="TITLE" val="What is the chemical formula for melamine (a compound used to make certain kinds of plastics and resins) if it contains atoms of carbon, hydrogen, and nitrogen in the ratio 1:2:2?  Its molecules each have three carbon atoms."/>
  <p:tag name="COMPARATIVESLIDE" val="No Comparison"/>
  <p:tag name="COMPARETYPE" val=" "/>
  <p:tag name="ALLOWDUPLICATES" val="False"/>
  <p:tag name="CHARTLABELS" val="C1H2N2 ¤C2H4N4 ¤C3H6N6 ¤C12H24N24 "/>
  <p:tag name="SLIDEID" val="CE44B59717054B63BB48C01DE4FB9869"/>
  <p:tag name="SLIDETYPE" val="Q"/>
  <p:tag name="VALUEFORMAT" val="0%"/>
  <p:tag name="REVIEWONLY" val="False"/>
  <p:tag name="AUTOADVANCE" val="True"/>
  <p:tag name="SHOWBUBBLESIZE" val="False"/>
  <p:tag name="CHARTCOLORINDICES" val="10,3,11,14,13,23,46,9,5,16,4,3"/>
  <p:tag name="CHARTCOLORS" val="2"/>
  <p:tag name="DELIMITERS" val="3.1"/>
  <p:tag name="QUESTIONALIAS" val="Trivia question: The first person to survive plunging over Niagara Falls in a barrel was a 63 year old woman."/>
  <p:tag name="ANSWERSALIAS" val="Fact|smicln|Crap"/>
  <p:tag name="SLIDEORDER" val="12"/>
  <p:tag name="SLIDEGUID" val="DC0541AA3CF74F1390F46C575EF0B932"/>
  <p:tag name="RESPONSESGATHERED" val="True"/>
  <p:tag name="TOTALRESPONSES" val="29"/>
  <p:tag name="RESPONSECOUNT" val="29"/>
  <p:tag name="SLICED" val="False"/>
  <p:tag name="RESPONSES" val="1;1;1;2;2;2;1;1;1;1;1;1;2;1;1;1;1;2;1;1;1;2;1;2;1;2;2;1;1;"/>
  <p:tag name="CHARTSTRINGSTD" val="20 9"/>
  <p:tag name="CHARTSTRINGREV" val="9 20"/>
  <p:tag name="CHARTSTRINGSTDPER" val="0.689655172413793 0.310344827586207"/>
  <p:tag name="CHARTSTRINGREVPER" val="0.310344827586207 0.689655172413793"/>
  <p:tag name="VALUES" val="Correct|smicln|Incorrect"/>
</p:tagLst>
</file>

<file path=ppt/tags/tag14.xml><?xml version="1.0" encoding="utf-8"?>
<p:tagLst xmlns:a="http://schemas.openxmlformats.org/drawingml/2006/main" xmlns:r="http://schemas.openxmlformats.org/officeDocument/2006/relationships" xmlns:p="http://schemas.openxmlformats.org/presentationml/2006/main">
  <p:tag name="RCTYPE" val="Style_Meter"/>
  <p:tag name="STYLE" val="1"/>
</p:tagLst>
</file>

<file path=ppt/tags/tag15.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16.xml><?xml version="1.0" encoding="utf-8"?>
<p:tagLst xmlns:a="http://schemas.openxmlformats.org/drawingml/2006/main" xmlns:r="http://schemas.openxmlformats.org/officeDocument/2006/relationships" xmlns:p="http://schemas.openxmlformats.org/presentationml/2006/main">
  <p:tag name="OLDNUMANSWERS" val="2"/>
  <p:tag name="TEXTLENGTH" val="9"/>
  <p:tag name="FONTSIZE" val="32"/>
  <p:tag name="BULLETTYPE" val="ppBulletArabicPeriod"/>
  <p:tag name="ANSWERTEXT" val="Fact&#10;Crap"/>
</p:tagLst>
</file>

<file path=ppt/tags/tag17.xml><?xml version="1.0" encoding="utf-8"?>
<p:tagLst xmlns:a="http://schemas.openxmlformats.org/drawingml/2006/main" xmlns:r="http://schemas.openxmlformats.org/officeDocument/2006/relationships" xmlns:p="http://schemas.openxmlformats.org/presentationml/2006/main">
  <p:tag name="CDTYPE" val="Style_Timer"/>
  <p:tag name="STYLE" val="3"/>
  <p:tag name="CDTIMELEFT" val="10"/>
</p:tagLst>
</file>

<file path=ppt/tags/tag18.xml><?xml version="1.0" encoding="utf-8"?>
<p:tagLst xmlns:a="http://schemas.openxmlformats.org/drawingml/2006/main" xmlns:r="http://schemas.openxmlformats.org/officeDocument/2006/relationships" xmlns:p="http://schemas.openxmlformats.org/presentationml/2006/main">
  <p:tag name="TITLE" val="Slide 1"/>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COUNTDOWNSECONDS" val="10"/>
  <p:tag name="CHARTLABELTYPE" val="Bullet"/>
  <p:tag name="USECICHARTCOLORS" val="Yes"/>
  <p:tag name="TITLE" val="What is the chemical formula for melamine (a compound used to make certain kinds of plastics and resins) if it contains atoms of carbon, hydrogen, and nitrogen in the ratio 1:2:2?  Its molecules each have three carbon atoms."/>
  <p:tag name="COMPARATIVESLIDE" val="No Comparison"/>
  <p:tag name="COMPARETYPE" val=" "/>
  <p:tag name="ALLOWDUPLICATES" val="False"/>
  <p:tag name="CHARTLABELS" val="C1H2N2 ¤C2H4N4 ¤C3H6N6 ¤C12H24N24 "/>
  <p:tag name="SLIDEID" val="CE44B59717054B63BB48C01DE4FB9869"/>
  <p:tag name="SLIDETYPE" val="Q"/>
  <p:tag name="VALUEFORMAT" val="0%"/>
  <p:tag name="REVIEWONLY" val="False"/>
  <p:tag name="AUTOADVANCE" val="True"/>
  <p:tag name="SHOWBUBBLESIZE" val="False"/>
  <p:tag name="CHARTCOLORS" val="2"/>
  <p:tag name="DELIMITERS" val="3.1"/>
  <p:tag name="QUESTIONALIAS" val="Question before teaching about concentration:What mass of salt (NaCl) is found in the blood stream of an average human? Please estimate!"/>
  <p:tag name="ANSWERSALIAS" val="50 mg|smicln|500 mg|smicln|5 g|smicln|50 g|smicln|500 g|smicln|5 kg"/>
  <p:tag name="SLIDEORDER" val="7"/>
  <p:tag name="SLIDEGUID" val="71FCDC9808F94A299ECF8BEF4B58B92B"/>
  <p:tag name="CHARTCOLORINDICES" val="10,3,11,14,13,23,46,9,5,16,4,3"/>
  <p:tag name="VALUES" val="No Value|smicln|No Value|smicln|No Value|smicln|No Value|smicln|No Value|smicln|No Value"/>
  <p:tag name="RESPONSESGATHERED" val="True"/>
  <p:tag name="TOTALRESPONSES" val="30"/>
  <p:tag name="RESPONSECOUNT" val="30"/>
  <p:tag name="SLICED" val="False"/>
  <p:tag name="RESPONSES" val="1;4;4;1;3;3;3;2;2;6;2;2;-;1;2;1;5;5;3;4;3;4;5;1;3;4;1;2;2;4;2;"/>
  <p:tag name="CHARTSTRINGSTD" val="6 8 6 6 3 1"/>
  <p:tag name="CHARTSTRINGREV" val="1 3 6 6 8 6"/>
  <p:tag name="CHARTSTRINGSTDPER" val="0.2 0.266666666666667 0.2 0.2 0.1 0.0333333333333333"/>
  <p:tag name="CHARTSTRINGREVPER" val="0.0333333333333333 0.1 0.2 0.2 0.266666666666667 0.2"/>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RCTYPE" val="Style_Meter"/>
  <p:tag name="STYLE" val="1"/>
</p:tagLst>
</file>

<file path=ppt/tags/tag21.xml><?xml version="1.0" encoding="utf-8"?>
<p:tagLst xmlns:a="http://schemas.openxmlformats.org/drawingml/2006/main" xmlns:r="http://schemas.openxmlformats.org/officeDocument/2006/relationships" xmlns:p="http://schemas.openxmlformats.org/presentationml/2006/main">
  <p:tag name="ANSWERBULLETS" val="3"/>
  <p:tag name="OLDNUMANSWERS" val="6"/>
  <p:tag name="TEXTLENGTH" val="32"/>
  <p:tag name="FONTSIZE" val="32"/>
  <p:tag name="BULLETTYPE" val="ppBulletArabicPeriod"/>
  <p:tag name="ANSWERTEXT" val="50 mg&#10;500 mg&#10;5 g&#10;50 g&#10;500 g&#10;5 kg"/>
</p:tagLst>
</file>

<file path=ppt/tags/tag22.xml><?xml version="1.0" encoding="utf-8"?>
<p:tagLst xmlns:a="http://schemas.openxmlformats.org/drawingml/2006/main" xmlns:r="http://schemas.openxmlformats.org/officeDocument/2006/relationships" xmlns:p="http://schemas.openxmlformats.org/presentationml/2006/main">
  <p:tag name="CDTYPE" val="Style_Timer"/>
  <p:tag name="STYLE" val="3"/>
  <p:tag name="CDTIMELEFT" val="10"/>
</p:tagLst>
</file>

<file path=ppt/tags/tag23.xml><?xml version="1.0" encoding="utf-8"?>
<p:tagLst xmlns:a="http://schemas.openxmlformats.org/drawingml/2006/main" xmlns:r="http://schemas.openxmlformats.org/officeDocument/2006/relationships" xmlns:p="http://schemas.openxmlformats.org/presentationml/2006/main">
  <p:tag name="TITLE" val="Slide 1"/>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CHARTLABELTYPE" val="Bullet"/>
  <p:tag name="USECICHARTCOLORS" val="Yes"/>
  <p:tag name="TITLE" val="What does the term state of matter refer to?"/>
  <p:tag name="CHARTLABELS" val="The melt temperature of a substance¤The freezing temperature of a substance¤The home state of matter¤The physical form of a substance"/>
  <p:tag name="COMPARATIVESLIDE" val="No Comparison"/>
  <p:tag name="COMPARETYPE" val=" "/>
  <p:tag name="ALLOWDUPLICATES" val="False"/>
  <p:tag name="SLIDEID" val="2710C9F660214C62B91984408F0407DF"/>
  <p:tag name="SLIDETYPE" val="Q"/>
  <p:tag name="SPEEDSCORING" val="True"/>
  <p:tag name="VALUEFORMAT" val="0%"/>
  <p:tag name="REVIEWONLY" val="False"/>
  <p:tag name="AUTOADVANCE" val="True"/>
  <p:tag name="SHOWBUBBLESIZE" val="False"/>
  <p:tag name="NOPREFERENCE" val="False"/>
  <p:tag name="CHARTCOLORS" val="2"/>
  <p:tag name="CHARTCOLORINDICES" val="3,46,6,50,41,11,39,1,2,16,4,3"/>
  <p:tag name="DELIMITERS" val="3.1"/>
  <p:tag name="QUESTIONALIAS" val="Are you really testing preparedness?The true shape of the Earth is best described as a"/>
  <p:tag name="ANSWERSALIAS" val="… perfect sphere |smicln|… perfect ellipse|smicln|… slightly oblate sphere|smicln|… highly eccentric ellipse"/>
  <p:tag name="SLIDEORDER" val="5"/>
  <p:tag name="SLIDEGUID" val="5ECFFECACEA8400F8342AA6CBCBDBFF0"/>
  <p:tag name="COUNTDOWNSECONDS" val="10"/>
  <p:tag name="RESPONSESGATHERED" val="True"/>
  <p:tag name="TOTALRESPONSES" val="32"/>
  <p:tag name="RESPONSECOUNT" val="32"/>
  <p:tag name="SLICED" val="False"/>
  <p:tag name="RESPONSES" val="3;4;3;3;3;-;3;3;3;3;3;3;3;3;3;3;3;3;3;3;3;3;3;3;3;3;1;3;3;3;4;3;3;"/>
  <p:tag name="CHARTSTRINGSTD" val="1 0 29 2"/>
  <p:tag name="CHARTSTRINGREV" val="2 29 0 1"/>
  <p:tag name="CHARTSTRINGSTDPER" val="0.03125 0 0.90625 0.0625"/>
  <p:tag name="CHARTSTRINGREVPER" val="0.0625 0.90625 0 0.03125"/>
  <p:tag name="VALUES" val="Incorrect|smicln|Incorrect|smicln|Correct|smicln|Incorrect"/>
</p:tagLst>
</file>

<file path=ppt/tags/tag25.xml><?xml version="1.0" encoding="utf-8"?>
<p:tagLst xmlns:a="http://schemas.openxmlformats.org/drawingml/2006/main" xmlns:r="http://schemas.openxmlformats.org/officeDocument/2006/relationships" xmlns:p="http://schemas.openxmlformats.org/presentationml/2006/main">
  <p:tag name="RCTYPE" val="Style_Meter"/>
  <p:tag name="STYLE" val="1"/>
</p:tagLst>
</file>

<file path=ppt/tags/tag26.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27.xml><?xml version="1.0" encoding="utf-8"?>
<p:tagLst xmlns:a="http://schemas.openxmlformats.org/drawingml/2006/main" xmlns:r="http://schemas.openxmlformats.org/officeDocument/2006/relationships" xmlns:p="http://schemas.openxmlformats.org/presentationml/2006/main">
  <p:tag name="OLDNUMANSWERS" val="4"/>
  <p:tag name="TEXTLENGTH" val="87"/>
  <p:tag name="FONTSIZE" val="32"/>
  <p:tag name="BULLETTYPE" val="ppBulletArabicPeriod"/>
  <p:tag name="ANSWERTEXT" val="… perfect sphere &#10;… perfect ellipse&#10;… slightly oblate sphere&#10;… highly eccentric ellipse"/>
</p:tagLst>
</file>

<file path=ppt/tags/tag28.xml><?xml version="1.0" encoding="utf-8"?>
<p:tagLst xmlns:a="http://schemas.openxmlformats.org/drawingml/2006/main" xmlns:r="http://schemas.openxmlformats.org/officeDocument/2006/relationships" xmlns:p="http://schemas.openxmlformats.org/presentationml/2006/main">
  <p:tag name="CDTYPE" val="Style_Timer"/>
  <p:tag name="STYLE" val="3"/>
  <p:tag name="CDTIMELEFT" val="10"/>
</p:tagLst>
</file>

<file path=ppt/tags/tag29.xml><?xml version="1.0" encoding="utf-8"?>
<p:tagLst xmlns:a="http://schemas.openxmlformats.org/drawingml/2006/main" xmlns:r="http://schemas.openxmlformats.org/officeDocument/2006/relationships" xmlns:p="http://schemas.openxmlformats.org/presentationml/2006/main">
  <p:tag name="CHARTLABELTYPE" val="Bullet"/>
  <p:tag name="USECICHARTCOLORS" val="Yes"/>
  <p:tag name="TITLE" val="What does the term state of matter refer to?"/>
  <p:tag name="CHARTLABELS" val="The melt temperature of a substance¤The freezing temperature of a substance¤The home state of matter¤The physical form of a substance"/>
  <p:tag name="COMPARATIVESLIDE" val="No Comparison"/>
  <p:tag name="COMPARETYPE" val=" "/>
  <p:tag name="ALLOWDUPLICATES" val="False"/>
  <p:tag name="SLIDEID" val="2710C9F660214C62B91984408F0407DF"/>
  <p:tag name="SLIDETYPE" val="Q"/>
  <p:tag name="SPEEDSCORING" val="True"/>
  <p:tag name="VALUEFORMAT" val="0%"/>
  <p:tag name="REVIEWONLY" val="False"/>
  <p:tag name="AUTOADVANCE" val="True"/>
  <p:tag name="SHOWBUBBLESIZE" val="False"/>
  <p:tag name="NOPREFERENCE" val="False"/>
  <p:tag name="CHARTCOLORS" val="2"/>
  <p:tag name="DELIMITERS" val="3.1"/>
  <p:tag name="SLIDEORDER" val="5"/>
  <p:tag name="SLIDEGUID" val="81D1174E84954A7BA0BD120E3B9D3C67"/>
  <p:tag name="COUNTDOWNSECONDS" val="10"/>
  <p:tag name="RESPONSESGATHERED" val="True"/>
  <p:tag name="TOTALRESPONSES" val="40"/>
  <p:tag name="RESPONSECOUNT" val="40"/>
  <p:tag name="SLICED" val="False"/>
  <p:tag name="RESPONSES" val="2;2;2;-;2;2;2;5;5;2;2;1;-;5;2;2;1;4;3;5;2;2;2;-;-;5;2;2;2;4;4;1;4;2;2;2;2;2;2;2;2;2;2;3;"/>
  <p:tag name="CHARTSTRINGSTD" val="3 26 2 4 5"/>
  <p:tag name="CHARTSTRINGREV" val="5 4 2 26 3"/>
  <p:tag name="CHARTSTRINGSTDPER" val="0.075 0.65 0.05 0.1 0.125"/>
  <p:tag name="CHARTSTRINGREVPER" val="0.125 0.1 0.05 0.65 0.075"/>
  <p:tag name="QUESTIONALIAS" val="Given the v - t graph to the left, determine the particle's acceleration when t = 3."/>
  <p:tag name="ANSWERSALIAS" val="-1.67 m/s2    |smicln|- 5 m/s2    |smicln|-10 m/s2    |smicln|-15 m/s2    |smicln|none of the above"/>
  <p:tag name="CHARTCOLORINDICES" val="3,46,6,50,41,11,39,1,2,16,46,46"/>
  <p:tag name="VALUES" val="Incorrect|smicln|Correct|smicln|Incorrect|smicln|Incorrect|smicln|Incorrect"/>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RCTYPE" val="Style_Meter"/>
  <p:tag name="STYLE" val="1"/>
</p:tagLst>
</file>

<file path=ppt/tags/tag31.xml><?xml version="1.0" encoding="utf-8"?>
<p:tagLst xmlns:a="http://schemas.openxmlformats.org/drawingml/2006/main" xmlns:r="http://schemas.openxmlformats.org/officeDocument/2006/relationships" xmlns:p="http://schemas.openxmlformats.org/presentationml/2006/main">
  <p:tag name="CDTYPE" val="Style_Timer"/>
  <p:tag name="STYLE" val="3"/>
  <p:tag name="CDTIMELEFT" val="10"/>
</p:tagLst>
</file>

<file path=ppt/tags/tag32.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33.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71"/>
  <p:tag name="FONTSIZE" val="24"/>
  <p:tag name="BULLETTYPE" val="ppBulletArabicPeriod"/>
  <p:tag name="ANSWERTEXT" val="-1.67 m/s2    &#10;- 5 m/s2    &#10;-10 m/s2    &#10;-15 m/s2    &#10;none of the above"/>
</p:tagLst>
</file>

<file path=ppt/tags/tag34.xml><?xml version="1.0" encoding="utf-8"?>
<p:tagLst xmlns:a="http://schemas.openxmlformats.org/drawingml/2006/main" xmlns:r="http://schemas.openxmlformats.org/officeDocument/2006/relationships" xmlns:p="http://schemas.openxmlformats.org/presentationml/2006/main">
  <p:tag name="TITLE" val="Slide 1"/>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CHARTLABELTYPE" val="Bullet"/>
  <p:tag name="USECICHARTCOLORS" val="Yes"/>
  <p:tag name="TITLE" val="What does the term state of matter refer to?"/>
  <p:tag name="CHARTLABELS" val="The melt temperature of a substance¤The freezing temperature of a substance¤The home state of matter¤The physical form of a substance"/>
  <p:tag name="COMPARATIVESLIDE" val="No Comparison"/>
  <p:tag name="COMPARETYPE" val=" "/>
  <p:tag name="ALLOWDUPLICATES" val="False"/>
  <p:tag name="SLIDEID" val="2710C9F660214C62B91984408F0407DF"/>
  <p:tag name="SLIDETYPE" val="Q"/>
  <p:tag name="SPEEDSCORING" val="True"/>
  <p:tag name="VALUEFORMAT" val="0%"/>
  <p:tag name="REVIEWONLY" val="False"/>
  <p:tag name="AUTOADVANCE" val="True"/>
  <p:tag name="SHOWBUBBLESIZE" val="False"/>
  <p:tag name="NOPREFERENCE" val="False"/>
  <p:tag name="CHARTCOLORS" val="2"/>
  <p:tag name="CHARTCOLORINDICES" val="3,46,6,50,41,11,39,1,2,16,4,3"/>
  <p:tag name="DELIMITERS" val="3.1"/>
  <p:tag name="QUESTIONALIAS" val="Is a concept understood?At which location would an observer find the greatest force due to Earth's gravity?"/>
  <p:tag name="ANSWERSALIAS" val="The north pole |smicln|The middle of everywhere|smicln|The tropic of Cancer (23.5 N)|smicln|The equator"/>
  <p:tag name="SLIDEORDER" val="4"/>
  <p:tag name="SLIDEGUID" val="A1162189F1BC49DB9372CFEEEBCA2645"/>
  <p:tag name="COUNTDOWNSECONDS" val="10"/>
  <p:tag name="RESPONSESGATHERED" val="True"/>
  <p:tag name="TOTALRESPONSES" val="29"/>
  <p:tag name="RESPONSECOUNT" val="29"/>
  <p:tag name="SLICED" val="False"/>
  <p:tag name="RESPONSES" val="1;2;4;1;1;-;4;-;4;1;4;4;-;1;1;4;3;2;4;4;1;1;-;1;3;2;2;-;-;-;4;1;4;-;-;-;-;-;-;-;-;1;4;4;"/>
  <p:tag name="CHARTSTRINGSTD" val="11 4 2 12"/>
  <p:tag name="CHARTSTRINGREV" val="12 2 4 11"/>
  <p:tag name="CHARTSTRINGSTDPER" val="0.379310344827586 0.137931034482759 0.0689655172413793 0.413793103448276"/>
  <p:tag name="CHARTSTRINGREVPER" val="0.413793103448276 0.0689655172413793 0.137931034482759 0.379310344827586"/>
  <p:tag name="VALUES" val="Correct|smicln|Incorrect|smicln|Incorrect|smicln|Incorrect"/>
</p:tagLst>
</file>

<file path=ppt/tags/tag36.xml><?xml version="1.0" encoding="utf-8"?>
<p:tagLst xmlns:a="http://schemas.openxmlformats.org/drawingml/2006/main" xmlns:r="http://schemas.openxmlformats.org/officeDocument/2006/relationships" xmlns:p="http://schemas.openxmlformats.org/presentationml/2006/main">
  <p:tag name="RCTYPE" val="Style_Meter"/>
  <p:tag name="STYLE" val="1"/>
</p:tagLst>
</file>

<file path=ppt/tags/tag37.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38.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82"/>
  <p:tag name="FONTSIZE" val="32"/>
  <p:tag name="BULLETTYPE" val="ppBulletArabicPeriod"/>
  <p:tag name="ANSWERTEXT" val="The north pole &#10;The middle of everywhere&#10;The tropic of Cancer (23.5 N)&#10;The equator"/>
</p:tagLst>
</file>

<file path=ppt/tags/tag39.xml><?xml version="1.0" encoding="utf-8"?>
<p:tagLst xmlns:a="http://schemas.openxmlformats.org/drawingml/2006/main" xmlns:r="http://schemas.openxmlformats.org/officeDocument/2006/relationships" xmlns:p="http://schemas.openxmlformats.org/presentationml/2006/main">
  <p:tag name="CDTYPE" val="Style_Timer"/>
  <p:tag name="STYLE" val="3"/>
  <p:tag name="CDTIMELEFT" val="10"/>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COUNTDOWNSECONDS" val="10"/>
  <p:tag name="CHARTLABELTYPE" val="Bullet"/>
  <p:tag name="USECICHARTCOLORS" val="Yes"/>
  <p:tag name="TITLE" val="What is the chemical formula for melamine (a compound used to make certain kinds of plastics and resins) if it contains atoms of carbon, hydrogen, and nitrogen in the ratio 1:2:2?  Its molecules each have three carbon atoms."/>
  <p:tag name="COMPARATIVESLIDE" val="No Comparison"/>
  <p:tag name="COMPARETYPE" val=" "/>
  <p:tag name="ALLOWDUPLICATES" val="False"/>
  <p:tag name="CHARTLABELS" val="C1H2N2 ¤C2H4N4 ¤C3H6N6 ¤C12H24N24 "/>
  <p:tag name="SLIDEID" val="CE44B59717054B63BB48C01DE4FB9869"/>
  <p:tag name="SLIDETYPE" val="Q"/>
  <p:tag name="VALUEFORMAT" val="0%"/>
  <p:tag name="REVIEWONLY" val="False"/>
  <p:tag name="AUTOADVANCE" val="True"/>
  <p:tag name="SHOWBUBBLESIZE" val="False"/>
  <p:tag name="CHARTCOLORINDICES" val="10,3,11,14,13,23,46,9,5,16,4,3"/>
  <p:tag name="CHARTCOLORS" val="2"/>
  <p:tag name="DELIMITERS" val="3.1"/>
  <p:tag name="QUESTIONALIAS" val="Sulfur tetrafluoride is a polar molecule."/>
  <p:tag name="ANSWERSALIAS" val="Fact|smicln|Crap"/>
  <p:tag name="SLIDEORDER" val="10"/>
  <p:tag name="SLIDEGUID" val="AA59B136236048EF94E104EB48E3859D"/>
  <p:tag name="RESPONSESGATHERED" val="True"/>
  <p:tag name="TOTALRESPONSES" val="32"/>
  <p:tag name="RESPONSECOUNT" val="32"/>
  <p:tag name="SLICED" val="False"/>
  <p:tag name="RESPONSES" val="2;-;1;1;1;2;1;1;2;2;1;2;1;2;2;1;1;2;-;2;1;2;2;1;2;1;1;-;1;2;-;-;-;-;2;-;1;-;-;-;-;2;2;-;2;"/>
  <p:tag name="CHARTSTRINGSTD" val="15 17"/>
  <p:tag name="CHARTSTRINGREV" val="17 15"/>
  <p:tag name="CHARTSTRINGSTDPER" val="0.46875 0.53125"/>
  <p:tag name="CHARTSTRINGREVPER" val="0.53125 0.46875"/>
  <p:tag name="VALUES" val="Correct|smicln|Incorrect"/>
</p:tagLst>
</file>

<file path=ppt/tags/tag41.xml><?xml version="1.0" encoding="utf-8"?>
<p:tagLst xmlns:a="http://schemas.openxmlformats.org/drawingml/2006/main" xmlns:r="http://schemas.openxmlformats.org/officeDocument/2006/relationships" xmlns:p="http://schemas.openxmlformats.org/presentationml/2006/main">
  <p:tag name="RCTYPE" val="Style_Meter"/>
  <p:tag name="STYLE" val="1"/>
</p:tagLst>
</file>

<file path=ppt/tags/tag42.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43.xml><?xml version="1.0" encoding="utf-8"?>
<p:tagLst xmlns:a="http://schemas.openxmlformats.org/drawingml/2006/main" xmlns:r="http://schemas.openxmlformats.org/officeDocument/2006/relationships" xmlns:p="http://schemas.openxmlformats.org/presentationml/2006/main">
  <p:tag name="OLDNUMANSWERS" val="2"/>
  <p:tag name="TEXTLENGTH" val="9"/>
  <p:tag name="FONTSIZE" val="32"/>
  <p:tag name="BULLETTYPE" val="ppBulletArabicPeriod"/>
  <p:tag name="ANSWERTEXT" val="Fact&#10;Crap"/>
</p:tagLst>
</file>

<file path=ppt/tags/tag44.xml><?xml version="1.0" encoding="utf-8"?>
<p:tagLst xmlns:a="http://schemas.openxmlformats.org/drawingml/2006/main" xmlns:r="http://schemas.openxmlformats.org/officeDocument/2006/relationships" xmlns:p="http://schemas.openxmlformats.org/presentationml/2006/main">
  <p:tag name="CDTYPE" val="Style_Timer"/>
  <p:tag name="STYLE" val="3"/>
  <p:tag name="CDTIMELEFT" val="10"/>
</p:tagLst>
</file>

<file path=ppt/tags/tag45.xml><?xml version="1.0" encoding="utf-8"?>
<p:tagLst xmlns:a="http://schemas.openxmlformats.org/drawingml/2006/main" xmlns:r="http://schemas.openxmlformats.org/officeDocument/2006/relationships" xmlns:p="http://schemas.openxmlformats.org/presentationml/2006/main">
  <p:tag name="TITLE" val="Slide 1"/>
  <p:tag name="DELIMITERS" val="3.1"/>
</p:tagLst>
</file>

<file path=ppt/tags/tag46.xml><?xml version="1.0" encoding="utf-8"?>
<p:tagLst xmlns:a="http://schemas.openxmlformats.org/drawingml/2006/main" xmlns:r="http://schemas.openxmlformats.org/officeDocument/2006/relationships" xmlns:p="http://schemas.openxmlformats.org/presentationml/2006/main">
  <p:tag name="COUNTDOWNSECONDS" val="10"/>
  <p:tag name="CHARTLABELTYPE" val="Bullet"/>
  <p:tag name="USECICHARTCOLORS" val="Yes"/>
  <p:tag name="TITLE" val="What is the chemical formula for melamine (a compound used to make certain kinds of plastics and resins) if it contains atoms of carbon, hydrogen, and nitrogen in the ratio 1:2:2?  Its molecules each have three carbon atoms."/>
  <p:tag name="COMPARATIVESLIDE" val="No Comparison"/>
  <p:tag name="COMPARETYPE" val=" "/>
  <p:tag name="ALLOWDUPLICATES" val="False"/>
  <p:tag name="CHARTLABELS" val="C1H2N2 ¤C2H4N4 ¤C3H6N6 ¤C12H24N24 "/>
  <p:tag name="SLIDEID" val="CE44B59717054B63BB48C01DE4FB9869"/>
  <p:tag name="SLIDETYPE" val="Q"/>
  <p:tag name="VALUEFORMAT" val="0%"/>
  <p:tag name="REVIEWONLY" val="False"/>
  <p:tag name="AUTOADVANCE" val="True"/>
  <p:tag name="SHOWBUBBLESIZE" val="False"/>
  <p:tag name="CHARTCOLORINDICES" val="10,3,11,14,13,23,46,9,5,16,4,3"/>
  <p:tag name="CHARTCOLORS" val="2"/>
  <p:tag name="DELIMITERS" val="3.1"/>
  <p:tag name="QUESTIONALIAS" val="To facilitate the conversion of H2S2O8 to yield S2H4, you must add as a key reactant … "/>
  <p:tag name="ANSWERSALIAS" val="… a strong acid.|smicln|… a weak acid.|smicln|… a base.|smicln|… an oxidizing reactant.|smicln|… a reducing agent.|smicln|… a polar solvent.|smicln|… a non-polar solvent.|smicln|… nothing (the reaction will occur by itself)."/>
  <p:tag name="SLIDEORDER" val="8"/>
  <p:tag name="SLIDEGUID" val="25442E08FFA94605A7464A9B3E7CA9E7"/>
  <p:tag name="RESPONSESGATHERED" val="True"/>
  <p:tag name="TOTALRESPONSES" val="34"/>
  <p:tag name="RESPONSECOUNT" val="34"/>
  <p:tag name="SLICED" val="False"/>
  <p:tag name="RESPONSES" val="5;8;5;3;4;4;5;4;4;4;4;3;5;8;-;-;4;8;-;4;5;6;4;-;3;4;1;4;5;4;-;-;1;3;4;5;2;-;8;5;-;4;-;-;-;"/>
  <p:tag name="CHARTSTRINGSTD" val="2 1 4 14 8 1 0 4"/>
  <p:tag name="CHARTSTRINGREV" val="4 0 1 8 14 4 1 2"/>
  <p:tag name="CHARTSTRINGSTDPER" val="0.0588235294117647 0.0294117647058824 0.117647058823529 0.411764705882353 0.235294117647059 0.0294117647058824 0 0.117647058823529"/>
  <p:tag name="CHARTSTRINGREVPER" val="0.117647058823529 0 0.0294117647058824 0.235294117647059 0.411764705882353 0.117647058823529 0.0294117647058824 0.0588235294117647"/>
  <p:tag name="VALUES" val="Incorrect|smicln|Incorrect|smicln|Incorrect|smicln|Incorrect|smicln|Correct|smicln|Incorrect|smicln|Incorrect|smicln|Incorrect"/>
</p:tagLst>
</file>

<file path=ppt/tags/tag47.xml><?xml version="1.0" encoding="utf-8"?>
<p:tagLst xmlns:a="http://schemas.openxmlformats.org/drawingml/2006/main" xmlns:r="http://schemas.openxmlformats.org/officeDocument/2006/relationships" xmlns:p="http://schemas.openxmlformats.org/presentationml/2006/main">
  <p:tag name="RCTYPE" val="Style_Meter"/>
  <p:tag name="STYLE" val="1"/>
</p:tagLst>
</file>

<file path=ppt/tags/tag48.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49.xml><?xml version="1.0" encoding="utf-8"?>
<p:tagLst xmlns:a="http://schemas.openxmlformats.org/drawingml/2006/main" xmlns:r="http://schemas.openxmlformats.org/officeDocument/2006/relationships" xmlns:p="http://schemas.openxmlformats.org/presentationml/2006/main">
  <p:tag name="OLDNUMANSWERS" val="8"/>
  <p:tag name="TEXTLENGTH" val="175"/>
  <p:tag name="FONTSIZE" val="28"/>
  <p:tag name="BULLETTYPE" val="ppBulletArabicPeriod"/>
  <p:tag name="ANSWERTEXT" val="… a strong acid.&#10;… a weak acid.&#10;… a base.&#10;… an oxidizing reactant.&#10;… a reducing agent.&#10;… a polar solvent.&#10;… a non-polar solvent.&#10;… nothing (the reaction will occur by itself)."/>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CDTYPE" val="Style_Timer"/>
  <p:tag name="STYLE" val="3"/>
  <p:tag name="CDTIMELEFT" val="10"/>
</p:tagLst>
</file>

<file path=ppt/tags/tag51.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52.xml><?xml version="1.0" encoding="utf-8"?>
<p:tagLst xmlns:a="http://schemas.openxmlformats.org/drawingml/2006/main" xmlns:r="http://schemas.openxmlformats.org/officeDocument/2006/relationships" xmlns:p="http://schemas.openxmlformats.org/presentationml/2006/main">
  <p:tag name="DELIMITERS" val="3.1"/>
  <p:tag name="NOPREFERENCE" val="False"/>
  <p:tag name="VALUES" val="No Value|smicln|No Value|smicln|No Value|smicln|No Value|smicln|No Value|smicln|No Value"/>
</p:tagLst>
</file>

<file path=ppt/tags/tag53.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54.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55.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56.xml><?xml version="1.0" encoding="utf-8"?>
<p:tagLst xmlns:a="http://schemas.openxmlformats.org/drawingml/2006/main" xmlns:r="http://schemas.openxmlformats.org/officeDocument/2006/relationships" xmlns:p="http://schemas.openxmlformats.org/presentationml/2006/main">
  <p:tag name="TEXTLENGTH" val="130"/>
  <p:tag name="FONTSIZE" val="-2"/>
  <p:tag name="BULLETTYPE" val="ppBulletArabicPeriod"/>
  <p:tag name="ANSWERTEXT" val="      ¯  N = C = O&#10;       N ≡ C = O   ¯&#10;       N – C – O   ¯&#10;¯ ¯    N – C ≡ O   +&#10;       N ≡ C – O   ¯&#10;       N – C = O   ¯&#10;"/>
</p:tagLst>
</file>

<file path=ppt/tags/tag57.xml><?xml version="1.0" encoding="utf-8"?>
<p:tagLst xmlns:a="http://schemas.openxmlformats.org/drawingml/2006/main" xmlns:r="http://schemas.openxmlformats.org/officeDocument/2006/relationships" xmlns:p="http://schemas.openxmlformats.org/presentationml/2006/main">
  <p:tag name="TITLE" val="Slide 1"/>
  <p:tag name="DELIMITERS" val="3.1"/>
  <p:tag name="NOPREFERENCE" val="False"/>
</p:tagLst>
</file>

<file path=ppt/tags/tag58.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TITLE" val="Slide 1"/>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COUNTDOWNSECONDS" val="10"/>
  <p:tag name="CHARTLABELTYPE" val="Bullet"/>
  <p:tag name="USECICHARTCOLORS" val="Yes"/>
  <p:tag name="TITLE" val="What is the chemical formula for melamine (a compound used to make certain kinds of plastics and resins) if it contains atoms of carbon, hydrogen, and nitrogen in the ratio 1:2:2?  Its molecules each have three carbon atoms."/>
  <p:tag name="COMPARATIVESLIDE" val="No Comparison"/>
  <p:tag name="COMPARETYPE" val=" "/>
  <p:tag name="ALLOWDUPLICATES" val="False"/>
  <p:tag name="CHARTLABELS" val="C1H2N2 ¤C2H4N4 ¤C3H6N6 ¤C12H24N24 "/>
  <p:tag name="SLIDEID" val="CE44B59717054B63BB48C01DE4FB9869"/>
  <p:tag name="SLIDETYPE" val="Q"/>
  <p:tag name="VALUEFORMAT" val="0%"/>
  <p:tag name="REVIEWONLY" val="False"/>
  <p:tag name="AUTOADVANCE" val="True"/>
  <p:tag name="SHOWBUBBLESIZE" val="False"/>
  <p:tag name="CHARTCOLORINDICES" val="10,3,11,14,13,23,46,9,5,16,4,3"/>
  <p:tag name="CHARTCOLORS" val="2"/>
  <p:tag name="DELIMITERS" val="3.1"/>
  <p:tag name="QUESTIONALIAS" val="What does the term “mole” refer to?"/>
  <p:tag name="ANSWERSALIAS" val="A small rodent digging through our backyards |smicln|Avogadro’s number|smicln|The number 6.02214 × 1023|smicln|Loschmidt’s number|smicln|A TV reality show of physical and mental challenges|smicln|A Mexican hot sauce (from the Aztec word “molli”)|smicln|A small dark spot on the skin (melanocytic naevus) "/>
  <p:tag name="SLIDEORDER" val="4"/>
  <p:tag name="SLIDEGUID" val="7E6A5B719E194B1A88B8CBF32E9F2D6B"/>
  <p:tag name="RESPONSESGATHERED" val="True"/>
  <p:tag name="TOTALRESPONSES" val="25"/>
  <p:tag name="RESPONSECOUNT" val="25"/>
  <p:tag name="SLICED" val="False"/>
  <p:tag name="RESPONSES" val="3;3;4;3;3;3;2;3;3;6;7;6;3;1;1;2;1;6;4;2;6;3;3;5;1;-;"/>
  <p:tag name="CHARTSTRINGSTD" val="4 3 10 2 1 4 1"/>
  <p:tag name="CHARTSTRINGREV" val="1 4 1 2 10 3 4"/>
  <p:tag name="CHARTSTRINGSTDPER" val="0.16 0.12 0.4 0.08 0.04 0.16 0.04"/>
  <p:tag name="CHARTSTRINGREVPER" val="0.04 0.16 0.04 0.08 0.4 0.12 0.16"/>
  <p:tag name="VALUES" val="Correct|smicln|Correct|smicln|Correct|smicln|Correct|smicln|Correct|smicln|Correct|smicln|Correct"/>
</p:tagLst>
</file>

<file path=ppt/tags/tag9.xml><?xml version="1.0" encoding="utf-8"?>
<p:tagLst xmlns:a="http://schemas.openxmlformats.org/drawingml/2006/main" xmlns:r="http://schemas.openxmlformats.org/officeDocument/2006/relationships" xmlns:p="http://schemas.openxmlformats.org/presentationml/2006/main">
  <p:tag name="ANSWERBULLETS" val="3"/>
  <p:tag name="OLDNUMANSWERS" val="7"/>
  <p:tag name="TEXTLENGTH" val="262"/>
  <p:tag name="FONTSIZE" val="24"/>
  <p:tag name="BULLETTYPE" val="ppBulletArabicPeriod"/>
  <p:tag name="ANSWERTEXT" val="A small rodent digging through our backyards &#10;Avogadro’s number&#10;The number 6.02214 × 1023&#10;Loschmidt’s number&#10;A TV reality show of physical and mental challenges&#10;A Mexican hot sauce (from the Aztec word “molli”)&#10;A small dark spot on the skin (melanocytic naevus) "/>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2102</TotalTime>
  <Words>920</Words>
  <Application>Microsoft Office PowerPoint</Application>
  <PresentationFormat>On-screen Show (4:3)</PresentationFormat>
  <Paragraphs>156</Paragraphs>
  <Slides>23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Chart</vt:lpstr>
      <vt:lpstr>Optimizing the  Use of Clickers in the Classroom </vt:lpstr>
      <vt:lpstr>Writing Multiple-Choice Questions  http://tep.uoregon.edu/resources/assessment/multiplechoicequestions/importantconsider.html </vt:lpstr>
      <vt:lpstr>Writing Multiple-Choice Questions  http://tep.uoregon.edu/resources/assessment/multiplechoicequestions/importantconsider.html </vt:lpstr>
      <vt:lpstr>Writing Multiple-Choice Questions  http://tep.uoregon.edu/resources/assessment/multiplechoicequestions/importantconsider.html</vt:lpstr>
      <vt:lpstr>Taxonomy of Clicker Utilization</vt:lpstr>
      <vt:lpstr>Slide 6</vt:lpstr>
      <vt:lpstr>What does the term “mole” refer to?</vt:lpstr>
      <vt:lpstr>Slide 8</vt:lpstr>
      <vt:lpstr>Trivia question:   The first person to survive plunging over Niagara Falls in a barrel was a 63 year old woman.</vt:lpstr>
      <vt:lpstr>Slide 10</vt:lpstr>
      <vt:lpstr>Question before teaching about concentration:  What mass of salt (NaCl) is found in the blood stream of a normal human? Please estimate!</vt:lpstr>
      <vt:lpstr>Slide 12</vt:lpstr>
      <vt:lpstr>Are you really testing learning?  The true shape of the Earth is best described as a</vt:lpstr>
      <vt:lpstr>Given the v - t graph to the left, determine the particle's acceleration when t = 3.</vt:lpstr>
      <vt:lpstr>Slide 15</vt:lpstr>
      <vt:lpstr>Is a concept understood?  At which location would an observer find the greatest force due to Earth's gravity?</vt:lpstr>
      <vt:lpstr>Sulfur tetrafluoride is a polar molecule.</vt:lpstr>
      <vt:lpstr>Slide 18</vt:lpstr>
      <vt:lpstr>To facilitate the conversion of H2S2O8 to yield S2H4,  you must add as a key reactant … </vt:lpstr>
      <vt:lpstr>Summary</vt:lpstr>
      <vt:lpstr>Open-ended Problems:  What is a valid Lewis Structure for the cyanate ion? </vt:lpstr>
      <vt:lpstr>Using Open-ended Problems   </vt:lpstr>
      <vt:lpstr>Summary</vt:lpstr>
    </vt:vector>
  </TitlesOfParts>
  <Company>University of Missouri-Rolla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Response System</dc:title>
  <dc:creator>Undergraduate Studies</dc:creator>
  <cp:lastModifiedBy>Klaus Woelk</cp:lastModifiedBy>
  <cp:revision>103</cp:revision>
  <dcterms:created xsi:type="dcterms:W3CDTF">2004-06-20T00:17:55Z</dcterms:created>
  <dcterms:modified xsi:type="dcterms:W3CDTF">2010-03-12T22:11:56Z</dcterms:modified>
</cp:coreProperties>
</file>