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 autoAdjust="0"/>
    <p:restoredTop sz="94718" autoAdjust="0"/>
  </p:normalViewPr>
  <p:slideViewPr>
    <p:cSldViewPr>
      <p:cViewPr varScale="1">
        <p:scale>
          <a:sx n="84" d="100"/>
          <a:sy n="84" d="100"/>
        </p:scale>
        <p:origin x="-7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EA14D8-10EE-46F5-884A-F6A1D677D6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F61B7-44F8-47AE-8833-E2322007D9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E65632-0E80-4C90-88ED-2D6C5D8A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F13-8D20-4B3D-A513-826292155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F8-17EF-4048-BCEE-B9D54BCD5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713BF0-0DB0-4314-B098-C064C001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877D-7CA3-4B43-BBAF-F31417D50A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66AC-6579-42E2-9204-6C62AFAFA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80DC89-DDD4-4822-AC96-7F73EF612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8CAFD-8CE6-40AD-9252-CF3A24C93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2B14-5ED5-4699-BE80-5960D699F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622ED-3F6D-4D26-A9EF-9A3ED1605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16B6-C29C-4761-B32A-49E0FA1D47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22091A-E546-433A-901D-A7834AA312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ead.mst.edu/sevenprinciples/commentary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d.mst.edu/sevenprinciples/inde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Texting as a Teaching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vry</a:t>
            </a:r>
            <a:r>
              <a:rPr lang="en-US" dirty="0" smtClean="0"/>
              <a:t> </a:t>
            </a:r>
            <a:r>
              <a:rPr lang="en-US" dirty="0" err="1" smtClean="0"/>
              <a:t>bsy</a:t>
            </a:r>
            <a:r>
              <a:rPr lang="en-US" dirty="0" smtClean="0"/>
              <a:t> </a:t>
            </a:r>
            <a:r>
              <a:rPr lang="en-US" dirty="0" err="1" smtClean="0"/>
              <a:t>rght</a:t>
            </a:r>
            <a:r>
              <a:rPr lang="en-US" dirty="0" smtClean="0"/>
              <a:t> now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lernin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</a:pPr>
            <a:r>
              <a:rPr lang="en-US" sz="2800" i="1" dirty="0" smtClean="0"/>
              <a:t>Principle 1: </a:t>
            </a:r>
            <a:r>
              <a:rPr lang="en-US" sz="2800" b="1" dirty="0" smtClean="0"/>
              <a:t>Encourage Student-Faculty Contact</a:t>
            </a:r>
          </a:p>
          <a:p>
            <a:pPr marL="461963" indent="-461963">
              <a:spcBef>
                <a:spcPts val="0"/>
              </a:spcBef>
              <a:buNone/>
            </a:pPr>
            <a:endParaRPr lang="en-US" sz="2000" b="1" dirty="0" smtClean="0"/>
          </a:p>
          <a:p>
            <a:pPr marL="461963" indent="-461963">
              <a:spcBef>
                <a:spcPts val="0"/>
              </a:spcBef>
            </a:pPr>
            <a:r>
              <a:rPr lang="en-US" sz="2000" dirty="0" smtClean="0"/>
              <a:t>Frequent student-faculty contact is a key factor in student motivation, involvement, and learning. </a:t>
            </a:r>
          </a:p>
          <a:p>
            <a:pPr marL="461963" indent="-461963">
              <a:spcBef>
                <a:spcPts val="0"/>
              </a:spcBef>
            </a:pPr>
            <a:endParaRPr lang="en-US" sz="2000" dirty="0" smtClean="0"/>
          </a:p>
          <a:p>
            <a:pPr marL="461963" indent="-461963">
              <a:spcBef>
                <a:spcPts val="0"/>
              </a:spcBef>
            </a:pPr>
            <a:r>
              <a:rPr lang="en-US" sz="2000" dirty="0" smtClean="0"/>
              <a:t>Faculty concern helps students get through rough times and continue to strive for success. </a:t>
            </a:r>
          </a:p>
          <a:p>
            <a:pPr marL="461963" indent="-461963">
              <a:spcBef>
                <a:spcPts val="0"/>
              </a:spcBef>
            </a:pPr>
            <a:endParaRPr lang="en-US" sz="2000" dirty="0" smtClean="0"/>
          </a:p>
          <a:p>
            <a:pPr marL="461963" indent="-461963">
              <a:spcBef>
                <a:spcPts val="0"/>
              </a:spcBef>
            </a:pPr>
            <a:r>
              <a:rPr lang="en-US" sz="2000" dirty="0" smtClean="0"/>
              <a:t>Devise methods that actively and successfully promote student-faculty contact with both individual students and larger groups of students.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hlinkClick r:id="rId3"/>
              </a:rPr>
              <a:t>http://lead.mst.edu/sevenprinciples/commentary.html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Seven Principles for Good Practice </a:t>
            </a:r>
            <a:br>
              <a:rPr lang="en-US" sz="3100" b="1" dirty="0" smtClean="0"/>
            </a:br>
            <a:r>
              <a:rPr lang="en-US" sz="3100" b="1" dirty="0" smtClean="0"/>
              <a:t>in Undergraduate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50000" b="35227"/>
          <a:stretch>
            <a:fillRect/>
          </a:stretch>
        </p:blipFill>
        <p:spPr bwMode="auto">
          <a:xfrm>
            <a:off x="381000" y="25146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Create </a:t>
            </a:r>
            <a:r>
              <a:rPr lang="en-US" sz="2400" b="1" i="1" dirty="0" smtClean="0"/>
              <a:t>internet phone &amp; texting account </a:t>
            </a:r>
            <a:r>
              <a:rPr lang="en-US" sz="2400" dirty="0" smtClean="0"/>
              <a:t>(e.g. Google Voice)</a:t>
            </a:r>
          </a:p>
          <a:p>
            <a:pPr marL="461963" indent="-461963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Download </a:t>
            </a:r>
            <a:r>
              <a:rPr lang="en-US" sz="2400" b="1" i="1" dirty="0" smtClean="0"/>
              <a:t>internet browser refresher </a:t>
            </a:r>
          </a:p>
          <a:p>
            <a:pPr marL="862013" lvl="1" indent="-461963">
              <a:spcBef>
                <a:spcPts val="0"/>
              </a:spcBef>
            </a:pPr>
            <a:r>
              <a:rPr lang="en-US" sz="2000" dirty="0" smtClean="0"/>
              <a:t>shareware or freeware</a:t>
            </a:r>
          </a:p>
          <a:p>
            <a:pPr marL="862013" lvl="1" indent="-461963">
              <a:spcBef>
                <a:spcPts val="0"/>
              </a:spcBef>
            </a:pPr>
            <a:r>
              <a:rPr lang="en-US" sz="2000" dirty="0" smtClean="0"/>
              <a:t>automatically </a:t>
            </a:r>
            <a:r>
              <a:rPr lang="en-US" sz="2000" dirty="0" err="1" smtClean="0"/>
              <a:t>refreses</a:t>
            </a:r>
            <a:r>
              <a:rPr lang="en-US" sz="2000" dirty="0" smtClean="0"/>
              <a:t> </a:t>
            </a:r>
            <a:r>
              <a:rPr lang="en-US" sz="2000" dirty="0" err="1" smtClean="0"/>
              <a:t>webpages</a:t>
            </a:r>
            <a:r>
              <a:rPr lang="en-US" sz="2000" dirty="0" smtClean="0"/>
              <a:t> after a preset interval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Bring a </a:t>
            </a:r>
            <a:r>
              <a:rPr lang="en-US" sz="2400" b="1" i="1" dirty="0" smtClean="0"/>
              <a:t>laptop computer </a:t>
            </a:r>
            <a:r>
              <a:rPr lang="en-US" sz="2400" dirty="0" smtClean="0"/>
              <a:t>to class</a:t>
            </a:r>
          </a:p>
          <a:p>
            <a:pPr marL="862013" lvl="1" indent="-461963">
              <a:spcBef>
                <a:spcPts val="0"/>
              </a:spcBef>
            </a:pPr>
            <a:r>
              <a:rPr lang="en-US" sz="2000" dirty="0" smtClean="0"/>
              <a:t>connect through wireless university connection</a:t>
            </a:r>
          </a:p>
          <a:p>
            <a:pPr marL="862013" lvl="1" indent="-461963">
              <a:spcBef>
                <a:spcPts val="0"/>
              </a:spcBef>
            </a:pPr>
            <a:r>
              <a:rPr lang="en-US" sz="2000" dirty="0" smtClean="0"/>
              <a:t>set refresher to about 1 minute</a:t>
            </a:r>
          </a:p>
          <a:p>
            <a:pPr marL="862013" lvl="1" indent="-461963">
              <a:spcBef>
                <a:spcPts val="0"/>
              </a:spcBef>
            </a:pPr>
            <a:r>
              <a:rPr lang="en-US" sz="2000" dirty="0" smtClean="0"/>
              <a:t>deactivate screen saver and power-save mode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receiving Text messages in the Classroom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b="1" i="1" dirty="0" smtClean="0"/>
              <a:t>D</a:t>
            </a:r>
            <a:r>
              <a:rPr lang="en-US" sz="2400" b="1" i="1" dirty="0" smtClean="0"/>
              <a:t>irectly</a:t>
            </a:r>
            <a:r>
              <a:rPr lang="en-US" sz="2400" i="1" dirty="0" smtClean="0"/>
              <a:t> </a:t>
            </a:r>
          </a:p>
          <a:p>
            <a:pPr marL="862013" lvl="1" indent="-461963">
              <a:spcBef>
                <a:spcPts val="0"/>
              </a:spcBef>
            </a:pPr>
            <a:r>
              <a:rPr lang="en-US" sz="2000" dirty="0" smtClean="0"/>
              <a:t>casually</a:t>
            </a:r>
            <a:r>
              <a:rPr lang="en-US" sz="2000" dirty="0" smtClean="0"/>
              <a:t> monitor activities on laptop computer</a:t>
            </a:r>
          </a:p>
          <a:p>
            <a:pPr marL="862013" lvl="1" indent="-461963">
              <a:spcBef>
                <a:spcPts val="0"/>
              </a:spcBef>
            </a:pPr>
            <a:r>
              <a:rPr lang="en-US" sz="2000" dirty="0" smtClean="0"/>
              <a:t>react immediately</a:t>
            </a:r>
          </a:p>
          <a:p>
            <a:pPr marL="862013" lvl="1" indent="-461963">
              <a:spcBef>
                <a:spcPts val="0"/>
              </a:spcBef>
            </a:pPr>
            <a:endParaRPr lang="en-US" sz="2000" i="1" dirty="0" smtClean="0"/>
          </a:p>
          <a:p>
            <a:pPr marL="862013" lvl="1" indent="-461963">
              <a:spcBef>
                <a:spcPts val="0"/>
              </a:spcBef>
              <a:buSzPct val="100000"/>
              <a:buFont typeface="Franklin Gothic Book" pitchFamily="34" charset="0"/>
              <a:buChar char="–"/>
            </a:pPr>
            <a:r>
              <a:rPr lang="en-US" sz="2000" i="1" dirty="0" smtClean="0"/>
              <a:t>distraction from teaching</a:t>
            </a:r>
            <a:endParaRPr lang="en-US" sz="2000" i="1" dirty="0" smtClean="0"/>
          </a:p>
          <a:p>
            <a:pPr marL="461963" indent="-461963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 marL="461963" indent="-461963">
              <a:spcBef>
                <a:spcPts val="0"/>
              </a:spcBef>
            </a:pPr>
            <a:r>
              <a:rPr lang="en-US" sz="2400" b="1" i="1" dirty="0" smtClean="0"/>
              <a:t>Indirectly</a:t>
            </a:r>
          </a:p>
          <a:p>
            <a:pPr marL="862013" lvl="1" indent="-461963">
              <a:spcBef>
                <a:spcPts val="0"/>
              </a:spcBef>
            </a:pPr>
            <a:r>
              <a:rPr lang="en-US" sz="2000" dirty="0" smtClean="0"/>
              <a:t>TA monitors activity on laptop computer</a:t>
            </a:r>
          </a:p>
          <a:p>
            <a:pPr marL="862013" lvl="1" indent="-461963">
              <a:spcBef>
                <a:spcPts val="0"/>
              </a:spcBef>
            </a:pPr>
            <a:r>
              <a:rPr lang="en-US" sz="2000" dirty="0" smtClean="0"/>
              <a:t>TA extracts appropriate questions and comments for immediate response</a:t>
            </a:r>
          </a:p>
          <a:p>
            <a:pPr marL="862013" lvl="1" indent="-461963">
              <a:spcBef>
                <a:spcPts val="0"/>
              </a:spcBef>
            </a:pPr>
            <a:endParaRPr lang="en-US" sz="2000" dirty="0" smtClean="0"/>
          </a:p>
          <a:p>
            <a:pPr marL="862013" lvl="1" indent="-461963">
              <a:spcBef>
                <a:spcPts val="0"/>
              </a:spcBef>
              <a:buSzPct val="100000"/>
              <a:buFont typeface="Franklin Gothic Book" pitchFamily="34" charset="0"/>
              <a:buChar char="–"/>
            </a:pPr>
            <a:r>
              <a:rPr lang="en-US" sz="2000" i="1" dirty="0" smtClean="0"/>
              <a:t>delay between question and answer (immediacy)</a:t>
            </a:r>
            <a:endParaRPr lang="en-US" sz="1600" i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receiving Text messages in the Classroom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Messages that </a:t>
            </a:r>
            <a:r>
              <a:rPr lang="en-US" sz="2400" b="1" dirty="0" smtClean="0"/>
              <a:t>should</a:t>
            </a:r>
            <a:r>
              <a:rPr lang="en-US" sz="2400" dirty="0" smtClean="0"/>
              <a:t> be addressed immediately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Messages that </a:t>
            </a:r>
            <a:r>
              <a:rPr lang="en-US" sz="2400" b="1" dirty="0" smtClean="0"/>
              <a:t>could</a:t>
            </a:r>
            <a:r>
              <a:rPr lang="en-US" sz="2400" dirty="0" smtClean="0"/>
              <a:t> be addressed immediately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Messages addressed at the beginning of the next lecture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Messages posted on the discussion board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Inappropriate Messages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Funny Messages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Categories of Text messages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 lnSpcReduction="10000"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Why is titanium(IV) oxide an answer for PbO2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Why is n2o4 a species when its a </a:t>
            </a:r>
            <a:r>
              <a:rPr lang="en-US" sz="2400" dirty="0" smtClean="0"/>
              <a:t>compound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What is meant by the term 'elemental modification</a:t>
            </a:r>
            <a:r>
              <a:rPr lang="en-US" sz="2400" dirty="0" smtClean="0"/>
              <a:t>'?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Does it matter where you start putting the first group of 2 valence electrons in a </a:t>
            </a:r>
            <a:r>
              <a:rPr lang="en-US" sz="2400" dirty="0" err="1" smtClean="0"/>
              <a:t>lewis</a:t>
            </a:r>
            <a:r>
              <a:rPr lang="en-US" sz="2400" dirty="0" smtClean="0"/>
              <a:t> structure</a:t>
            </a:r>
            <a:r>
              <a:rPr lang="en-US" sz="2400" dirty="0" smtClean="0"/>
              <a:t>?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Could you explain in a little more detail how the mass of carbon-12 is obtained and why it is used in obtaining masses of other elements</a:t>
            </a: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messages </a:t>
            </a:r>
            <a:br>
              <a:rPr lang="en-US" sz="3100" b="1" dirty="0" smtClean="0"/>
            </a:br>
            <a:r>
              <a:rPr lang="en-US" sz="3100" b="1" dirty="0" smtClean="0"/>
              <a:t>that </a:t>
            </a:r>
            <a:r>
              <a:rPr lang="en-US" sz="3100" b="1" i="1" u="sng" dirty="0" smtClean="0"/>
              <a:t>should</a:t>
            </a:r>
            <a:r>
              <a:rPr lang="en-US" sz="3100" b="1" dirty="0" smtClean="0"/>
              <a:t> be addressed immediately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4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The 0 at the end of .0310 is not significant!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 can understand three sig figs on the second question, but requesting two sig figs on the balloon question was completely illogical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Why is it that you expect 2 sig figs on the balloon question, resulting in an unchanged answer, yet expect three sig figs on the next, where the third fig is 0</a:t>
            </a:r>
            <a:r>
              <a:rPr lang="en-US" sz="2400" dirty="0" smtClean="0"/>
              <a:t>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messages </a:t>
            </a:r>
            <a:br>
              <a:rPr lang="en-US" sz="3100" b="1" dirty="0" smtClean="0"/>
            </a:br>
            <a:r>
              <a:rPr lang="en-US" sz="3100" b="1" dirty="0" smtClean="0"/>
              <a:t>that </a:t>
            </a:r>
            <a:r>
              <a:rPr lang="en-US" sz="3100" b="1" i="1" u="sng" dirty="0" smtClean="0"/>
              <a:t>should</a:t>
            </a:r>
            <a:r>
              <a:rPr lang="en-US" sz="3100" b="1" dirty="0" smtClean="0"/>
              <a:t> be addressed immediately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So a molecule with many bonds has less energy overall but the bonds themselves are shorter and stronger. Is this correct?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 sorry. for some reason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dont</a:t>
            </a:r>
            <a:r>
              <a:rPr lang="en-US" sz="2400" dirty="0" smtClean="0"/>
              <a:t> understand </a:t>
            </a:r>
            <a:r>
              <a:rPr lang="en-US" sz="2400" dirty="0" err="1" smtClean="0"/>
              <a:t>whats</a:t>
            </a:r>
            <a:r>
              <a:rPr lang="en-US" sz="2400" dirty="0" smtClean="0"/>
              <a:t> happening on the </a:t>
            </a:r>
            <a:r>
              <a:rPr lang="en-US" sz="2400" dirty="0" err="1" smtClean="0"/>
              <a:t>london</a:t>
            </a:r>
            <a:r>
              <a:rPr lang="en-US" sz="2400" dirty="0" smtClean="0"/>
              <a:t> dispersion forces slide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Could you do a couple examples of writing empirical formulas?</a:t>
            </a: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messages </a:t>
            </a:r>
            <a:br>
              <a:rPr lang="en-US" sz="3100" b="1" dirty="0" smtClean="0"/>
            </a:br>
            <a:r>
              <a:rPr lang="en-US" sz="3100" b="1" dirty="0" smtClean="0"/>
              <a:t>that </a:t>
            </a:r>
            <a:r>
              <a:rPr lang="en-US" sz="3100" b="1" i="1" u="sng" dirty="0" smtClean="0"/>
              <a:t>Could</a:t>
            </a:r>
            <a:r>
              <a:rPr lang="en-US" sz="3100" b="1" dirty="0" smtClean="0"/>
              <a:t> be addressed immediately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Can we text questions about homework at night so they can be answered the next day?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Are we allowed food or drink?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What is the policy for laptop use in the classroom</a:t>
            </a:r>
            <a:r>
              <a:rPr lang="en-US" sz="2400" dirty="0" smtClean="0"/>
              <a:t>?</a:t>
            </a:r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What is the total number of points possible in the class?</a:t>
            </a:r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Is </a:t>
            </a:r>
            <a:r>
              <a:rPr lang="en-US" sz="2400" dirty="0" smtClean="0"/>
              <a:t>there a special format for taking notes?</a:t>
            </a:r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When </a:t>
            </a:r>
            <a:r>
              <a:rPr lang="en-US" sz="2400" dirty="0" smtClean="0"/>
              <a:t>and where is the </a:t>
            </a:r>
            <a:r>
              <a:rPr lang="en-US" sz="2400" dirty="0" err="1" smtClean="0"/>
              <a:t>chem</a:t>
            </a:r>
            <a:r>
              <a:rPr lang="en-US" sz="2400" dirty="0" smtClean="0"/>
              <a:t> retake?</a:t>
            </a: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messages </a:t>
            </a:r>
            <a:br>
              <a:rPr lang="en-US" sz="3100" b="1" dirty="0" smtClean="0"/>
            </a:br>
            <a:r>
              <a:rPr lang="en-US" sz="3100" b="1" dirty="0" smtClean="0"/>
              <a:t>that </a:t>
            </a:r>
            <a:r>
              <a:rPr lang="en-US" sz="3100" b="1" i="1" u="sng" dirty="0" smtClean="0"/>
              <a:t>Could</a:t>
            </a:r>
            <a:r>
              <a:rPr lang="en-US" sz="3100" b="1" dirty="0" smtClean="0"/>
              <a:t> be addressed immediately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125" t="10156" r="60313" b="4688"/>
          <a:stretch>
            <a:fillRect/>
          </a:stretch>
        </p:blipFill>
        <p:spPr bwMode="auto">
          <a:xfrm>
            <a:off x="4648200" y="1981200"/>
            <a:ext cx="3684166" cy="4724401"/>
          </a:xfrm>
          <a:prstGeom prst="roundRect">
            <a:avLst>
              <a:gd name="adj" fmla="val 47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 lnSpcReduction="10000"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Why are elements that have been created in a lab still included even though they are not naturally occurring?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Could u put on blackboard a couple of sheets of nomenclature problems with some of each type with an answer sheet for practice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Can u do a problem similar to the breathalyzer problem on </a:t>
            </a:r>
            <a:r>
              <a:rPr lang="en-US" sz="2400" dirty="0" err="1" smtClean="0"/>
              <a:t>saturday's</a:t>
            </a:r>
            <a:r>
              <a:rPr lang="en-US" sz="2400" dirty="0" smtClean="0"/>
              <a:t> </a:t>
            </a:r>
            <a:r>
              <a:rPr lang="en-US" sz="2400" dirty="0" smtClean="0"/>
              <a:t>homework </a:t>
            </a:r>
            <a:r>
              <a:rPr lang="en-US" sz="2400" dirty="0" err="1" smtClean="0"/>
              <a:t>thats</a:t>
            </a:r>
            <a:r>
              <a:rPr lang="en-US" sz="2400" dirty="0" smtClean="0"/>
              <a:t> due sat? Its a nightmare</a:t>
            </a:r>
            <a:r>
              <a:rPr lang="en-US" sz="2400" dirty="0" smtClean="0"/>
              <a:t>.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Are there any good websites to help us visualize lattice arrays?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messages </a:t>
            </a:r>
            <a:br>
              <a:rPr lang="en-US" sz="3100" b="1" dirty="0" smtClean="0"/>
            </a:br>
            <a:r>
              <a:rPr lang="en-US" sz="3100" b="1" dirty="0" smtClean="0"/>
              <a:t>addressed at the beginning of the next lecture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733800"/>
            <a:ext cx="8610600" cy="289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648200"/>
          </a:xfrm>
        </p:spPr>
        <p:txBody>
          <a:bodyPr>
            <a:normAutofit fontScale="92500"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What is the difference between dissolving and disassociating? Is there a difference</a:t>
            </a:r>
            <a:r>
              <a:rPr lang="en-US" sz="2400" dirty="0" smtClean="0"/>
              <a:t>?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It's spelled disassociate.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algn="ctr">
              <a:buNone/>
            </a:pPr>
            <a:r>
              <a:rPr lang="en-US" sz="2400" b="1" dirty="0" smtClean="0">
                <a:solidFill>
                  <a:srgbClr val="333399"/>
                </a:solidFill>
              </a:rPr>
              <a:t>WordReference.com </a:t>
            </a:r>
            <a:r>
              <a:rPr lang="en-US" sz="1600" b="1" dirty="0" smtClean="0">
                <a:solidFill>
                  <a:srgbClr val="333399"/>
                </a:solidFill>
              </a:rPr>
              <a:t>English Dictionary</a:t>
            </a:r>
          </a:p>
          <a:p>
            <a:pPr>
              <a:buNone/>
            </a:pPr>
            <a:r>
              <a:rPr lang="en-US" sz="2200" u="sng" dirty="0" smtClean="0">
                <a:solidFill>
                  <a:srgbClr val="333399"/>
                </a:solidFill>
              </a:rPr>
              <a:t>disassociate</a:t>
            </a:r>
            <a:r>
              <a:rPr lang="en-US" sz="2200" dirty="0" smtClean="0">
                <a:solidFill>
                  <a:srgbClr val="333399"/>
                </a:solidFill>
              </a:rPr>
              <a:t>:</a:t>
            </a:r>
          </a:p>
          <a:p>
            <a:pPr>
              <a:buNone/>
            </a:pPr>
            <a:r>
              <a:rPr lang="en-US" sz="2200" i="1" dirty="0" smtClean="0">
                <a:solidFill>
                  <a:srgbClr val="333399"/>
                </a:solidFill>
              </a:rPr>
              <a:t>	part; cease or break association with; "She disassociated herself from the organization when she found out the identity of the president“</a:t>
            </a:r>
          </a:p>
          <a:p>
            <a:endParaRPr lang="en-US" sz="2200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en-US" sz="2200" u="sng" dirty="0" smtClean="0">
                <a:solidFill>
                  <a:srgbClr val="333399"/>
                </a:solidFill>
              </a:rPr>
              <a:t>dissociate</a:t>
            </a:r>
            <a:r>
              <a:rPr lang="en-US" sz="2200" dirty="0" smtClean="0">
                <a:solidFill>
                  <a:srgbClr val="333399"/>
                </a:solidFill>
              </a:rPr>
              <a:t>: </a:t>
            </a:r>
          </a:p>
          <a:p>
            <a:pPr>
              <a:buNone/>
            </a:pPr>
            <a:r>
              <a:rPr lang="en-US" sz="2200" dirty="0" smtClean="0">
                <a:solidFill>
                  <a:srgbClr val="333399"/>
                </a:solidFill>
              </a:rPr>
              <a:t>	</a:t>
            </a:r>
            <a:r>
              <a:rPr lang="en-US" sz="2200" i="1" dirty="0" smtClean="0">
                <a:solidFill>
                  <a:srgbClr val="333399"/>
                </a:solidFill>
              </a:rPr>
              <a:t>to undergo a reversible or temporary breakdown of a molecule into simpler molecules or atoms; "acids dissociate to give hydrogen ions</a:t>
            </a:r>
            <a:r>
              <a:rPr lang="en-US" sz="2200" i="1" dirty="0" smtClean="0">
                <a:solidFill>
                  <a:srgbClr val="333399"/>
                </a:solidFill>
              </a:rPr>
              <a:t>"</a:t>
            </a:r>
            <a:endParaRPr lang="en-US" sz="22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messages </a:t>
            </a:r>
            <a:br>
              <a:rPr lang="en-US" sz="3100" b="1" dirty="0" smtClean="0"/>
            </a:br>
            <a:r>
              <a:rPr lang="en-US" sz="3100" b="1" dirty="0" smtClean="0"/>
              <a:t>addressed at the beginning of the next lecture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Texting as a Teaching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4582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Klaus Woelk</a:t>
            </a:r>
          </a:p>
          <a:p>
            <a:r>
              <a:rPr lang="en-US" sz="2000" b="1" dirty="0" smtClean="0"/>
              <a:t>Assistant Chair/Associate Professor</a:t>
            </a:r>
          </a:p>
          <a:p>
            <a:r>
              <a:rPr lang="en-US" sz="2000" b="1" dirty="0" smtClean="0"/>
              <a:t>Department of Chemistry, Missouri S&amp;T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 fontScale="92500" lnSpcReduction="20000"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Could it not be plausible that potential energy does not exist and the increase in kinetic energy is the energy from somewhere else being </a:t>
            </a:r>
            <a:r>
              <a:rPr lang="en-US" sz="2400" dirty="0" err="1" smtClean="0"/>
              <a:t>transfered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Since Na and </a:t>
            </a:r>
            <a:r>
              <a:rPr lang="en-US" sz="2400" dirty="0" err="1" smtClean="0"/>
              <a:t>Cl</a:t>
            </a:r>
            <a:r>
              <a:rPr lang="en-US" sz="2400" dirty="0" smtClean="0"/>
              <a:t> are strong electrolytes, does the electricity from the radiofrequency generator ignite them?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 sense the water engine angers you </a:t>
            </a:r>
            <a:r>
              <a:rPr lang="en-US" sz="2400" dirty="0" err="1" smtClean="0"/>
              <a:t>klaus</a:t>
            </a:r>
            <a:r>
              <a:rPr lang="en-US" sz="2400" dirty="0" smtClean="0"/>
              <a:t>. Why are you so passionately against advancement? Are the oil companies lining your pockets?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Is the government paying you to tell us the salt powered car will not work</a:t>
            </a:r>
            <a:r>
              <a:rPr lang="en-US" sz="2400" dirty="0" smtClean="0"/>
              <a:t>?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Are you being paid by the oil companies to shoot down alternative energy solutions? Oil is just as inefficient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messages </a:t>
            </a:r>
            <a:br>
              <a:rPr lang="en-US" sz="3100" b="1" dirty="0" smtClean="0"/>
            </a:br>
            <a:r>
              <a:rPr lang="en-US" sz="3100" b="1" dirty="0" smtClean="0"/>
              <a:t>Posted on the discussion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How </a:t>
            </a:r>
            <a:r>
              <a:rPr lang="en-US" sz="2400" dirty="0" smtClean="0"/>
              <a:t>is 10g of water equal to 5 mole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Excuse my ignorance, but in what universe did I wake up into that 10g of water is 5 mol?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excuse my ignorance but what universe did </a:t>
            </a:r>
            <a:r>
              <a:rPr lang="en-US" sz="2400" dirty="0" err="1" smtClean="0"/>
              <a:t>i</a:t>
            </a:r>
            <a:r>
              <a:rPr lang="en-US" sz="2400" dirty="0" smtClean="0"/>
              <a:t> wake up in where students are so conceited they publically put down an excellent teacher 4 making a simple mistake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Inappropriate messages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Wish </a:t>
            </a:r>
            <a:r>
              <a:rPr lang="en-US" sz="2400" dirty="0" err="1" smtClean="0"/>
              <a:t>i</a:t>
            </a:r>
            <a:r>
              <a:rPr lang="en-US" sz="2400" dirty="0" smtClean="0"/>
              <a:t> had </a:t>
            </a:r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en-US" sz="2400" dirty="0" err="1" smtClean="0"/>
              <a:t>mao</a:t>
            </a:r>
            <a:r>
              <a:rPr lang="en-US" sz="2400" dirty="0" smtClean="0"/>
              <a:t> u suck at teaching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You are a good teacher and </a:t>
            </a:r>
            <a:r>
              <a:rPr lang="en-US" sz="2400" dirty="0" err="1" smtClean="0"/>
              <a:t>i</a:t>
            </a:r>
            <a:r>
              <a:rPr lang="en-US" sz="2400" dirty="0" smtClean="0"/>
              <a:t> like how you explain your power points in depth and make sure we understand them. Whoever sent the hateful message is an idiot.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 </a:t>
            </a:r>
            <a:r>
              <a:rPr lang="en-US" sz="2400" dirty="0" err="1" smtClean="0"/>
              <a:t>appologize</a:t>
            </a:r>
            <a:r>
              <a:rPr lang="en-US" sz="2400" dirty="0" smtClean="0"/>
              <a:t> for </a:t>
            </a:r>
            <a:r>
              <a:rPr lang="en-US" sz="2400" dirty="0" err="1" smtClean="0"/>
              <a:t>sayin</a:t>
            </a:r>
            <a:r>
              <a:rPr lang="en-US" sz="2400" dirty="0" smtClean="0"/>
              <a:t> that rude. Comment...was </a:t>
            </a:r>
            <a:r>
              <a:rPr lang="en-US" sz="2400" dirty="0" err="1" smtClean="0"/>
              <a:t>havin</a:t>
            </a:r>
            <a:r>
              <a:rPr lang="en-US" sz="2400" dirty="0" smtClean="0"/>
              <a:t> a bad day but it was </a:t>
            </a:r>
            <a:r>
              <a:rPr lang="en-US" sz="2400" dirty="0" err="1" smtClean="0"/>
              <a:t>vry</a:t>
            </a:r>
            <a:r>
              <a:rPr lang="en-US" sz="2400" dirty="0" smtClean="0"/>
              <a:t> immature...</a:t>
            </a:r>
            <a:r>
              <a:rPr lang="en-US" sz="2400" dirty="0" err="1" smtClean="0"/>
              <a:t>im</a:t>
            </a:r>
            <a:r>
              <a:rPr lang="en-US" sz="2400" dirty="0" smtClean="0"/>
              <a:t> sorry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Inappropriate messages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If H2O is on the inside of a fire hydrant </a:t>
            </a:r>
            <a:r>
              <a:rPr lang="en-US" sz="2400" dirty="0" err="1" smtClean="0"/>
              <a:t>whats</a:t>
            </a:r>
            <a:r>
              <a:rPr lang="en-US" sz="2400" dirty="0" smtClean="0"/>
              <a:t> on the outside? . . . . K9P! </a:t>
            </a:r>
            <a:r>
              <a:rPr lang="en-US" sz="2400" dirty="0" err="1" smtClean="0"/>
              <a:t>Lololol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 have a .001M concentration. How do I pay attention?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What's the chemical name for beer</a:t>
            </a:r>
            <a:r>
              <a:rPr lang="en-US" sz="240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		Be 	</a:t>
            </a:r>
            <a:r>
              <a:rPr lang="en-US" sz="2400" dirty="0" err="1" smtClean="0"/>
              <a:t>Er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9.012 	167.26 	=  </a:t>
            </a:r>
            <a:r>
              <a:rPr lang="en-US" sz="2400" dirty="0" smtClean="0"/>
              <a:t>176.27 g/mol</a:t>
            </a:r>
          </a:p>
          <a:p>
            <a:pPr>
              <a:buNone/>
            </a:pPr>
            <a:r>
              <a:rPr lang="en-US" sz="2400" dirty="0" smtClean="0"/>
              <a:t>		Li 	Te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6.941 	133.54 	=  </a:t>
            </a:r>
            <a:r>
              <a:rPr lang="en-US" sz="2400" dirty="0" smtClean="0"/>
              <a:t>133.54 g/mol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Funny messages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 am tired today. Can u talk in </a:t>
            </a:r>
            <a:r>
              <a:rPr lang="en-US" sz="2400" dirty="0" err="1" smtClean="0"/>
              <a:t>german</a:t>
            </a:r>
            <a:r>
              <a:rPr lang="en-US" sz="2400" dirty="0" smtClean="0"/>
              <a:t>? Maybe it will wake me </a:t>
            </a:r>
            <a:r>
              <a:rPr lang="en-US" sz="2400" dirty="0" smtClean="0"/>
              <a:t>up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Why do we need to know chemistry if the world is going to end in 2012, that is according to the Mayan </a:t>
            </a:r>
            <a:r>
              <a:rPr lang="en-US" sz="2400" dirty="0" err="1" smtClean="0"/>
              <a:t>Calender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sz="2400" dirty="0" smtClean="0">
                <a:latin typeface="Matura MT Script Capitals" pitchFamily="66" charset="0"/>
              </a:rPr>
              <a:t>Even if I knew that tomorrow the world would go to pieces, I would still plant my apple tree.</a:t>
            </a:r>
            <a:endParaRPr lang="en-US" sz="2400" dirty="0" smtClean="0"/>
          </a:p>
          <a:p>
            <a:pPr lvl="0" algn="r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n-US" sz="2000" dirty="0" smtClean="0"/>
              <a:t>Martin Luther</a:t>
            </a:r>
            <a:endParaRPr lang="en-US" sz="2000" i="1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Funny messages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 have an A in here...</a:t>
            </a:r>
            <a:r>
              <a:rPr lang="en-US" sz="2400" dirty="0" err="1" smtClean="0"/>
              <a:t>i'm</a:t>
            </a:r>
            <a:r>
              <a:rPr lang="en-US" sz="2400" dirty="0" smtClean="0"/>
              <a:t> an endangered species.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Turns out my suitemate has an A too. That means our room makes up a third of the total A's. That makes our room a protected habitat reserve practically</a:t>
            </a:r>
            <a:r>
              <a:rPr lang="en-US" sz="2400" dirty="0" smtClean="0"/>
              <a:t>.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Don't laugh. We could be killed off</a:t>
            </a:r>
            <a:r>
              <a:rPr lang="en-US" sz="2400" dirty="0" smtClean="0"/>
              <a:t>.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Still </a:t>
            </a:r>
            <a:r>
              <a:rPr lang="en-US" sz="2400" dirty="0" smtClean="0"/>
              <a:t>laughing, </a:t>
            </a:r>
            <a:r>
              <a:rPr lang="en-US" sz="2400" dirty="0" err="1" smtClean="0"/>
              <a:t>tsk</a:t>
            </a:r>
            <a:r>
              <a:rPr lang="en-US" sz="2400" dirty="0" smtClean="0"/>
              <a:t> </a:t>
            </a:r>
            <a:r>
              <a:rPr lang="en-US" sz="2400" dirty="0" err="1" smtClean="0"/>
              <a:t>tsk</a:t>
            </a:r>
            <a:r>
              <a:rPr lang="en-US" sz="2400" dirty="0" smtClean="0"/>
              <a:t>. There are A poachers out there. I'm scared.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Funny messages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I have a C in the class...since A's are in a "protected habitat"...since animals in excess are hunted, should people with a C or lower be scared to go in their room???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The endangered species gives their regards to professor </a:t>
            </a:r>
            <a:r>
              <a:rPr lang="en-US" sz="2400" dirty="0" err="1" smtClean="0"/>
              <a:t>klaus</a:t>
            </a:r>
            <a:r>
              <a:rPr lang="en-US" sz="2400" dirty="0" smtClean="0"/>
              <a:t> this fine morning.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So, what about those of us with a B? If Cs in excess r hunted and As r endangered, does that make us safe?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…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Funny messages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 fontScale="92500"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Can you tell the girl that sits in the front row who was wearing a white shirt on </a:t>
            </a:r>
            <a:r>
              <a:rPr lang="en-US" sz="2400" dirty="0" err="1" smtClean="0"/>
              <a:t>monday</a:t>
            </a:r>
            <a:r>
              <a:rPr lang="en-US" sz="2400" dirty="0" smtClean="0"/>
              <a:t> that she is gorgeous?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Look now the girls are trying to remember what color shirt they had.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But really she is adorable. I'm too nervous to ask her on a date though. Klaus help me. You look like you were a player at one </a:t>
            </a:r>
            <a:r>
              <a:rPr lang="en-US" sz="2400" dirty="0" smtClean="0"/>
              <a:t>time</a:t>
            </a:r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Lets see how many girls wear white shirts during the next class.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r>
              <a:rPr lang="en-US" sz="2400" dirty="0" smtClean="0"/>
              <a:t>…</a:t>
            </a:r>
            <a:endParaRPr lang="en-US" sz="2400" dirty="0" smtClean="0"/>
          </a:p>
          <a:p>
            <a:pPr marL="461963" indent="-461963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Funny messages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419600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0"/>
              </a:spcBef>
            </a:pPr>
            <a:r>
              <a:rPr lang="en-US" sz="2400" dirty="0" err="1" smtClean="0"/>
              <a:t>Dont</a:t>
            </a:r>
            <a:r>
              <a:rPr lang="en-US" sz="2400" dirty="0" smtClean="0"/>
              <a:t> waste my time with pointless text questions. Please thank you </a:t>
            </a:r>
            <a:endParaRPr lang="en-US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Final message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Texting as a Teaching Tool</a:t>
            </a:r>
            <a:endParaRPr lang="en-US" dirty="0"/>
          </a:p>
        </p:txBody>
      </p:sp>
      <p:pic>
        <p:nvPicPr>
          <p:cNvPr id="253954" name="Picture 2" descr="Text Messaging Big 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87" y="1219200"/>
            <a:ext cx="7779413" cy="4648200"/>
          </a:xfrm>
          <a:prstGeom prst="roundRect">
            <a:avLst>
              <a:gd name="adj" fmla="val 1081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4800" y="63246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from: http://www.imediaconnection.com/content/6271.asp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text-messa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Texting as a Teaching Tool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32162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from: http://www.textually.org/textually/archives/2009/02/?p=2</a:t>
            </a:r>
            <a:endParaRPr lang="en-US" sz="1400" dirty="0"/>
          </a:p>
        </p:txBody>
      </p:sp>
      <p:pic>
        <p:nvPicPr>
          <p:cNvPr id="268290" name="Picture 2" descr="text-messag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57200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1647885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BF</a:t>
            </a:r>
            <a:r>
              <a:rPr lang="en-US" dirty="0" smtClean="0"/>
              <a:t> 	Boyfriend or Best Friend</a:t>
            </a:r>
            <a:br>
              <a:rPr lang="en-US" dirty="0" smtClean="0"/>
            </a:br>
            <a:r>
              <a:rPr lang="en-US" b="1" dirty="0" smtClean="0"/>
              <a:t>BRB</a:t>
            </a:r>
            <a:r>
              <a:rPr lang="en-US" dirty="0" smtClean="0"/>
              <a:t> 	Be Right Back</a:t>
            </a:r>
            <a:br>
              <a:rPr lang="en-US" dirty="0" smtClean="0"/>
            </a:br>
            <a:r>
              <a:rPr lang="en-US" b="1" dirty="0" smtClean="0"/>
              <a:t>G2G</a:t>
            </a:r>
            <a:r>
              <a:rPr lang="en-US" dirty="0" smtClean="0"/>
              <a:t> 	</a:t>
            </a:r>
            <a:r>
              <a:rPr lang="en-US" dirty="0" err="1" smtClean="0"/>
              <a:t>Gotta</a:t>
            </a:r>
            <a:r>
              <a:rPr lang="en-US" dirty="0" smtClean="0"/>
              <a:t> Go</a:t>
            </a:r>
            <a:br>
              <a:rPr lang="en-US" dirty="0" smtClean="0"/>
            </a:br>
            <a:r>
              <a:rPr lang="en-US" b="1" dirty="0" smtClean="0"/>
              <a:t>GF</a:t>
            </a:r>
            <a:r>
              <a:rPr lang="en-US" dirty="0" smtClean="0"/>
              <a:t> 	Girlfriend</a:t>
            </a:r>
            <a:br>
              <a:rPr lang="en-US" dirty="0" smtClean="0"/>
            </a:br>
            <a:r>
              <a:rPr lang="en-US" b="1" dirty="0" smtClean="0"/>
              <a:t>H&amp;K</a:t>
            </a:r>
            <a:r>
              <a:rPr lang="en-US" dirty="0" smtClean="0"/>
              <a:t> 	Hugs And Kisses</a:t>
            </a:r>
            <a:br>
              <a:rPr lang="en-US" dirty="0" smtClean="0"/>
            </a:br>
            <a:r>
              <a:rPr lang="en-US" b="1" dirty="0" smtClean="0"/>
              <a:t>IRL</a:t>
            </a:r>
            <a:r>
              <a:rPr lang="en-US" dirty="0" smtClean="0"/>
              <a:t> 	In Real Life</a:t>
            </a:r>
            <a:br>
              <a:rPr lang="en-US" dirty="0" smtClean="0"/>
            </a:br>
            <a:r>
              <a:rPr lang="en-US" b="1" dirty="0" smtClean="0"/>
              <a:t>JIC</a:t>
            </a:r>
            <a:r>
              <a:rPr lang="en-US" dirty="0" smtClean="0"/>
              <a:t> 	Just In Case</a:t>
            </a:r>
            <a:br>
              <a:rPr lang="en-US" dirty="0" smtClean="0"/>
            </a:br>
            <a:r>
              <a:rPr lang="en-US" b="1" dirty="0" smtClean="0"/>
              <a:t>JK</a:t>
            </a:r>
            <a:r>
              <a:rPr lang="en-US" dirty="0" smtClean="0"/>
              <a:t> 	Just Kidding</a:t>
            </a:r>
            <a:br>
              <a:rPr lang="en-US" dirty="0" smtClean="0"/>
            </a:br>
            <a:r>
              <a:rPr lang="en-US" b="1" dirty="0" smtClean="0"/>
              <a:t>L8R</a:t>
            </a:r>
            <a:r>
              <a:rPr lang="en-US" dirty="0" smtClean="0"/>
              <a:t> 	Later</a:t>
            </a:r>
            <a:br>
              <a:rPr lang="en-US" dirty="0" smtClean="0"/>
            </a:br>
            <a:r>
              <a:rPr lang="en-US" b="1" dirty="0" smtClean="0"/>
              <a:t>LOL</a:t>
            </a:r>
            <a:r>
              <a:rPr lang="en-US" dirty="0" smtClean="0"/>
              <a:t> 	Laugh Out Loud</a:t>
            </a:r>
            <a:br>
              <a:rPr lang="en-US" dirty="0" smtClean="0"/>
            </a:br>
            <a:r>
              <a:rPr lang="en-US" b="1" dirty="0" smtClean="0"/>
              <a:t>NP</a:t>
            </a:r>
            <a:r>
              <a:rPr lang="en-US" dirty="0" smtClean="0"/>
              <a:t> 	No Problem</a:t>
            </a:r>
            <a:br>
              <a:rPr lang="en-US" dirty="0" smtClean="0"/>
            </a:br>
            <a:r>
              <a:rPr lang="en-US" b="1" dirty="0" smtClean="0"/>
              <a:t>OMG</a:t>
            </a:r>
            <a:r>
              <a:rPr lang="en-US" dirty="0" smtClean="0"/>
              <a:t> 	Oh My Gosh</a:t>
            </a:r>
            <a:br>
              <a:rPr lang="en-US" dirty="0" smtClean="0"/>
            </a:br>
            <a:r>
              <a:rPr lang="en-US" b="1" dirty="0" smtClean="0"/>
              <a:t>P911</a:t>
            </a:r>
            <a:r>
              <a:rPr lang="en-US" dirty="0" smtClean="0"/>
              <a:t> 	Parent Alert</a:t>
            </a:r>
            <a:br>
              <a:rPr lang="en-US" dirty="0" smtClean="0"/>
            </a:br>
            <a:r>
              <a:rPr lang="en-US" b="1" dirty="0" smtClean="0"/>
              <a:t>POS</a:t>
            </a:r>
            <a:r>
              <a:rPr lang="en-US" dirty="0" smtClean="0"/>
              <a:t> 	Parent Over Shoulder</a:t>
            </a:r>
            <a:br>
              <a:rPr lang="en-US" dirty="0" smtClean="0"/>
            </a:br>
            <a:r>
              <a:rPr lang="en-US" b="1" dirty="0" smtClean="0"/>
              <a:t>TMI</a:t>
            </a:r>
            <a:r>
              <a:rPr lang="en-US" dirty="0" smtClean="0"/>
              <a:t> 	Too Much Information</a:t>
            </a:r>
            <a:br>
              <a:rPr lang="en-US" dirty="0" smtClean="0"/>
            </a:br>
            <a:r>
              <a:rPr lang="en-US" b="1" dirty="0" smtClean="0"/>
              <a:t>TTYL</a:t>
            </a:r>
            <a:r>
              <a:rPr lang="en-US" dirty="0" smtClean="0"/>
              <a:t> 	Talk To You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C:\Documents and Settings\woelkk\My Documents\Teaching\LEAD\FS 2007\Pictures\P101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C:\Documents and Settings\woelkk\My Documents\Teaching\LEAD\FS 2007\Pictures\P101007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b="1" u="sng" dirty="0" smtClean="0"/>
              <a:t>Fall Semester 2009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i="1" u="sng" dirty="0" smtClean="0"/>
              <a:t>General chemistry (Chem 1, 189 students)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86% freshman, 9% sophomore, 5% other 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90000"/>
              </a:lnSpc>
            </a:pPr>
            <a:r>
              <a:rPr lang="en-US" sz="2800" b="1" i="1" u="sng" dirty="0" smtClean="0"/>
              <a:t>Engineering students (82%)</a:t>
            </a:r>
            <a:r>
              <a:rPr lang="en-US" sz="2800" b="1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29% mechanical and aerospace, 12% electrical and computer, 12% civil and environmental, 12% chemical, 6% metallurgical and ceramics, 6% architectural, 9% other, 14% undeclared</a:t>
            </a:r>
          </a:p>
          <a:p>
            <a:pPr>
              <a:lnSpc>
                <a:spcPct val="90000"/>
              </a:lnSpc>
            </a:pPr>
            <a:r>
              <a:rPr lang="en-US" sz="2800" b="1" i="1" u="sng" dirty="0" smtClean="0"/>
              <a:t>Non-major science students (9%)</a:t>
            </a:r>
            <a:r>
              <a:rPr lang="en-US" sz="2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47% biology, 41% computer, 12% other</a:t>
            </a:r>
          </a:p>
          <a:p>
            <a:pPr>
              <a:lnSpc>
                <a:spcPct val="90000"/>
              </a:lnSpc>
            </a:pPr>
            <a:r>
              <a:rPr lang="en-US" sz="2800" b="1" i="1" u="sng" dirty="0" smtClean="0"/>
              <a:t>Chemistry students (6%)</a:t>
            </a:r>
          </a:p>
          <a:p>
            <a:pPr>
              <a:lnSpc>
                <a:spcPct val="90000"/>
              </a:lnSpc>
            </a:pPr>
            <a:r>
              <a:rPr lang="en-US" sz="2800" b="1" i="1" u="sng" dirty="0" smtClean="0"/>
              <a:t>Others (3%)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mostly undeclared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2514600"/>
            <a:ext cx="84582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xt-messagi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 dirty="0" smtClean="0"/>
              <a:t>Maximize </a:t>
            </a:r>
            <a:r>
              <a:rPr lang="en-US" sz="4000" b="1" u="sng" dirty="0"/>
              <a:t>Your Studies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953000" cy="54102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b="1" dirty="0">
                <a:solidFill>
                  <a:schemeClr val="accent2"/>
                </a:solidFill>
              </a:rPr>
              <a:t>Attend Class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solidFill>
                  <a:schemeClr val="accent2"/>
                </a:solidFill>
              </a:rPr>
              <a:t>Read Text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solidFill>
                  <a:schemeClr val="accent2"/>
                </a:solidFill>
              </a:rPr>
              <a:t>Take Notes</a:t>
            </a:r>
          </a:p>
          <a:p>
            <a:pPr marL="990600" lvl="1" indent="-533400">
              <a:buFont typeface="Wingdings" pitchFamily="2" charset="2"/>
              <a:buChar char="Ø"/>
            </a:pPr>
            <a:r>
              <a:rPr lang="en-US" sz="2400" dirty="0" smtClean="0"/>
              <a:t>From Reading</a:t>
            </a:r>
            <a:endParaRPr lang="en-US" sz="2400" dirty="0"/>
          </a:p>
          <a:p>
            <a:pPr marL="990600" lvl="1" indent="-533400">
              <a:buFont typeface="Wingdings" pitchFamily="2" charset="2"/>
              <a:buChar char="Ø"/>
            </a:pPr>
            <a:r>
              <a:rPr lang="en-US" sz="2400" dirty="0"/>
              <a:t>During class</a:t>
            </a:r>
          </a:p>
          <a:p>
            <a:pPr marL="990600" lvl="1" indent="-533400">
              <a:buFont typeface="Wingdings" pitchFamily="2" charset="2"/>
              <a:buChar char="Ø"/>
            </a:pPr>
            <a:r>
              <a:rPr lang="en-US" sz="2400" dirty="0" smtClean="0"/>
              <a:t>Consolidate</a:t>
            </a:r>
            <a:endParaRPr lang="en-US" sz="2400" dirty="0"/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solidFill>
                  <a:schemeClr val="accent2"/>
                </a:solidFill>
              </a:rPr>
              <a:t>Do Problems</a:t>
            </a:r>
          </a:p>
          <a:p>
            <a:pPr marL="990600" lvl="1" indent="-533400">
              <a:buFont typeface="Wingdings" pitchFamily="2" charset="2"/>
              <a:buChar char="Ø"/>
            </a:pPr>
            <a:r>
              <a:rPr lang="en-US" sz="2400" dirty="0"/>
              <a:t>Homework</a:t>
            </a:r>
          </a:p>
          <a:p>
            <a:pPr marL="990600" lvl="1" indent="-533400">
              <a:buFont typeface="Wingdings" pitchFamily="2" charset="2"/>
              <a:buChar char="Ø"/>
            </a:pPr>
            <a:r>
              <a:rPr lang="en-US" sz="2400" dirty="0"/>
              <a:t>Do unassigned problems (they come in pairs)</a:t>
            </a:r>
          </a:p>
          <a:p>
            <a:pPr marL="990600" lvl="1" indent="-533400">
              <a:buFont typeface="Wingdings" pitchFamily="2" charset="2"/>
              <a:buChar char="Ø"/>
            </a:pPr>
            <a:r>
              <a:rPr lang="en-US" sz="2400" dirty="0"/>
              <a:t>Practice, practice, practice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953000" y="1219200"/>
            <a:ext cx="4038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lvl="0" indent="-6096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5"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Ask Questions</a:t>
            </a:r>
          </a:p>
          <a:p>
            <a:pPr marL="1066800" lvl="1" indent="-6096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Be specific</a:t>
            </a:r>
          </a:p>
          <a:p>
            <a:pPr marL="1066800" lvl="1" indent="-6096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Keep your hand up</a:t>
            </a:r>
          </a:p>
          <a:p>
            <a:pPr marL="1066800" lvl="1" indent="-6096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Politely interrupt</a:t>
            </a:r>
          </a:p>
          <a:p>
            <a:pPr marL="1066800" lvl="1" indent="-6096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Texting (SMS)</a:t>
            </a:r>
          </a:p>
          <a:p>
            <a:pPr marL="609600" lvl="0" indent="-6096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 startAt="6"/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Classroom Etiquette</a:t>
            </a:r>
          </a:p>
          <a:p>
            <a:pPr marL="1066800" lvl="1" indent="-6096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Cell phones on home or vibrate</a:t>
            </a:r>
          </a:p>
          <a:p>
            <a:pPr marL="1066800" lvl="1" indent="-6096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Talk only during discussions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In-class Telephone Number</a:t>
            </a:r>
            <a:br>
              <a:rPr lang="en-US" dirty="0" smtClean="0"/>
            </a:br>
            <a:r>
              <a:rPr lang="en-US" sz="3600" dirty="0" smtClean="0"/>
              <a:t>for texting comments or questions: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/>
          <a:lstStyle/>
          <a:p>
            <a:pPr algn="ctr"/>
            <a:r>
              <a:rPr lang="en-US" sz="4000" b="1" dirty="0" smtClean="0"/>
              <a:t>(573) 612-1-MST</a:t>
            </a:r>
          </a:p>
          <a:p>
            <a:pPr algn="ctr"/>
            <a:r>
              <a:rPr lang="en-US" sz="4000" dirty="0" smtClean="0"/>
              <a:t>or:</a:t>
            </a:r>
          </a:p>
          <a:p>
            <a:pPr algn="ctr"/>
            <a:r>
              <a:rPr lang="en-US" sz="4000" b="1" dirty="0" smtClean="0"/>
              <a:t>(573) 612-1678</a:t>
            </a:r>
            <a:endParaRPr lang="en-US" sz="40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-messagi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r="23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Seven Principles for Good Practice </a:t>
            </a:r>
            <a:br>
              <a:rPr lang="en-US" sz="3100" b="1" dirty="0" smtClean="0"/>
            </a:br>
            <a:r>
              <a:rPr lang="en-US" sz="3100" b="1" dirty="0" smtClean="0"/>
              <a:t>in Undergraduate Education*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Adopted by the UM Board of Curators for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UM Strategic Action Plan ”</a:t>
            </a:r>
            <a:r>
              <a:rPr lang="en-US" sz="2000" i="1" dirty="0" smtClean="0"/>
              <a:t>A Design for the Future”</a:t>
            </a:r>
            <a:r>
              <a:rPr lang="en-US" sz="2000" dirty="0" smtClean="0"/>
              <a:t> (1999).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b="1" i="1" dirty="0" smtClean="0"/>
              <a:t>Faculty Members are urged to:</a:t>
            </a:r>
          </a:p>
          <a:p>
            <a:pPr marL="917575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Encourage Student-Faculty Contact</a:t>
            </a:r>
          </a:p>
          <a:p>
            <a:pPr marL="917575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Encourage Cooperation Among Students</a:t>
            </a:r>
          </a:p>
          <a:p>
            <a:pPr marL="917575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Encourage Active Learning</a:t>
            </a:r>
          </a:p>
          <a:p>
            <a:pPr marL="917575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Give Prompt, Frequent, Informative Feedback</a:t>
            </a:r>
          </a:p>
          <a:p>
            <a:pPr marL="917575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Emphasize Time on Task</a:t>
            </a:r>
          </a:p>
          <a:p>
            <a:pPr marL="917575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Communication High Expectations</a:t>
            </a:r>
          </a:p>
          <a:p>
            <a:pPr marL="917575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Respect and Encompass Diverse Talents and Learning Styles</a:t>
            </a:r>
          </a:p>
          <a:p>
            <a:pPr marL="176213" indent="-176213">
              <a:spcBef>
                <a:spcPts val="600"/>
              </a:spcBef>
              <a:buNone/>
            </a:pPr>
            <a:endParaRPr lang="en-US" sz="1600" dirty="0" smtClean="0"/>
          </a:p>
          <a:p>
            <a:pPr marL="176213" indent="-176213">
              <a:spcBef>
                <a:spcPts val="600"/>
              </a:spcBef>
              <a:buNone/>
            </a:pPr>
            <a:r>
              <a:rPr lang="en-US" sz="1600" dirty="0" smtClean="0"/>
              <a:t>* 	modified slightly from: Chickering and Gamson (</a:t>
            </a:r>
            <a:r>
              <a:rPr lang="en-US" sz="1600" i="1" dirty="0" smtClean="0"/>
              <a:t>AAHE Bull.</a:t>
            </a:r>
            <a:r>
              <a:rPr lang="en-US" sz="1600" dirty="0" smtClean="0"/>
              <a:t> vol 39(March), 3-7, 1987)</a:t>
            </a:r>
          </a:p>
          <a:p>
            <a:pPr marL="176213" indent="-176213">
              <a:spcBef>
                <a:spcPts val="600"/>
              </a:spcBef>
              <a:buNone/>
            </a:pPr>
            <a:r>
              <a:rPr lang="en-US" sz="1600" dirty="0" smtClean="0"/>
              <a:t>	</a:t>
            </a:r>
            <a:r>
              <a:rPr lang="en-US" sz="1400" dirty="0" smtClean="0">
                <a:hlinkClick r:id="rId4"/>
              </a:rPr>
              <a:t>http://lead.mst.edu/sevenprinciples/index.com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3059</TotalTime>
  <Words>1323</Words>
  <Application>Microsoft Office PowerPoint</Application>
  <PresentationFormat>On-screen Show (4:3)</PresentationFormat>
  <Paragraphs>229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Texting as a Teaching Tool</vt:lpstr>
      <vt:lpstr>Texting as a Teaching Tool</vt:lpstr>
      <vt:lpstr>Texting as a Teaching Tool</vt:lpstr>
      <vt:lpstr>Texting as a Teaching Tool</vt:lpstr>
      <vt:lpstr>Slide 5</vt:lpstr>
      <vt:lpstr>My Fall Semester 2009 Class</vt:lpstr>
      <vt:lpstr>Maximize Your Studies</vt:lpstr>
      <vt:lpstr>In-class Telephone Number for texting comments or questions:</vt:lpstr>
      <vt:lpstr>Seven Principles for Good Practice  in Undergraduate Education* </vt:lpstr>
      <vt:lpstr>Seven Principles for Good Practice  in Undergraduate Education </vt:lpstr>
      <vt:lpstr>receiving Text messages in the Classroom</vt:lpstr>
      <vt:lpstr>receiving Text messages in the Classroom</vt:lpstr>
      <vt:lpstr>Categories of Text messages </vt:lpstr>
      <vt:lpstr>messages  that should be addressed immediately</vt:lpstr>
      <vt:lpstr>messages  that should be addressed immediately</vt:lpstr>
      <vt:lpstr>messages  that Could be addressed immediately</vt:lpstr>
      <vt:lpstr>messages  that Could be addressed immediately</vt:lpstr>
      <vt:lpstr>messages  addressed at the beginning of the next lecture</vt:lpstr>
      <vt:lpstr>messages  addressed at the beginning of the next lecture</vt:lpstr>
      <vt:lpstr>messages  Posted on the discussion board</vt:lpstr>
      <vt:lpstr>Inappropriate messages </vt:lpstr>
      <vt:lpstr>Inappropriate messages </vt:lpstr>
      <vt:lpstr>Funny messages </vt:lpstr>
      <vt:lpstr>Funny messages </vt:lpstr>
      <vt:lpstr>Funny messages </vt:lpstr>
      <vt:lpstr>Funny messages </vt:lpstr>
      <vt:lpstr>Funny messages </vt:lpstr>
      <vt:lpstr>Final message </vt:lpstr>
    </vt:vector>
  </TitlesOfParts>
  <Company>UMR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Klaus Woelk</cp:lastModifiedBy>
  <cp:revision>109</cp:revision>
  <dcterms:created xsi:type="dcterms:W3CDTF">2007-10-30T17:05:51Z</dcterms:created>
  <dcterms:modified xsi:type="dcterms:W3CDTF">2010-03-11T20:13:44Z</dcterms:modified>
</cp:coreProperties>
</file>