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5" r:id="rId3"/>
    <p:sldId id="262" r:id="rId4"/>
    <p:sldId id="280" r:id="rId5"/>
    <p:sldId id="258" r:id="rId6"/>
    <p:sldId id="259" r:id="rId7"/>
    <p:sldId id="260" r:id="rId8"/>
    <p:sldId id="261" r:id="rId9"/>
    <p:sldId id="263" r:id="rId10"/>
    <p:sldId id="285" r:id="rId11"/>
    <p:sldId id="264" r:id="rId12"/>
    <p:sldId id="266" r:id="rId13"/>
    <p:sldId id="267" r:id="rId14"/>
    <p:sldId id="268" r:id="rId15"/>
    <p:sldId id="269" r:id="rId16"/>
    <p:sldId id="270" r:id="rId17"/>
    <p:sldId id="271" r:id="rId18"/>
    <p:sldId id="272" r:id="rId19"/>
    <p:sldId id="278" r:id="rId20"/>
    <p:sldId id="273" r:id="rId21"/>
    <p:sldId id="274" r:id="rId22"/>
    <p:sldId id="275" r:id="rId23"/>
    <p:sldId id="276" r:id="rId24"/>
    <p:sldId id="277" r:id="rId25"/>
    <p:sldId id="279" r:id="rId26"/>
    <p:sldId id="281" r:id="rId27"/>
    <p:sldId id="282" r:id="rId28"/>
    <p:sldId id="283" r:id="rId29"/>
    <p:sldId id="284" r:id="rId30"/>
    <p:sldId id="286" r:id="rId31"/>
    <p:sldId id="287" r:id="rId32"/>
    <p:sldId id="288" r:id="rId33"/>
    <p:sldId id="289"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3104" autoAdjust="0"/>
  </p:normalViewPr>
  <p:slideViewPr>
    <p:cSldViewPr snapToGrid="0">
      <p:cViewPr varScale="1">
        <p:scale>
          <a:sx n="97" d="100"/>
          <a:sy n="97" d="100"/>
        </p:scale>
        <p:origin x="9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25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8D1C1-028C-4C15-96A2-62F3530180ED}" type="datetimeFigureOut">
              <a:rPr lang="en-US" smtClean="0"/>
              <a:t>3/25/2015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0AB65-D702-4A37-8A7E-63D87684CBB9}" type="slidenum">
              <a:rPr lang="en-US" smtClean="0"/>
              <a:t>‹#›</a:t>
            </a:fld>
            <a:endParaRPr lang="en-US"/>
          </a:p>
        </p:txBody>
      </p:sp>
    </p:spTree>
    <p:extLst>
      <p:ext uri="{BB962C8B-B14F-4D97-AF65-F5344CB8AC3E}">
        <p14:creationId xmlns:p14="http://schemas.microsoft.com/office/powerpoint/2010/main" val="372373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RAZ</a:t>
            </a:r>
          </a:p>
        </p:txBody>
      </p:sp>
      <p:sp>
        <p:nvSpPr>
          <p:cNvPr id="4" name="Slide Number Placeholder 3"/>
          <p:cNvSpPr>
            <a:spLocks noGrp="1"/>
          </p:cNvSpPr>
          <p:nvPr>
            <p:ph type="sldNum" sz="quarter" idx="10"/>
          </p:nvPr>
        </p:nvSpPr>
        <p:spPr/>
        <p:txBody>
          <a:bodyPr/>
          <a:lstStyle/>
          <a:p>
            <a:fld id="{3D30AB65-D702-4A37-8A7E-63D87684CBB9}" type="slidenum">
              <a:rPr lang="en-US" smtClean="0"/>
              <a:t>1</a:t>
            </a:fld>
            <a:endParaRPr lang="en-US"/>
          </a:p>
        </p:txBody>
      </p:sp>
    </p:spTree>
    <p:extLst>
      <p:ext uri="{BB962C8B-B14F-4D97-AF65-F5344CB8AC3E}">
        <p14:creationId xmlns:p14="http://schemas.microsoft.com/office/powerpoint/2010/main" val="83785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MALCOLM</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10</a:t>
            </a:fld>
            <a:endParaRPr lang="en-US"/>
          </a:p>
        </p:txBody>
      </p:sp>
    </p:spTree>
    <p:extLst>
      <p:ext uri="{BB962C8B-B14F-4D97-AF65-F5344CB8AC3E}">
        <p14:creationId xmlns:p14="http://schemas.microsoft.com/office/powerpoint/2010/main" val="27117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RAZ</a:t>
            </a:r>
          </a:p>
          <a:p>
            <a:pPr marL="171450" indent="-171450">
              <a:buFont typeface="Arial" panose="020B0604020202020204" pitchFamily="34" charset="0"/>
              <a:buChar char="•"/>
            </a:pPr>
            <a:r>
              <a:rPr lang="en-US" dirty="0" smtClean="0"/>
              <a:t>Students were never taught how to properly cite reference materials for research projects</a:t>
            </a:r>
          </a:p>
          <a:p>
            <a:pPr marL="171450" indent="-171450">
              <a:buFont typeface="Arial" panose="020B0604020202020204" pitchFamily="34" charset="0"/>
              <a:buChar char="•"/>
            </a:pPr>
            <a:r>
              <a:rPr lang="en-US" dirty="0" smtClean="0"/>
              <a:t>They</a:t>
            </a:r>
            <a:r>
              <a:rPr lang="en-US" baseline="0" dirty="0" smtClean="0"/>
              <a:t> may be ignorant of the huge number of sources that each need to be cited properly (e.g. print materials v. online).</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11</a:t>
            </a:fld>
            <a:endParaRPr lang="en-US"/>
          </a:p>
        </p:txBody>
      </p:sp>
    </p:spTree>
    <p:extLst>
      <p:ext uri="{BB962C8B-B14F-4D97-AF65-F5344CB8AC3E}">
        <p14:creationId xmlns:p14="http://schemas.microsoft.com/office/powerpoint/2010/main" val="337107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RAZ</a:t>
            </a:r>
          </a:p>
          <a:p>
            <a:pPr marL="0" indent="0">
              <a:buFont typeface="Arial" panose="020B0604020202020204" pitchFamily="34" charset="0"/>
              <a:buNone/>
            </a:pPr>
            <a:r>
              <a:rPr lang="en-US" dirty="0" smtClean="0"/>
              <a:t>Students</a:t>
            </a:r>
            <a:r>
              <a:rPr lang="en-US" baseline="0" dirty="0" smtClean="0"/>
              <a:t> may be unsure of how to properly cite materials</a:t>
            </a:r>
          </a:p>
          <a:p>
            <a:pPr marL="171450" indent="-171450">
              <a:buFont typeface="Arial" panose="020B0604020202020204" pitchFamily="34" charset="0"/>
              <a:buChar char="•"/>
            </a:pPr>
            <a:r>
              <a:rPr lang="en-US" baseline="0" dirty="0" smtClean="0"/>
              <a:t>Point them to online references on how to cite. (Purdue’s OWL is a great resource!)</a:t>
            </a:r>
          </a:p>
          <a:p>
            <a:pPr marL="171450" indent="-171450">
              <a:buFont typeface="Arial" panose="020B0604020202020204" pitchFamily="34" charset="0"/>
              <a:buChar char="•"/>
            </a:pPr>
            <a:r>
              <a:rPr lang="en-US" baseline="0" dirty="0" smtClean="0"/>
              <a:t>Students may confuse plagiarism with paraphrasing (which also needs to be handled correctly).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12</a:t>
            </a:fld>
            <a:endParaRPr lang="en-US"/>
          </a:p>
        </p:txBody>
      </p:sp>
    </p:spTree>
    <p:extLst>
      <p:ext uri="{BB962C8B-B14F-4D97-AF65-F5344CB8AC3E}">
        <p14:creationId xmlns:p14="http://schemas.microsoft.com/office/powerpoint/2010/main" val="25447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171450" indent="-171450">
              <a:buFont typeface="Arial" panose="020B0604020202020204" pitchFamily="34" charset="0"/>
              <a:buChar char="•"/>
            </a:pPr>
            <a:r>
              <a:rPr lang="en-US" dirty="0" smtClean="0"/>
              <a:t>Students</a:t>
            </a:r>
            <a:r>
              <a:rPr lang="en-US" baseline="0" dirty="0" smtClean="0"/>
              <a:t> were never taught how to properly conduct research</a:t>
            </a:r>
          </a:p>
          <a:p>
            <a:pPr marL="171450" indent="-171450">
              <a:buFont typeface="Arial" panose="020B0604020202020204" pitchFamily="34" charset="0"/>
              <a:buChar char="•"/>
            </a:pPr>
            <a:r>
              <a:rPr lang="en-US" baseline="0" dirty="0" smtClean="0"/>
              <a:t>Especially important for undergrads who may be considering graduate school</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13</a:t>
            </a:fld>
            <a:endParaRPr lang="en-US"/>
          </a:p>
        </p:txBody>
      </p:sp>
    </p:spTree>
    <p:extLst>
      <p:ext uri="{BB962C8B-B14F-4D97-AF65-F5344CB8AC3E}">
        <p14:creationId xmlns:p14="http://schemas.microsoft.com/office/powerpoint/2010/main" val="356577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MALCOLM</a:t>
            </a:r>
          </a:p>
          <a:p>
            <a:r>
              <a:rPr lang="en-US" dirty="0" smtClean="0"/>
              <a:t>Students simply haven’t been taught about the concept</a:t>
            </a:r>
            <a:r>
              <a:rPr lang="en-US" baseline="0" dirty="0" smtClean="0"/>
              <a:t> of plagiarism (i.e. stealing someone else’s ideas is wrong!).</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14</a:t>
            </a:fld>
            <a:endParaRPr lang="en-US"/>
          </a:p>
        </p:txBody>
      </p:sp>
    </p:spTree>
    <p:extLst>
      <p:ext uri="{BB962C8B-B14F-4D97-AF65-F5344CB8AC3E}">
        <p14:creationId xmlns:p14="http://schemas.microsoft.com/office/powerpoint/2010/main" val="3618398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RAZ</a:t>
            </a:r>
          </a:p>
          <a:p>
            <a:pPr marL="0" indent="0">
              <a:buFont typeface="Arial" panose="020B0604020202020204" pitchFamily="34" charset="0"/>
              <a:buNone/>
            </a:pPr>
            <a:r>
              <a:rPr lang="en-US" dirty="0" smtClean="0"/>
              <a:t>Teachers</a:t>
            </a:r>
            <a:r>
              <a:rPr lang="en-US" baseline="0" dirty="0" smtClean="0"/>
              <a:t> may not be in the habit of enforcing ethical standards of their profession or institution.</a:t>
            </a:r>
          </a:p>
          <a:p>
            <a:pPr marL="628650" lvl="1" indent="-171450">
              <a:buFont typeface="Arial" panose="020B0604020202020204" pitchFamily="34" charset="0"/>
              <a:buChar char="•"/>
            </a:pPr>
            <a:r>
              <a:rPr lang="en-US" baseline="0" dirty="0" smtClean="0"/>
              <a:t>“It’s OK if students copy off each other as long as the work gets done!”</a:t>
            </a:r>
          </a:p>
          <a:p>
            <a:pPr marL="171450" lvl="0" indent="-171450">
              <a:buFont typeface="Arial" panose="020B0604020202020204" pitchFamily="34" charset="0"/>
              <a:buChar char="•"/>
            </a:pPr>
            <a:r>
              <a:rPr lang="en-US" baseline="0" dirty="0" smtClean="0"/>
              <a:t>In rare cases, faculty may encourage plagiarism</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15</a:t>
            </a:fld>
            <a:endParaRPr lang="en-US"/>
          </a:p>
        </p:txBody>
      </p:sp>
    </p:spTree>
    <p:extLst>
      <p:ext uri="{BB962C8B-B14F-4D97-AF65-F5344CB8AC3E}">
        <p14:creationId xmlns:p14="http://schemas.microsoft.com/office/powerpoint/2010/main" val="3064666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RAZ</a:t>
            </a:r>
          </a:p>
          <a:p>
            <a:pPr marL="0" indent="0">
              <a:buFont typeface="Arial" panose="020B0604020202020204" pitchFamily="34" charset="0"/>
              <a:buNone/>
            </a:pPr>
            <a:r>
              <a:rPr lang="en-US" dirty="0" smtClean="0"/>
              <a:t>Websites can offer “plagiarism</a:t>
            </a:r>
            <a:r>
              <a:rPr lang="en-US" baseline="0" dirty="0" smtClean="0"/>
              <a:t> free” papers for a nominal fee</a:t>
            </a:r>
          </a:p>
          <a:p>
            <a:pPr marL="628650" lvl="1" indent="-171450">
              <a:buFont typeface="Arial" panose="020B0604020202020204" pitchFamily="34" charset="0"/>
              <a:buChar char="•"/>
            </a:pPr>
            <a:r>
              <a:rPr lang="en-US" baseline="0" dirty="0" smtClean="0"/>
              <a:t>http://homework-buy.info</a:t>
            </a:r>
          </a:p>
          <a:p>
            <a:pPr marL="171450" lvl="0" indent="-171450">
              <a:buFont typeface="Arial" panose="020B0604020202020204" pitchFamily="34" charset="0"/>
              <a:buChar char="•"/>
            </a:pPr>
            <a:r>
              <a:rPr lang="en-US" baseline="0" dirty="0" smtClean="0"/>
              <a:t>If professor doesn’t know, then nobody gets hurt</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16</a:t>
            </a:fld>
            <a:endParaRPr lang="en-US"/>
          </a:p>
        </p:txBody>
      </p:sp>
    </p:spTree>
    <p:extLst>
      <p:ext uri="{BB962C8B-B14F-4D97-AF65-F5344CB8AC3E}">
        <p14:creationId xmlns:p14="http://schemas.microsoft.com/office/powerpoint/2010/main" val="125503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0" indent="0">
              <a:buFont typeface="Arial" panose="020B0604020202020204" pitchFamily="34" charset="0"/>
              <a:buNone/>
            </a:pPr>
            <a:r>
              <a:rPr lang="en-US" dirty="0" smtClean="0"/>
              <a:t>What is the real purpose of education?</a:t>
            </a:r>
          </a:p>
          <a:p>
            <a:pPr marL="628650" lvl="1" indent="-171450">
              <a:buFont typeface="Arial" panose="020B0604020202020204" pitchFamily="34" charset="0"/>
              <a:buChar char="•"/>
            </a:pPr>
            <a:r>
              <a:rPr lang="en-US" dirty="0" smtClean="0"/>
              <a:t>Students</a:t>
            </a:r>
            <a:r>
              <a:rPr lang="en-US" baseline="0" dirty="0" smtClean="0"/>
              <a:t> have to reflect on why they are attending school (especially higher </a:t>
            </a:r>
            <a:r>
              <a:rPr lang="en-US" baseline="0" dirty="0" err="1" smtClean="0"/>
              <a:t>ed</a:t>
            </a:r>
            <a:r>
              <a:rPr lang="en-US" baseline="0" dirty="0" smtClean="0"/>
              <a:t>) in the first place.</a:t>
            </a:r>
            <a:endParaRPr lang="en-US" dirty="0" smtClean="0"/>
          </a:p>
          <a:p>
            <a:pPr marL="628650" lvl="1" indent="-171450">
              <a:buFont typeface="Arial" panose="020B0604020202020204" pitchFamily="34" charset="0"/>
              <a:buChar char="•"/>
            </a:pPr>
            <a:r>
              <a:rPr lang="en-US" dirty="0" smtClean="0"/>
              <a:t>Ultimate</a:t>
            </a:r>
            <a:r>
              <a:rPr lang="en-US" baseline="0" dirty="0" smtClean="0"/>
              <a:t> Goal: </a:t>
            </a:r>
            <a:r>
              <a:rPr lang="en-US" dirty="0" smtClean="0"/>
              <a:t>Turn students into life-long</a:t>
            </a:r>
            <a:r>
              <a:rPr lang="en-US" baseline="0" dirty="0" smtClean="0"/>
              <a:t> learners—Then students will be prepared to learn whatever they need to learn to be successful at whatever they choose to do.</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17</a:t>
            </a:fld>
            <a:endParaRPr lang="en-US"/>
          </a:p>
        </p:txBody>
      </p:sp>
    </p:spTree>
    <p:extLst>
      <p:ext uri="{BB962C8B-B14F-4D97-AF65-F5344CB8AC3E}">
        <p14:creationId xmlns:p14="http://schemas.microsoft.com/office/powerpoint/2010/main" val="2022200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0" indent="0">
              <a:buFont typeface="Arial" panose="020B0604020202020204" pitchFamily="34" charset="0"/>
              <a:buNone/>
            </a:pPr>
            <a:r>
              <a:rPr lang="en-US" dirty="0" smtClean="0"/>
              <a:t>Everyone else does it, why not me?</a:t>
            </a:r>
          </a:p>
          <a:p>
            <a:pPr marL="171450" indent="-171450">
              <a:buFont typeface="Arial" panose="020B0604020202020204" pitchFamily="34" charset="0"/>
              <a:buChar char="•"/>
            </a:pPr>
            <a:r>
              <a:rPr lang="en-US" dirty="0" smtClean="0"/>
              <a:t>Compare</a:t>
            </a:r>
            <a:r>
              <a:rPr lang="en-US" baseline="0" dirty="0" smtClean="0"/>
              <a:t> to “doping” culture in professional athletics—If everyone “dopes”, then ultimately no one gets an unfair advantage, even though there may be long-term health effects down the line.</a:t>
            </a:r>
          </a:p>
          <a:p>
            <a:pPr marL="171450" indent="-171450">
              <a:buFont typeface="Arial" panose="020B0604020202020204" pitchFamily="34" charset="0"/>
              <a:buChar char="•"/>
            </a:pPr>
            <a:r>
              <a:rPr lang="en-US" baseline="0" dirty="0" smtClean="0"/>
              <a:t>National cheating scandals in recent events—University of North Carolina involved professors, athletes, and administrators</a:t>
            </a:r>
          </a:p>
          <a:p>
            <a:pPr marL="628650" lvl="1" indent="-171450">
              <a:buFont typeface="Arial" panose="020B0604020202020204" pitchFamily="34" charset="0"/>
              <a:buChar char="•"/>
            </a:pPr>
            <a:r>
              <a:rPr lang="en-US" baseline="0" dirty="0" smtClean="0"/>
              <a:t>Entire fake classes were created to hand out easy grades, unbeknownst to the coaches </a:t>
            </a:r>
          </a:p>
          <a:p>
            <a:pPr marL="628650" lvl="1" indent="-171450">
              <a:buFont typeface="Arial" panose="020B0604020202020204" pitchFamily="34" charset="0"/>
              <a:buChar char="•"/>
            </a:pPr>
            <a:r>
              <a:rPr lang="en-US" baseline="0" dirty="0" smtClean="0"/>
              <a:t>“Cheating” program lasted nearly two decades, involving nearly 3100 students, about half of which were athletes</a:t>
            </a:r>
          </a:p>
        </p:txBody>
      </p:sp>
      <p:sp>
        <p:nvSpPr>
          <p:cNvPr id="4" name="Slide Number Placeholder 3"/>
          <p:cNvSpPr>
            <a:spLocks noGrp="1"/>
          </p:cNvSpPr>
          <p:nvPr>
            <p:ph type="sldNum" sz="quarter" idx="10"/>
          </p:nvPr>
        </p:nvSpPr>
        <p:spPr/>
        <p:txBody>
          <a:bodyPr/>
          <a:lstStyle/>
          <a:p>
            <a:fld id="{3D30AB65-D702-4A37-8A7E-63D87684CBB9}" type="slidenum">
              <a:rPr lang="en-US" smtClean="0"/>
              <a:t>18</a:t>
            </a:fld>
            <a:endParaRPr lang="en-US"/>
          </a:p>
        </p:txBody>
      </p:sp>
    </p:spTree>
    <p:extLst>
      <p:ext uri="{BB962C8B-B14F-4D97-AF65-F5344CB8AC3E}">
        <p14:creationId xmlns:p14="http://schemas.microsoft.com/office/powerpoint/2010/main" val="44490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RAZ</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19</a:t>
            </a:fld>
            <a:endParaRPr lang="en-US"/>
          </a:p>
        </p:txBody>
      </p:sp>
    </p:spTree>
    <p:extLst>
      <p:ext uri="{BB962C8B-B14F-4D97-AF65-F5344CB8AC3E}">
        <p14:creationId xmlns:p14="http://schemas.microsoft.com/office/powerpoint/2010/main" val="254012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MALCOLM</a:t>
            </a:r>
            <a:r>
              <a:rPr lang="en-US" baseline="0" smtClean="0"/>
              <a:t> / RAZ</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a:t>
            </a:fld>
            <a:endParaRPr lang="en-US"/>
          </a:p>
        </p:txBody>
      </p:sp>
    </p:spTree>
    <p:extLst>
      <p:ext uri="{BB962C8B-B14F-4D97-AF65-F5344CB8AC3E}">
        <p14:creationId xmlns:p14="http://schemas.microsoft.com/office/powerpoint/2010/main" val="514443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0" indent="0">
              <a:buFont typeface="Arial" panose="020B0604020202020204" pitchFamily="34" charset="0"/>
              <a:buNone/>
            </a:pPr>
            <a:r>
              <a:rPr lang="en-US" dirty="0" smtClean="0"/>
              <a:t>Students in South Korea attend “cramming</a:t>
            </a:r>
            <a:r>
              <a:rPr lang="en-US" baseline="0" dirty="0" smtClean="0"/>
              <a:t> schools” to prepare for the SAT prior to attending university in the USA.</a:t>
            </a:r>
          </a:p>
          <a:p>
            <a:pPr marL="171450" indent="-171450">
              <a:buFont typeface="Arial" panose="020B0604020202020204" pitchFamily="34" charset="0"/>
              <a:buChar char="•"/>
            </a:pPr>
            <a:r>
              <a:rPr lang="en-US" baseline="0" dirty="0" smtClean="0"/>
              <a:t>Many students have been caught cheating by obtaining questions for the SAT from students who had already taken the test in Thailand (different time than South Korean students)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So pervasive that SATs in May 2013 were canceled.</a:t>
            </a:r>
          </a:p>
          <a:p>
            <a:pPr marL="171450" indent="-171450">
              <a:buFont typeface="Arial" panose="020B0604020202020204" pitchFamily="34" charset="0"/>
              <a:buChar char="•"/>
            </a:pPr>
            <a:r>
              <a:rPr lang="en-US" baseline="0" dirty="0" smtClean="0"/>
              <a:t>In many cases, the parents of students are the ones who shell out money (maybe $10,000 or more!) for the opportunity for their children to cheat.</a:t>
            </a:r>
          </a:p>
          <a:p>
            <a:pPr marL="628650" lvl="1" indent="-171450">
              <a:buFont typeface="Arial" panose="020B0604020202020204" pitchFamily="34" charset="0"/>
              <a:buChar char="•"/>
            </a:pPr>
            <a:r>
              <a:rPr lang="en-US" baseline="0" dirty="0" smtClean="0"/>
              <a:t>Education is VERY competitive in South Korea</a:t>
            </a:r>
          </a:p>
          <a:p>
            <a:pPr marL="171450" lvl="0" indent="-171450">
              <a:buFont typeface="Arial" panose="020B0604020202020204" pitchFamily="34" charset="0"/>
              <a:buChar char="•"/>
            </a:pPr>
            <a:r>
              <a:rPr lang="en-US" baseline="0" dirty="0" smtClean="0"/>
              <a:t>Students at South Korea’s most expensive boarding school are innocent, but are penalized because they are considered part of the “cheating culture” that has sprung up.</a:t>
            </a:r>
          </a:p>
          <a:p>
            <a:pPr marL="628650" lvl="1" indent="-171450">
              <a:buFont typeface="Arial" panose="020B0604020202020204" pitchFamily="34" charset="0"/>
              <a:buChar char="•"/>
            </a:pPr>
            <a:r>
              <a:rPr lang="en-US" baseline="0" dirty="0" smtClean="0"/>
              <a:t>These innocent students are forced to make alternative plans to attending an American university (may have to go elsewhere).</a:t>
            </a:r>
          </a:p>
          <a:p>
            <a:pPr marL="171450" lvl="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20</a:t>
            </a:fld>
            <a:endParaRPr lang="en-US"/>
          </a:p>
        </p:txBody>
      </p:sp>
    </p:spTree>
    <p:extLst>
      <p:ext uri="{BB962C8B-B14F-4D97-AF65-F5344CB8AC3E}">
        <p14:creationId xmlns:p14="http://schemas.microsoft.com/office/powerpoint/2010/main" val="3225328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smtClean="0"/>
              <a:t>RAZ</a:t>
            </a:r>
          </a:p>
          <a:p>
            <a:pPr marL="0" lvl="0" indent="0">
              <a:buFont typeface="Arial" panose="020B0604020202020204" pitchFamily="34" charset="0"/>
              <a:buNone/>
            </a:pPr>
            <a:r>
              <a:rPr lang="en-US" baseline="0" dirty="0" smtClean="0"/>
              <a:t>Advisors funneled athletes/students to “paper classes”—they existed on paper but students didn’t have to do any real work or attend class.</a:t>
            </a:r>
          </a:p>
          <a:p>
            <a:pPr marL="628650" lvl="1" indent="-171450">
              <a:buFont typeface="Arial" panose="020B0604020202020204" pitchFamily="34" charset="0"/>
              <a:buChar char="•"/>
            </a:pPr>
            <a:r>
              <a:rPr lang="en-US" baseline="0" dirty="0" smtClean="0"/>
              <a:t>They had to at least turn something in, but the person in charge of grading just gave them an “A for effort”, basically.</a:t>
            </a:r>
          </a:p>
          <a:p>
            <a:pPr marL="171450" lvl="0" indent="-171450">
              <a:buFont typeface="Arial" panose="020B0604020202020204" pitchFamily="34" charset="0"/>
              <a:buChar char="•"/>
            </a:pPr>
            <a:r>
              <a:rPr lang="en-US" baseline="0" dirty="0" smtClean="0"/>
              <a:t>AT LEAST 3,100 students over 18 years took these fake classes, though the prosecutor in charge of the case admits this is probably only a fraction of the true number.</a:t>
            </a:r>
          </a:p>
          <a:p>
            <a:pPr marL="171450" lvl="0" indent="-171450">
              <a:buFont typeface="Arial" panose="020B0604020202020204" pitchFamily="34" charset="0"/>
              <a:buChar char="•"/>
            </a:pPr>
            <a:r>
              <a:rPr lang="en-US" baseline="0" dirty="0" smtClean="0"/>
              <a:t>Several of UNC’s national championships over the past 18 years may be revoked due to the cheating scandal.</a:t>
            </a:r>
          </a:p>
          <a:p>
            <a:pPr marL="171450" lvl="0" indent="-171450">
              <a:buFont typeface="Arial" panose="020B0604020202020204" pitchFamily="34" charset="0"/>
              <a:buChar char="•"/>
            </a:pPr>
            <a:r>
              <a:rPr lang="en-US" baseline="0" dirty="0" smtClean="0"/>
              <a:t>Four employees were fired while five more were disciplined. Another honorary employee had their status revoked.</a:t>
            </a:r>
          </a:p>
          <a:p>
            <a:pPr marL="171450" lvl="0" indent="-171450">
              <a:buFont typeface="Arial" panose="020B0604020202020204" pitchFamily="34" charset="0"/>
              <a:buChar char="•"/>
            </a:pPr>
            <a:r>
              <a:rPr lang="en-US" baseline="0" dirty="0" smtClean="0"/>
              <a:t>One professor and his assistant were blamed for this</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21</a:t>
            </a:fld>
            <a:endParaRPr lang="en-US"/>
          </a:p>
        </p:txBody>
      </p:sp>
    </p:spTree>
    <p:extLst>
      <p:ext uri="{BB962C8B-B14F-4D97-AF65-F5344CB8AC3E}">
        <p14:creationId xmlns:p14="http://schemas.microsoft.com/office/powerpoint/2010/main" val="2159650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smtClean="0"/>
              <a:t>MALCOLM</a:t>
            </a:r>
          </a:p>
          <a:p>
            <a:pPr marL="171450" lvl="0" indent="-171450">
              <a:buFont typeface="Arial" panose="020B0604020202020204" pitchFamily="34" charset="0"/>
              <a:buChar char="•"/>
            </a:pPr>
            <a:r>
              <a:rPr lang="en-US" baseline="0" dirty="0" smtClean="0"/>
              <a:t>Professor </a:t>
            </a:r>
            <a:r>
              <a:rPr lang="en-US" baseline="0" dirty="0" err="1" smtClean="0"/>
              <a:t>Shahid</a:t>
            </a:r>
            <a:r>
              <a:rPr lang="en-US" baseline="0" dirty="0" smtClean="0"/>
              <a:t> </a:t>
            </a:r>
            <a:r>
              <a:rPr lang="en-US" baseline="0" dirty="0" err="1" smtClean="0"/>
              <a:t>Azam</a:t>
            </a:r>
            <a:r>
              <a:rPr lang="en-US" baseline="0" dirty="0" smtClean="0"/>
              <a:t> was accused of not crediting the thesis of a former student (Arjun Paul) in an article published in Environmental </a:t>
            </a:r>
            <a:r>
              <a:rPr lang="en-US" baseline="0" dirty="0" err="1" smtClean="0"/>
              <a:t>Geotechnics</a:t>
            </a:r>
            <a:r>
              <a:rPr lang="en-US" baseline="0" dirty="0" smtClean="0"/>
              <a:t>.</a:t>
            </a:r>
          </a:p>
          <a:p>
            <a:pPr marL="171450" lvl="0" indent="-171450">
              <a:buFont typeface="Arial" panose="020B0604020202020204" pitchFamily="34" charset="0"/>
              <a:buChar char="•"/>
            </a:pPr>
            <a:r>
              <a:rPr lang="en-US" baseline="0" dirty="0" smtClean="0"/>
              <a:t>After investigation, Environmental </a:t>
            </a:r>
            <a:r>
              <a:rPr lang="en-US" baseline="0" dirty="0" err="1" smtClean="0"/>
              <a:t>Geotechnics</a:t>
            </a:r>
            <a:r>
              <a:rPr lang="en-US" baseline="0" dirty="0" smtClean="0"/>
              <a:t> retracted the article.</a:t>
            </a:r>
          </a:p>
          <a:p>
            <a:pPr marL="171450" lvl="0" indent="-171450">
              <a:buFont typeface="Arial" panose="020B0604020202020204" pitchFamily="34" charset="0"/>
              <a:buChar char="•"/>
            </a:pPr>
            <a:r>
              <a:rPr lang="en-US" baseline="0" dirty="0" err="1" smtClean="0"/>
              <a:t>Azam</a:t>
            </a:r>
            <a:r>
              <a:rPr lang="en-US" baseline="0" dirty="0" smtClean="0"/>
              <a:t> acknowledges similarities between his article and the student’s thesis. </a:t>
            </a:r>
          </a:p>
          <a:p>
            <a:pPr marL="628650" lvl="1" indent="-171450">
              <a:buFont typeface="Arial" panose="020B0604020202020204" pitchFamily="34" charset="0"/>
              <a:buChar char="•"/>
            </a:pPr>
            <a:r>
              <a:rPr lang="en-US" baseline="0" dirty="0" smtClean="0"/>
              <a:t>He argues that where there are similarities, that is because those sections in the student’s thesis were written by Dr. </a:t>
            </a:r>
            <a:r>
              <a:rPr lang="en-US" baseline="0" dirty="0" err="1" smtClean="0"/>
              <a:t>Azam</a:t>
            </a:r>
            <a:r>
              <a:rPr lang="en-US" baseline="0" dirty="0" smtClean="0"/>
              <a:t> himself.</a:t>
            </a:r>
          </a:p>
          <a:p>
            <a:pPr marL="628650" lvl="1" indent="-171450">
              <a:buFont typeface="Arial" panose="020B0604020202020204" pitchFamily="34" charset="0"/>
              <a:buChar char="•"/>
            </a:pPr>
            <a:r>
              <a:rPr lang="en-US" baseline="0" dirty="0" smtClean="0"/>
              <a:t>Dr. </a:t>
            </a:r>
            <a:r>
              <a:rPr lang="en-US" baseline="0" dirty="0" err="1" smtClean="0"/>
              <a:t>Azam</a:t>
            </a:r>
            <a:r>
              <a:rPr lang="en-US" baseline="0" dirty="0" smtClean="0"/>
              <a:t> further argues that the student didn’t have the technical writing experience necessary nor did he have “the experience to select, analyze and interpret data from the literature and draw meaningful conclusions” while compiling his thesis.</a:t>
            </a:r>
          </a:p>
          <a:p>
            <a:pPr marL="171450" lvl="0" indent="-171450">
              <a:buFont typeface="Arial" panose="020B0604020202020204" pitchFamily="34" charset="0"/>
              <a:buChar char="•"/>
            </a:pPr>
            <a:r>
              <a:rPr lang="en-US" baseline="0" dirty="0" smtClean="0"/>
              <a:t>Independent investigation from Edward </a:t>
            </a:r>
            <a:r>
              <a:rPr lang="en-US" baseline="0" dirty="0" err="1" smtClean="0"/>
              <a:t>Eckel</a:t>
            </a:r>
            <a:r>
              <a:rPr lang="en-US" baseline="0" dirty="0" smtClean="0"/>
              <a:t> of Western Michigan University (who has published papers about plagiarism involving masters theses) says </a:t>
            </a:r>
            <a:r>
              <a:rPr lang="en-US" baseline="0" dirty="0" err="1" smtClean="0"/>
              <a:t>Azam’s</a:t>
            </a:r>
            <a:r>
              <a:rPr lang="en-US" baseline="0" dirty="0" smtClean="0"/>
              <a:t> behavior “falls under the category of plagiarism.”</a:t>
            </a:r>
          </a:p>
          <a:p>
            <a:pPr marL="628650" lvl="1" indent="-171450">
              <a:buFont typeface="Arial" panose="020B0604020202020204" pitchFamily="34" charset="0"/>
              <a:buChar char="•"/>
            </a:pPr>
            <a:r>
              <a:rPr lang="en-US" baseline="0" dirty="0" err="1" smtClean="0"/>
              <a:t>Eckel</a:t>
            </a:r>
            <a:r>
              <a:rPr lang="en-US" baseline="0" dirty="0" smtClean="0"/>
              <a:t> also points out that Dr. </a:t>
            </a:r>
            <a:r>
              <a:rPr lang="en-US" baseline="0" dirty="0" err="1" smtClean="0"/>
              <a:t>Azam’s</a:t>
            </a:r>
            <a:r>
              <a:rPr lang="en-US" baseline="0" dirty="0" smtClean="0"/>
              <a:t> defense admits that he essentially oversaw awarding a master’s degree in engineering to an unqualified student.</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22</a:t>
            </a:fld>
            <a:endParaRPr lang="en-US"/>
          </a:p>
        </p:txBody>
      </p:sp>
    </p:spTree>
    <p:extLst>
      <p:ext uri="{BB962C8B-B14F-4D97-AF65-F5344CB8AC3E}">
        <p14:creationId xmlns:p14="http://schemas.microsoft.com/office/powerpoint/2010/main" val="321023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smtClean="0"/>
              <a:t>RAZ</a:t>
            </a:r>
          </a:p>
          <a:p>
            <a:pPr marL="171450" lvl="0" indent="-171450">
              <a:buFont typeface="Arial" panose="020B0604020202020204" pitchFamily="34" charset="0"/>
              <a:buChar char="•"/>
            </a:pPr>
            <a:r>
              <a:rPr lang="en-US" baseline="0" dirty="0" smtClean="0"/>
              <a:t>Deepak </a:t>
            </a:r>
            <a:r>
              <a:rPr lang="en-US" baseline="0" dirty="0" err="1" smtClean="0"/>
              <a:t>Pental</a:t>
            </a:r>
            <a:r>
              <a:rPr lang="en-US" baseline="0" dirty="0" smtClean="0"/>
              <a:t>, former Vice Chancellor of Delhi University in India was accused of plagiarism and forgery.</a:t>
            </a:r>
          </a:p>
          <a:p>
            <a:pPr marL="171450" lvl="0" indent="-171450">
              <a:buFont typeface="Arial" panose="020B0604020202020204" pitchFamily="34" charset="0"/>
              <a:buChar char="•"/>
            </a:pPr>
            <a:r>
              <a:rPr lang="en-US" baseline="0" dirty="0" smtClean="0"/>
              <a:t>He was sent to jail based on a complaint by professor P </a:t>
            </a:r>
            <a:r>
              <a:rPr lang="en-US" baseline="0" dirty="0" err="1" smtClean="0"/>
              <a:t>Parthasarathy</a:t>
            </a:r>
            <a:r>
              <a:rPr lang="en-US" baseline="0" dirty="0" smtClean="0"/>
              <a:t>, who accused him of plagiarizing a paper on biotechnology.</a:t>
            </a:r>
          </a:p>
          <a:p>
            <a:pPr marL="171450" lvl="0" indent="-171450">
              <a:buFont typeface="Arial" panose="020B0604020202020204" pitchFamily="34" charset="0"/>
              <a:buChar char="•"/>
            </a:pPr>
            <a:r>
              <a:rPr lang="en-US" baseline="0" dirty="0" smtClean="0"/>
              <a:t>Dr. </a:t>
            </a:r>
            <a:r>
              <a:rPr lang="en-US" baseline="0" dirty="0" err="1" smtClean="0"/>
              <a:t>Pental</a:t>
            </a:r>
            <a:r>
              <a:rPr lang="en-US" baseline="0" dirty="0" smtClean="0"/>
              <a:t> was also accused of “illegally using cobalt, a chemical substance, from the university’s science lab.”</a:t>
            </a:r>
          </a:p>
          <a:p>
            <a:pPr marL="171450" lvl="0" indent="-171450">
              <a:buFont typeface="Arial" panose="020B0604020202020204" pitchFamily="34" charset="0"/>
              <a:buChar char="•"/>
            </a:pPr>
            <a:r>
              <a:rPr lang="en-US" baseline="0" dirty="0" smtClean="0"/>
              <a:t>His lawyers were able to get him freed shortly thereafter on the grounds that the charges were </a:t>
            </a:r>
            <a:r>
              <a:rPr lang="en-US" baseline="0" dirty="0" err="1" smtClean="0"/>
              <a:t>bailable</a:t>
            </a:r>
            <a:r>
              <a:rPr lang="en-US" baseline="0" dirty="0" smtClean="0"/>
              <a:t> and that the court had acted “prematurely”.</a:t>
            </a:r>
          </a:p>
          <a:p>
            <a:pPr marL="171450" lvl="0" indent="-171450">
              <a:buFont typeface="Arial" panose="020B0604020202020204" pitchFamily="34" charset="0"/>
              <a:buChar char="•"/>
            </a:pPr>
            <a:r>
              <a:rPr lang="en-US" baseline="0" dirty="0" smtClean="0"/>
              <a:t>A student is actually at the center of the scandal. The student worked for P. </a:t>
            </a:r>
            <a:r>
              <a:rPr lang="en-US" baseline="0" dirty="0" err="1" smtClean="0"/>
              <a:t>Partha</a:t>
            </a:r>
            <a:r>
              <a:rPr lang="en-US" baseline="0" dirty="0" smtClean="0"/>
              <a:t> </a:t>
            </a:r>
            <a:r>
              <a:rPr lang="en-US" baseline="0" dirty="0" err="1" smtClean="0"/>
              <a:t>Saradhi</a:t>
            </a:r>
            <a:r>
              <a:rPr lang="en-US" baseline="0" dirty="0" smtClean="0"/>
              <a:t> and also worked for </a:t>
            </a:r>
            <a:r>
              <a:rPr lang="en-US" baseline="0" dirty="0" err="1" smtClean="0"/>
              <a:t>Pental</a:t>
            </a:r>
            <a:r>
              <a:rPr lang="en-US" baseline="0" dirty="0" smtClean="0"/>
              <a:t>. Dr. </a:t>
            </a:r>
            <a:r>
              <a:rPr lang="en-US" baseline="0" dirty="0" err="1" smtClean="0"/>
              <a:t>Partha</a:t>
            </a:r>
            <a:r>
              <a:rPr lang="en-US" baseline="0" dirty="0" smtClean="0"/>
              <a:t> </a:t>
            </a:r>
            <a:r>
              <a:rPr lang="en-US" baseline="0" dirty="0" err="1" smtClean="0"/>
              <a:t>Saradhi</a:t>
            </a:r>
            <a:r>
              <a:rPr lang="en-US" baseline="0" dirty="0" smtClean="0"/>
              <a:t> suggested that the student plagiarized his work and that </a:t>
            </a:r>
            <a:r>
              <a:rPr lang="en-US" baseline="0" dirty="0" err="1" smtClean="0"/>
              <a:t>Pental</a:t>
            </a:r>
            <a:r>
              <a:rPr lang="en-US" baseline="0" dirty="0" smtClean="0"/>
              <a:t> was complicit in the act.</a:t>
            </a:r>
          </a:p>
          <a:p>
            <a:pPr marL="171450" lvl="0" indent="-171450">
              <a:buFont typeface="Arial" panose="020B0604020202020204" pitchFamily="34" charset="0"/>
              <a:buChar char="•"/>
            </a:pPr>
            <a:r>
              <a:rPr lang="en-US" baseline="0" dirty="0" smtClean="0"/>
              <a:t>The fact that a professor was actually imprisoned (however briefly) for plagiarism is highly, highly unusual. </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23</a:t>
            </a:fld>
            <a:endParaRPr lang="en-US"/>
          </a:p>
        </p:txBody>
      </p:sp>
    </p:spTree>
    <p:extLst>
      <p:ext uri="{BB962C8B-B14F-4D97-AF65-F5344CB8AC3E}">
        <p14:creationId xmlns:p14="http://schemas.microsoft.com/office/powerpoint/2010/main" val="2702224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smtClean="0"/>
              <a:t>MALCOLM</a:t>
            </a:r>
          </a:p>
          <a:p>
            <a:pPr marL="0" lvl="0" indent="0">
              <a:buFont typeface="Arial" panose="020B0604020202020204" pitchFamily="34" charset="0"/>
              <a:buNone/>
            </a:pPr>
            <a:r>
              <a:rPr lang="en-US" baseline="0" dirty="0" smtClean="0"/>
              <a:t>John Walsh of Montana appointed to United States Senate in February 2014.</a:t>
            </a:r>
          </a:p>
          <a:p>
            <a:pPr marL="171450" lvl="0" indent="-171450">
              <a:buFont typeface="Arial" panose="020B0604020202020204" pitchFamily="34" charset="0"/>
              <a:buChar char="•"/>
            </a:pPr>
            <a:r>
              <a:rPr lang="en-US" baseline="0" dirty="0" smtClean="0"/>
              <a:t>Ran for re-election as a Democrat, used his military credentials as part of his campaign strategy.</a:t>
            </a:r>
          </a:p>
          <a:p>
            <a:pPr marL="171450" lvl="0" indent="-171450">
              <a:buFont typeface="Arial" panose="020B0604020202020204" pitchFamily="34" charset="0"/>
              <a:buChar char="•"/>
            </a:pPr>
            <a:r>
              <a:rPr lang="en-US" baseline="0" dirty="0" smtClean="0"/>
              <a:t>An examination of his final paper for his master’s thesis at the Army War College revealed that at least 25% of the thesis was lifted from other sources without proper attribution (plagiarized).</a:t>
            </a:r>
          </a:p>
          <a:p>
            <a:pPr marL="171450" lvl="0" indent="-171450">
              <a:buFont typeface="Arial" panose="020B0604020202020204" pitchFamily="34" charset="0"/>
              <a:buChar char="•"/>
            </a:pPr>
            <a:r>
              <a:rPr lang="en-US" baseline="0" dirty="0" smtClean="0"/>
              <a:t>The six recommendations that serve as the conclusion of his paper (“The Case for Democracy as a Long Term National Strategy”) are taken nearly word for word from a Carnegie Endowment for International Peace document over the same topic.</a:t>
            </a:r>
          </a:p>
          <a:p>
            <a:pPr marL="171450" lvl="0" indent="-171450">
              <a:buFont typeface="Arial" panose="020B0604020202020204" pitchFamily="34" charset="0"/>
              <a:buChar char="•"/>
            </a:pPr>
            <a:r>
              <a:rPr lang="en-US" baseline="0" dirty="0" smtClean="0"/>
              <a:t>Eventually, it was revealed that less than 25% of the his thesis was wholly original. The rest of it was cribbed from other sources (sometimes with attribution but often without).</a:t>
            </a:r>
          </a:p>
          <a:p>
            <a:pPr marL="171450" lvl="0" indent="-171450">
              <a:buFont typeface="Arial" panose="020B0604020202020204" pitchFamily="34" charset="0"/>
              <a:buChar char="•"/>
            </a:pPr>
            <a:r>
              <a:rPr lang="en-US" baseline="0" dirty="0" smtClean="0"/>
              <a:t>Walsh dropped out of the race in August, 2014.</a:t>
            </a:r>
          </a:p>
          <a:p>
            <a:pPr marL="171450" lvl="0" indent="-171450">
              <a:buFont typeface="Arial" panose="020B0604020202020204" pitchFamily="34" charset="0"/>
              <a:buChar char="•"/>
            </a:pPr>
            <a:r>
              <a:rPr lang="en-US" baseline="0" dirty="0" smtClean="0"/>
              <a:t>In October 2014, the Army War College said it would revoke his degree and scrape his name off the plaque that displays the names of its graduates.</a:t>
            </a:r>
          </a:p>
          <a:p>
            <a:pPr marL="171450" lvl="0" indent="-171450">
              <a:buFont typeface="Arial" panose="020B0604020202020204" pitchFamily="34" charset="0"/>
              <a:buChar char="•"/>
            </a:pPr>
            <a:r>
              <a:rPr lang="en-US" baseline="0" dirty="0" smtClean="0"/>
              <a:t>This is one of the few instances where claims of plagiarism have directly impacted an election. </a:t>
            </a:r>
          </a:p>
          <a:p>
            <a:pPr marL="171450" lvl="0" indent="-171450">
              <a:buFont typeface="Arial" panose="020B0604020202020204" pitchFamily="34" charset="0"/>
              <a:buChar char="•"/>
            </a:pPr>
            <a:r>
              <a:rPr lang="en-US" baseline="0" dirty="0" smtClean="0"/>
              <a:t>John Walsh’s political career and military career are now tainted forever.</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24</a:t>
            </a:fld>
            <a:endParaRPr lang="en-US"/>
          </a:p>
        </p:txBody>
      </p:sp>
    </p:spTree>
    <p:extLst>
      <p:ext uri="{BB962C8B-B14F-4D97-AF65-F5344CB8AC3E}">
        <p14:creationId xmlns:p14="http://schemas.microsoft.com/office/powerpoint/2010/main" val="1134892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RAZ</a:t>
            </a:r>
          </a:p>
        </p:txBody>
      </p:sp>
      <p:sp>
        <p:nvSpPr>
          <p:cNvPr id="4" name="Slide Number Placeholder 3"/>
          <p:cNvSpPr>
            <a:spLocks noGrp="1"/>
          </p:cNvSpPr>
          <p:nvPr>
            <p:ph type="sldNum" sz="quarter" idx="10"/>
          </p:nvPr>
        </p:nvSpPr>
        <p:spPr/>
        <p:txBody>
          <a:bodyPr/>
          <a:lstStyle/>
          <a:p>
            <a:fld id="{3D30AB65-D702-4A37-8A7E-63D87684CBB9}" type="slidenum">
              <a:rPr lang="en-US" smtClean="0"/>
              <a:t>25</a:t>
            </a:fld>
            <a:endParaRPr lang="en-US"/>
          </a:p>
        </p:txBody>
      </p:sp>
    </p:spTree>
    <p:extLst>
      <p:ext uri="{BB962C8B-B14F-4D97-AF65-F5344CB8AC3E}">
        <p14:creationId xmlns:p14="http://schemas.microsoft.com/office/powerpoint/2010/main" val="3735742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0" indent="0">
              <a:buFont typeface="Arial" panose="020B0604020202020204" pitchFamily="34" charset="0"/>
              <a:buNone/>
            </a:pPr>
            <a:r>
              <a:rPr lang="en-US" dirty="0" smtClean="0"/>
              <a:t>Students should first be taught</a:t>
            </a:r>
            <a:r>
              <a:rPr lang="en-US" baseline="0" dirty="0" smtClean="0"/>
              <a:t> the standard conventions of authorship and how to avoid plagiarism</a:t>
            </a:r>
          </a:p>
          <a:p>
            <a:pPr marL="171450" indent="-171450">
              <a:buFont typeface="Arial" panose="020B0604020202020204" pitchFamily="34" charset="0"/>
              <a:buChar char="•"/>
            </a:pPr>
            <a:r>
              <a:rPr lang="en-US" baseline="0" dirty="0" smtClean="0"/>
              <a:t>Many skills are involved in this initial step</a:t>
            </a:r>
          </a:p>
          <a:p>
            <a:pPr marL="628650" lvl="1" indent="-171450">
              <a:buFont typeface="Arial" panose="020B0604020202020204" pitchFamily="34" charset="0"/>
              <a:buChar char="•"/>
            </a:pPr>
            <a:r>
              <a:rPr lang="en-US" baseline="0" dirty="0" smtClean="0"/>
              <a:t>Summarizing</a:t>
            </a:r>
          </a:p>
          <a:p>
            <a:pPr marL="628650" lvl="1" indent="-171450">
              <a:buFont typeface="Arial" panose="020B0604020202020204" pitchFamily="34" charset="0"/>
              <a:buChar char="•"/>
            </a:pPr>
            <a:r>
              <a:rPr lang="en-US" baseline="0" dirty="0" smtClean="0"/>
              <a:t>Paraphrasing (correctly)</a:t>
            </a:r>
          </a:p>
          <a:p>
            <a:pPr marL="628650" lvl="1" indent="-171450">
              <a:buFont typeface="Arial" panose="020B0604020202020204" pitchFamily="34" charset="0"/>
              <a:buChar char="•"/>
            </a:pPr>
            <a:r>
              <a:rPr lang="en-US" baseline="0" dirty="0" smtClean="0"/>
              <a:t>Developing critical analysis ability</a:t>
            </a:r>
          </a:p>
          <a:p>
            <a:pPr marL="628650" lvl="1" indent="-171450">
              <a:buFont typeface="Arial" panose="020B0604020202020204" pitchFamily="34" charset="0"/>
              <a:buChar char="•"/>
            </a:pPr>
            <a:r>
              <a:rPr lang="en-US" baseline="0" dirty="0" smtClean="0"/>
              <a:t>Proper referencing and citation</a:t>
            </a:r>
          </a:p>
          <a:p>
            <a:pPr marL="171450" lvl="0" indent="-171450">
              <a:buFont typeface="Arial" panose="020B0604020202020204" pitchFamily="34" charset="0"/>
              <a:buChar char="•"/>
            </a:pPr>
            <a:r>
              <a:rPr lang="en-US" baseline="0" dirty="0" smtClean="0"/>
              <a:t>Use assessments that will force students to continually practice and reinforce these skill sets</a:t>
            </a:r>
          </a:p>
          <a:p>
            <a:pPr marL="171450" lvl="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D30AB65-D702-4A37-8A7E-63D87684CBB9}" type="slidenum">
              <a:rPr lang="en-US" smtClean="0"/>
              <a:t>26</a:t>
            </a:fld>
            <a:endParaRPr lang="en-US"/>
          </a:p>
        </p:txBody>
      </p:sp>
    </p:spTree>
    <p:extLst>
      <p:ext uri="{BB962C8B-B14F-4D97-AF65-F5344CB8AC3E}">
        <p14:creationId xmlns:p14="http://schemas.microsoft.com/office/powerpoint/2010/main" val="2574361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RAZ</a:t>
            </a:r>
          </a:p>
          <a:p>
            <a:pPr marL="0" indent="0">
              <a:buFont typeface="Arial" panose="020B0604020202020204" pitchFamily="34" charset="0"/>
              <a:buNone/>
            </a:pPr>
            <a:r>
              <a:rPr lang="en-US" dirty="0" smtClean="0"/>
              <a:t>Plagiarism can often</a:t>
            </a:r>
            <a:r>
              <a:rPr lang="en-US" baseline="0" dirty="0" smtClean="0"/>
              <a:t> be countered by designing assessment tasks that minimize the possibility of plagiarism.</a:t>
            </a:r>
          </a:p>
          <a:p>
            <a:pPr marL="628650" lvl="1" indent="-171450">
              <a:buFont typeface="Arial" panose="020B0604020202020204" pitchFamily="34" charset="0"/>
              <a:buChar char="•"/>
            </a:pPr>
            <a:r>
              <a:rPr lang="en-US" baseline="0" dirty="0" smtClean="0"/>
              <a:t>Randomizing questions/answers on electronic quizzes/tests</a:t>
            </a:r>
          </a:p>
          <a:p>
            <a:pPr marL="628650" lvl="1" indent="-171450">
              <a:buFont typeface="Arial" panose="020B0604020202020204" pitchFamily="34" charset="0"/>
              <a:buChar char="•"/>
            </a:pPr>
            <a:r>
              <a:rPr lang="en-US" baseline="0" dirty="0" smtClean="0"/>
              <a:t>Use random question pools that cover the same concepts but give each student different question sets</a:t>
            </a:r>
          </a:p>
          <a:p>
            <a:pPr marL="628650" lvl="1" indent="-171450">
              <a:buFont typeface="Arial" panose="020B0604020202020204" pitchFamily="34" charset="0"/>
              <a:buChar char="•"/>
            </a:pPr>
            <a:r>
              <a:rPr lang="en-US" baseline="0" dirty="0" smtClean="0"/>
              <a:t>Avoid asking students to simply collect, describe, and present information—make them analyze, evaluate, and synthesize an argument (higher-order Bloom’s taxonomy)</a:t>
            </a:r>
          </a:p>
          <a:p>
            <a:pPr marL="628650" lvl="1" indent="-171450">
              <a:buFont typeface="Arial" panose="020B0604020202020204" pitchFamily="34" charset="0"/>
              <a:buChar char="•"/>
            </a:pPr>
            <a:r>
              <a:rPr lang="en-US" baseline="0" dirty="0" smtClean="0"/>
              <a:t>Use alternatives to the standard essay question—give them case studies, or other complex assignments that are more difficult to plagiarize</a:t>
            </a:r>
          </a:p>
          <a:p>
            <a:pPr marL="628650" lvl="1" indent="-171450">
              <a:buFont typeface="Arial" panose="020B0604020202020204" pitchFamily="34" charset="0"/>
              <a:buChar char="•"/>
            </a:pPr>
            <a:r>
              <a:rPr lang="en-US" baseline="0" dirty="0" smtClean="0"/>
              <a:t>Have students give brief presentations over their research projects—It may be a simple progress report or a presentation over their conclusions (with recommendations for further study)</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D30AB65-D702-4A37-8A7E-63D87684CBB9}" type="slidenum">
              <a:rPr lang="en-US" smtClean="0"/>
              <a:t>27</a:t>
            </a:fld>
            <a:endParaRPr lang="en-US"/>
          </a:p>
        </p:txBody>
      </p:sp>
    </p:spTree>
    <p:extLst>
      <p:ext uri="{BB962C8B-B14F-4D97-AF65-F5344CB8AC3E}">
        <p14:creationId xmlns:p14="http://schemas.microsoft.com/office/powerpoint/2010/main" val="292879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0" indent="0">
              <a:buFont typeface="Arial" panose="020B0604020202020204" pitchFamily="34" charset="0"/>
              <a:buNone/>
            </a:pPr>
            <a:r>
              <a:rPr lang="en-US" dirty="0" smtClean="0"/>
              <a:t>Ask</a:t>
            </a:r>
            <a:r>
              <a:rPr lang="en-US" baseline="0" dirty="0" smtClean="0"/>
              <a:t> students to provide evidence that they have not plagiarized as part of the assignment.</a:t>
            </a:r>
          </a:p>
          <a:p>
            <a:pPr marL="628650" lvl="1" indent="-171450">
              <a:buFont typeface="Arial" panose="020B0604020202020204" pitchFamily="34" charset="0"/>
              <a:buChar char="•"/>
            </a:pPr>
            <a:r>
              <a:rPr lang="en-US" baseline="0" dirty="0" smtClean="0"/>
              <a:t>Annotated bibliographies force students to analyze their sources for relevance and importance to their argument.</a:t>
            </a:r>
          </a:p>
          <a:p>
            <a:pPr marL="628650" lvl="1" indent="-171450">
              <a:buFont typeface="Arial" panose="020B0604020202020204" pitchFamily="34" charset="0"/>
              <a:buChar char="•"/>
            </a:pPr>
            <a:r>
              <a:rPr lang="en-US" baseline="0" dirty="0" smtClean="0"/>
              <a:t>A meta-essay where students answer the question “What did you learn from this assignment?” also forces them to analyze the assignment and gives them an opportunity for self-reflection.</a:t>
            </a:r>
          </a:p>
          <a:p>
            <a:pPr marL="1085850" lvl="2" indent="-171450">
              <a:buFont typeface="Arial" panose="020B0604020202020204" pitchFamily="34" charset="0"/>
              <a:buChar char="•"/>
            </a:pPr>
            <a:r>
              <a:rPr lang="en-US" baseline="0" dirty="0" smtClean="0"/>
              <a:t>Can be handled many different ways – e.g. a Journal entry in Blackboard/Canvas/LMS</a:t>
            </a:r>
          </a:p>
          <a:p>
            <a:pPr marL="628650" lvl="1" indent="-171450">
              <a:buFont typeface="Arial" panose="020B0604020202020204" pitchFamily="34" charset="0"/>
              <a:buChar char="•"/>
            </a:pPr>
            <a:r>
              <a:rPr lang="en-US" baseline="0" dirty="0" smtClean="0"/>
              <a:t>Insist students provide evidence for significant claims. If students can’t meet the criteria for evidence, then return the assignment to be redone until they are able to do so (at least, until the final deadline, of course). Multiple drafts for long assignments should always be encouraged!</a:t>
            </a:r>
          </a:p>
        </p:txBody>
      </p:sp>
      <p:sp>
        <p:nvSpPr>
          <p:cNvPr id="4" name="Slide Number Placeholder 3"/>
          <p:cNvSpPr>
            <a:spLocks noGrp="1"/>
          </p:cNvSpPr>
          <p:nvPr>
            <p:ph type="sldNum" sz="quarter" idx="10"/>
          </p:nvPr>
        </p:nvSpPr>
        <p:spPr/>
        <p:txBody>
          <a:bodyPr/>
          <a:lstStyle/>
          <a:p>
            <a:fld id="{3D30AB65-D702-4A37-8A7E-63D87684CBB9}" type="slidenum">
              <a:rPr lang="en-US" smtClean="0"/>
              <a:t>28</a:t>
            </a:fld>
            <a:endParaRPr lang="en-US"/>
          </a:p>
        </p:txBody>
      </p:sp>
    </p:spTree>
    <p:extLst>
      <p:ext uri="{BB962C8B-B14F-4D97-AF65-F5344CB8AC3E}">
        <p14:creationId xmlns:p14="http://schemas.microsoft.com/office/powerpoint/2010/main" val="3534025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RAZ</a:t>
            </a:r>
          </a:p>
          <a:p>
            <a:pPr marL="0" indent="0">
              <a:buFont typeface="Arial" panose="020B0604020202020204" pitchFamily="34" charset="0"/>
              <a:buNone/>
            </a:pPr>
            <a:r>
              <a:rPr lang="en-US" baseline="0" dirty="0" smtClean="0"/>
              <a:t>You can also minimize the plagiarism in collaborative/group work by emphasizing it as a positive exercise</a:t>
            </a:r>
          </a:p>
          <a:p>
            <a:pPr marL="628650" lvl="1" indent="-171450">
              <a:buFont typeface="Arial" panose="020B0604020202020204" pitchFamily="34" charset="0"/>
              <a:buChar char="•"/>
            </a:pPr>
            <a:r>
              <a:rPr lang="en-US" baseline="0" dirty="0" smtClean="0"/>
              <a:t>Make students work together in groups, but have them turn in individual assignments</a:t>
            </a:r>
          </a:p>
          <a:p>
            <a:pPr marL="628650" lvl="1" indent="-171450">
              <a:buFont typeface="Arial" panose="020B0604020202020204" pitchFamily="34" charset="0"/>
              <a:buChar char="•"/>
            </a:pPr>
            <a:r>
              <a:rPr lang="en-US" baseline="0" dirty="0" smtClean="0"/>
              <a:t>You should include some sort of mechanism to account for “shirkers” or those who don’t contribute much to the group assignment</a:t>
            </a:r>
          </a:p>
          <a:p>
            <a:pPr marL="628650" lvl="1" indent="-171450">
              <a:buFont typeface="Arial" panose="020B0604020202020204" pitchFamily="34" charset="0"/>
              <a:buChar char="•"/>
            </a:pPr>
            <a:r>
              <a:rPr lang="en-US" baseline="0" dirty="0" smtClean="0"/>
              <a:t>Always ensure that the criteria for evaluating group work is clearly understood.</a:t>
            </a:r>
          </a:p>
          <a:p>
            <a:pPr marL="628650" lvl="1" indent="-171450">
              <a:buFont typeface="Arial" panose="020B0604020202020204" pitchFamily="34" charset="0"/>
              <a:buChar char="•"/>
            </a:pPr>
            <a:r>
              <a:rPr lang="en-US" baseline="0" dirty="0" smtClean="0"/>
              <a:t>Make use of the tools available for evaluating who has contributed to the group project</a:t>
            </a:r>
          </a:p>
          <a:p>
            <a:pPr marL="1085850" lvl="2" indent="-171450">
              <a:buFont typeface="Arial" panose="020B0604020202020204" pitchFamily="34" charset="0"/>
              <a:buChar char="•"/>
            </a:pPr>
            <a:r>
              <a:rPr lang="en-US" baseline="0" dirty="0" smtClean="0"/>
              <a:t>Wikis and blogs, for instance, track user history</a:t>
            </a:r>
          </a:p>
          <a:p>
            <a:pPr marL="628650" lvl="1" indent="-171450">
              <a:buFont typeface="Arial" panose="020B0604020202020204" pitchFamily="34" charset="0"/>
              <a:buChar char="•"/>
            </a:pPr>
            <a:r>
              <a:rPr lang="en-US" baseline="0" dirty="0" smtClean="0"/>
              <a:t>Provide peer-evaluations for group work and include that as part of the overall assessment</a:t>
            </a:r>
          </a:p>
          <a:p>
            <a:pPr marL="1085850" lvl="2" indent="-171450">
              <a:buFont typeface="Arial" panose="020B0604020202020204" pitchFamily="34" charset="0"/>
              <a:buChar char="•"/>
            </a:pPr>
            <a:r>
              <a:rPr lang="en-US" baseline="0" dirty="0" smtClean="0"/>
              <a:t>EXAMPLES: Ceramic Engineering, Mechanical Engineering</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D30AB65-D702-4A37-8A7E-63D87684CBB9}" type="slidenum">
              <a:rPr lang="en-US" smtClean="0"/>
              <a:t>29</a:t>
            </a:fld>
            <a:endParaRPr lang="en-US"/>
          </a:p>
        </p:txBody>
      </p:sp>
    </p:spTree>
    <p:extLst>
      <p:ext uri="{BB962C8B-B14F-4D97-AF65-F5344CB8AC3E}">
        <p14:creationId xmlns:p14="http://schemas.microsoft.com/office/powerpoint/2010/main" val="326896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MALCOLM</a:t>
            </a:r>
          </a:p>
        </p:txBody>
      </p:sp>
      <p:sp>
        <p:nvSpPr>
          <p:cNvPr id="4" name="Slide Number Placeholder 3"/>
          <p:cNvSpPr>
            <a:spLocks noGrp="1"/>
          </p:cNvSpPr>
          <p:nvPr>
            <p:ph type="sldNum" sz="quarter" idx="10"/>
          </p:nvPr>
        </p:nvSpPr>
        <p:spPr/>
        <p:txBody>
          <a:bodyPr/>
          <a:lstStyle/>
          <a:p>
            <a:fld id="{3D30AB65-D702-4A37-8A7E-63D87684CBB9}" type="slidenum">
              <a:rPr lang="en-US" smtClean="0"/>
              <a:t>3</a:t>
            </a:fld>
            <a:endParaRPr lang="en-US"/>
          </a:p>
        </p:txBody>
      </p:sp>
    </p:spTree>
    <p:extLst>
      <p:ext uri="{BB962C8B-B14F-4D97-AF65-F5344CB8AC3E}">
        <p14:creationId xmlns:p14="http://schemas.microsoft.com/office/powerpoint/2010/main" val="2039006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MALCOLM</a:t>
            </a:r>
          </a:p>
          <a:p>
            <a:pPr marL="171450" indent="-171450">
              <a:buFont typeface="Arial" panose="020B0604020202020204" pitchFamily="34" charset="0"/>
              <a:buChar char="•"/>
            </a:pPr>
            <a:r>
              <a:rPr lang="en-US" baseline="0" dirty="0" smtClean="0"/>
              <a:t>Students are crafty, so you need to know what resources they may use for plagiarism</a:t>
            </a:r>
          </a:p>
          <a:p>
            <a:pPr marL="628650" lvl="1" indent="-171450">
              <a:buFont typeface="Arial" panose="020B0604020202020204" pitchFamily="34" charset="0"/>
              <a:buChar char="•"/>
            </a:pPr>
            <a:r>
              <a:rPr lang="en-US" baseline="0" dirty="0" smtClean="0"/>
              <a:t>Use a search engine (e.g. Google) to find sites that students may use (e.g. Wikipedia)</a:t>
            </a:r>
          </a:p>
          <a:p>
            <a:pPr marL="628650" lvl="1" indent="-171450">
              <a:buFont typeface="Arial" panose="020B0604020202020204" pitchFamily="34" charset="0"/>
              <a:buChar char="•"/>
            </a:pPr>
            <a:r>
              <a:rPr lang="en-US" baseline="0" dirty="0" smtClean="0"/>
              <a:t>Demonstrate to students that you also know how to use the Internet to find resources</a:t>
            </a:r>
          </a:p>
          <a:p>
            <a:pPr marL="628650" lvl="1" indent="-171450">
              <a:buFont typeface="Arial" panose="020B0604020202020204" pitchFamily="34" charset="0"/>
              <a:buChar char="•"/>
            </a:pPr>
            <a:r>
              <a:rPr lang="en-US" baseline="0" dirty="0" smtClean="0"/>
              <a:t>Show students the RIGHT way to search for materials on the web</a:t>
            </a:r>
          </a:p>
          <a:p>
            <a:pPr marL="628650" lvl="1" indent="-171450">
              <a:buFont typeface="Arial" panose="020B0604020202020204" pitchFamily="34" charset="0"/>
              <a:buChar char="•"/>
            </a:pPr>
            <a:r>
              <a:rPr lang="en-US" baseline="0" dirty="0" smtClean="0"/>
              <a:t>Local campus Library almost certainly willing to help!</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D30AB65-D702-4A37-8A7E-63D87684CBB9}" type="slidenum">
              <a:rPr lang="en-US" smtClean="0"/>
              <a:t>30</a:t>
            </a:fld>
            <a:endParaRPr lang="en-US"/>
          </a:p>
        </p:txBody>
      </p:sp>
    </p:spTree>
    <p:extLst>
      <p:ext uri="{BB962C8B-B14F-4D97-AF65-F5344CB8AC3E}">
        <p14:creationId xmlns:p14="http://schemas.microsoft.com/office/powerpoint/2010/main" val="3771339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RAZ</a:t>
            </a:r>
          </a:p>
          <a:p>
            <a:pPr marL="171450" indent="-171450">
              <a:buFont typeface="Arial" panose="020B0604020202020204" pitchFamily="34" charset="0"/>
              <a:buChar char="•"/>
            </a:pPr>
            <a:r>
              <a:rPr lang="en-US" baseline="0" dirty="0" smtClean="0"/>
              <a:t>Use plagiarism detection software and other tools</a:t>
            </a:r>
          </a:p>
          <a:p>
            <a:pPr marL="628650" lvl="1" indent="-171450">
              <a:buFont typeface="Arial" panose="020B0604020202020204" pitchFamily="34" charset="0"/>
              <a:buChar char="•"/>
            </a:pPr>
            <a:r>
              <a:rPr lang="en-US" baseline="0" dirty="0" smtClean="0"/>
              <a:t>Have students submit assignments electronically. This makes it easier to cross-check the paper through detection software and against the Internet.</a:t>
            </a:r>
          </a:p>
          <a:p>
            <a:pPr marL="628650" lvl="1" indent="-171450">
              <a:buFont typeface="Arial" panose="020B0604020202020204" pitchFamily="34" charset="0"/>
              <a:buChar char="•"/>
            </a:pPr>
            <a:r>
              <a:rPr lang="en-US" baseline="0" dirty="0" smtClean="0"/>
              <a:t>Run the assignment through software that checks for similarity with other papers (e.g. Turnitin and iThenticate).</a:t>
            </a:r>
          </a:p>
          <a:p>
            <a:pPr marL="628650" lvl="1" indent="-171450">
              <a:buFont typeface="Arial" panose="020B0604020202020204" pitchFamily="34" charset="0"/>
              <a:buChar char="•"/>
            </a:pPr>
            <a:r>
              <a:rPr lang="en-US" baseline="0" dirty="0" smtClean="0"/>
              <a:t>Use deterrence penalties and ENFORCE THEM!</a:t>
            </a:r>
          </a:p>
          <a:p>
            <a:pPr marL="1085850" lvl="2" indent="-171450">
              <a:buFont typeface="Arial" panose="020B0604020202020204" pitchFamily="34" charset="0"/>
              <a:buChar char="•"/>
            </a:pPr>
            <a:r>
              <a:rPr lang="en-US" baseline="0" dirty="0" smtClean="0"/>
              <a:t>Each school is a bit different, but every school has their own policies in place to deal with plagiarism</a:t>
            </a:r>
          </a:p>
          <a:p>
            <a:pPr marL="628650" lvl="1" indent="-171450">
              <a:buFont typeface="Arial" panose="020B0604020202020204" pitchFamily="34" charset="0"/>
              <a:buChar char="•"/>
            </a:pPr>
            <a:r>
              <a:rPr lang="en-US" baseline="0" dirty="0" smtClean="0"/>
              <a:t>Archive student work for later cross-checking in future semesters</a:t>
            </a:r>
          </a:p>
          <a:p>
            <a:pPr marL="1085850" lvl="2" indent="-171450">
              <a:buFont typeface="Arial" panose="020B0604020202020204" pitchFamily="34" charset="0"/>
              <a:buChar char="•"/>
            </a:pPr>
            <a:r>
              <a:rPr lang="en-US" baseline="0" dirty="0" smtClean="0"/>
              <a:t>A common tactic is for students to re-use papers from upperclassmen who took the same course</a:t>
            </a:r>
          </a:p>
        </p:txBody>
      </p:sp>
      <p:sp>
        <p:nvSpPr>
          <p:cNvPr id="4" name="Slide Number Placeholder 3"/>
          <p:cNvSpPr>
            <a:spLocks noGrp="1"/>
          </p:cNvSpPr>
          <p:nvPr>
            <p:ph type="sldNum" sz="quarter" idx="10"/>
          </p:nvPr>
        </p:nvSpPr>
        <p:spPr/>
        <p:txBody>
          <a:bodyPr/>
          <a:lstStyle/>
          <a:p>
            <a:fld id="{3D30AB65-D702-4A37-8A7E-63D87684CBB9}" type="slidenum">
              <a:rPr lang="en-US" smtClean="0"/>
              <a:t>31</a:t>
            </a:fld>
            <a:endParaRPr lang="en-US"/>
          </a:p>
        </p:txBody>
      </p:sp>
    </p:spTree>
    <p:extLst>
      <p:ext uri="{BB962C8B-B14F-4D97-AF65-F5344CB8AC3E}">
        <p14:creationId xmlns:p14="http://schemas.microsoft.com/office/powerpoint/2010/main" val="1521066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RAZ</a:t>
            </a:r>
          </a:p>
          <a:p>
            <a:pPr marL="171450" indent="-171450">
              <a:buFont typeface="Arial" panose="020B0604020202020204" pitchFamily="34" charset="0"/>
              <a:buChar char="•"/>
            </a:pPr>
            <a:r>
              <a:rPr lang="en-US" baseline="0" dirty="0" smtClean="0"/>
              <a:t>Respond quickly to incidents of plagiarism</a:t>
            </a:r>
          </a:p>
          <a:p>
            <a:pPr marL="171450" indent="-171450">
              <a:buFont typeface="Arial" panose="020B0604020202020204" pitchFamily="34" charset="0"/>
              <a:buChar char="•"/>
            </a:pPr>
            <a:r>
              <a:rPr lang="en-US" baseline="0" dirty="0" smtClean="0"/>
              <a:t>Be firm and fast in responding</a:t>
            </a:r>
          </a:p>
          <a:p>
            <a:pPr marL="171450" indent="-171450">
              <a:buFont typeface="Arial" panose="020B0604020202020204" pitchFamily="34" charset="0"/>
              <a:buChar char="•"/>
            </a:pPr>
            <a:r>
              <a:rPr lang="en-US" baseline="0" dirty="0" smtClean="0"/>
              <a:t>Blatant examples should be dealt with immediately</a:t>
            </a:r>
          </a:p>
          <a:p>
            <a:pPr marL="628650" lvl="1" indent="-171450">
              <a:buFont typeface="Arial" panose="020B0604020202020204" pitchFamily="34" charset="0"/>
              <a:buChar char="•"/>
            </a:pPr>
            <a:r>
              <a:rPr lang="en-US" baseline="0" dirty="0" smtClean="0"/>
              <a:t>Also, reaffirm the penalties to the rest of the class should someone be caught plagiarizing (don’t identify the plagiarist, of course, as that would probably run afoul of FERPA—they’ll know who they are!)</a:t>
            </a:r>
          </a:p>
          <a:p>
            <a:pPr marL="628650" lvl="1" indent="-171450">
              <a:buFont typeface="Arial" panose="020B0604020202020204" pitchFamily="34" charset="0"/>
              <a:buChar char="•"/>
            </a:pPr>
            <a:r>
              <a:rPr lang="en-US" baseline="0" dirty="0" smtClean="0"/>
              <a:t>Sometimes, it’s about sending a message!</a:t>
            </a:r>
          </a:p>
        </p:txBody>
      </p:sp>
      <p:sp>
        <p:nvSpPr>
          <p:cNvPr id="4" name="Slide Number Placeholder 3"/>
          <p:cNvSpPr>
            <a:spLocks noGrp="1"/>
          </p:cNvSpPr>
          <p:nvPr>
            <p:ph type="sldNum" sz="quarter" idx="10"/>
          </p:nvPr>
        </p:nvSpPr>
        <p:spPr/>
        <p:txBody>
          <a:bodyPr/>
          <a:lstStyle/>
          <a:p>
            <a:fld id="{3D30AB65-D702-4A37-8A7E-63D87684CBB9}" type="slidenum">
              <a:rPr lang="en-US" smtClean="0"/>
              <a:t>32</a:t>
            </a:fld>
            <a:endParaRPr lang="en-US"/>
          </a:p>
        </p:txBody>
      </p:sp>
    </p:spTree>
    <p:extLst>
      <p:ext uri="{BB962C8B-B14F-4D97-AF65-F5344CB8AC3E}">
        <p14:creationId xmlns:p14="http://schemas.microsoft.com/office/powerpoint/2010/main" val="3918375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MALCOLM</a:t>
            </a:r>
          </a:p>
          <a:p>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33</a:t>
            </a:fld>
            <a:endParaRPr lang="en-US"/>
          </a:p>
        </p:txBody>
      </p:sp>
    </p:spTree>
    <p:extLst>
      <p:ext uri="{BB962C8B-B14F-4D97-AF65-F5344CB8AC3E}">
        <p14:creationId xmlns:p14="http://schemas.microsoft.com/office/powerpoint/2010/main" val="410029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RAZ</a:t>
            </a: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4</a:t>
            </a:fld>
            <a:endParaRPr lang="en-US"/>
          </a:p>
        </p:txBody>
      </p:sp>
    </p:spTree>
    <p:extLst>
      <p:ext uri="{BB962C8B-B14F-4D97-AF65-F5344CB8AC3E}">
        <p14:creationId xmlns:p14="http://schemas.microsoft.com/office/powerpoint/2010/main" val="268965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MALCOLM</a:t>
            </a:r>
          </a:p>
          <a:p>
            <a:pPr marL="171450" indent="-171450">
              <a:buFont typeface="Arial" panose="020B0604020202020204" pitchFamily="34" charset="0"/>
              <a:buChar char="•"/>
            </a:pPr>
            <a:r>
              <a:rPr lang="en-US" dirty="0" smtClean="0"/>
              <a:t>Prisoner’s Dilemma</a:t>
            </a:r>
            <a:r>
              <a:rPr lang="en-US" baseline="0" dirty="0" smtClean="0"/>
              <a:t> is an instance where two people are forced to “compete” against each other for some sort of reward (in this case, not being thrown in jail for an extended period of time). </a:t>
            </a:r>
          </a:p>
          <a:p>
            <a:pPr marL="171450" indent="-171450">
              <a:buFont typeface="Arial" panose="020B0604020202020204" pitchFamily="34" charset="0"/>
              <a:buChar char="•"/>
            </a:pPr>
            <a:r>
              <a:rPr lang="en-US" baseline="0" dirty="0" smtClean="0"/>
              <a:t>They do not have any way of communicating with each other.</a:t>
            </a:r>
          </a:p>
          <a:p>
            <a:pPr marL="171450" indent="-171450">
              <a:buFont typeface="Arial" panose="020B0604020202020204" pitchFamily="34" charset="0"/>
              <a:buChar char="•"/>
            </a:pPr>
            <a:r>
              <a:rPr lang="en-US" baseline="0" dirty="0" smtClean="0"/>
              <a:t>Each player is forced to make a choice—either betray their comrade, or remain silent (cooperate with their comrade unbeknownst to the other party)</a:t>
            </a:r>
          </a:p>
          <a:p>
            <a:pPr marL="171450" indent="-171450">
              <a:buFont typeface="Arial" panose="020B0604020202020204" pitchFamily="34" charset="0"/>
              <a:buChar char="•"/>
            </a:pPr>
            <a:r>
              <a:rPr lang="en-US" baseline="0" dirty="0" smtClean="0"/>
              <a:t>The most “rational” choice is for each player to betray the other party, thus hoping their partner in crime will remain silent, in which case the party that betrays the other goes free.</a:t>
            </a:r>
          </a:p>
          <a:p>
            <a:pPr marL="171450" indent="-171450">
              <a:buFont typeface="Arial" panose="020B0604020202020204" pitchFamily="34" charset="0"/>
              <a:buChar char="•"/>
            </a:pPr>
            <a:r>
              <a:rPr lang="en-US" baseline="0" dirty="0" smtClean="0"/>
              <a:t>The most “logical” choice is for both parties to remain silent—each serves some amount of time, but will be free in relatively short order compared to being betrayed by the other party.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30AB65-D702-4A37-8A7E-63D87684CBB9}" type="slidenum">
              <a:rPr lang="en-US" smtClean="0"/>
              <a:t>5</a:t>
            </a:fld>
            <a:endParaRPr lang="en-US"/>
          </a:p>
        </p:txBody>
      </p:sp>
    </p:spTree>
    <p:extLst>
      <p:ext uri="{BB962C8B-B14F-4D97-AF65-F5344CB8AC3E}">
        <p14:creationId xmlns:p14="http://schemas.microsoft.com/office/powerpoint/2010/main" val="386545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RAZ</a:t>
            </a:r>
          </a:p>
        </p:txBody>
      </p:sp>
      <p:sp>
        <p:nvSpPr>
          <p:cNvPr id="4" name="Slide Number Placeholder 3"/>
          <p:cNvSpPr>
            <a:spLocks noGrp="1"/>
          </p:cNvSpPr>
          <p:nvPr>
            <p:ph type="sldNum" sz="quarter" idx="10"/>
          </p:nvPr>
        </p:nvSpPr>
        <p:spPr/>
        <p:txBody>
          <a:bodyPr/>
          <a:lstStyle/>
          <a:p>
            <a:fld id="{3D30AB65-D702-4A37-8A7E-63D87684CBB9}" type="slidenum">
              <a:rPr lang="en-US" smtClean="0"/>
              <a:t>6</a:t>
            </a:fld>
            <a:endParaRPr lang="en-US"/>
          </a:p>
        </p:txBody>
      </p:sp>
    </p:spTree>
    <p:extLst>
      <p:ext uri="{BB962C8B-B14F-4D97-AF65-F5344CB8AC3E}">
        <p14:creationId xmlns:p14="http://schemas.microsoft.com/office/powerpoint/2010/main" val="351655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MALCOLM</a:t>
            </a:r>
          </a:p>
          <a:p>
            <a:pPr marL="0" indent="0">
              <a:buFont typeface="Arial" panose="020B0604020202020204" pitchFamily="34" charset="0"/>
              <a:buNone/>
            </a:pPr>
            <a:r>
              <a:rPr lang="en-US" baseline="0" dirty="0" smtClean="0"/>
              <a:t>Researchers from University of Lausanne and University of Edinburgh suggest the Iterated Snowdrift Game may reflect real-world social situations.</a:t>
            </a:r>
          </a:p>
          <a:p>
            <a:pPr marL="171450" indent="-171450">
              <a:buFont typeface="Arial" panose="020B0604020202020204" pitchFamily="34" charset="0"/>
              <a:buChar char="•"/>
            </a:pPr>
            <a:r>
              <a:rPr lang="en-US" baseline="0" dirty="0" smtClean="0"/>
              <a:t>2 people separated by a snowdrift.</a:t>
            </a:r>
          </a:p>
          <a:p>
            <a:pPr marL="171450" indent="-171450">
              <a:buFont typeface="Arial" panose="020B0604020202020204" pitchFamily="34" charset="0"/>
              <a:buChar char="•"/>
            </a:pPr>
            <a:r>
              <a:rPr lang="en-US" baseline="0" dirty="0" smtClean="0"/>
              <a:t>Each has the option to shovel a path through the snow.</a:t>
            </a:r>
          </a:p>
          <a:p>
            <a:pPr marL="171450" indent="-171450">
              <a:buFont typeface="Arial" panose="020B0604020202020204" pitchFamily="34" charset="0"/>
              <a:buChar char="•"/>
            </a:pPr>
            <a:r>
              <a:rPr lang="en-US" baseline="0" dirty="0" smtClean="0"/>
              <a:t>One can shovel, both can shovel, or no one shovels.</a:t>
            </a:r>
          </a:p>
          <a:p>
            <a:pPr marL="171450" indent="-171450">
              <a:buFont typeface="Arial" panose="020B0604020202020204" pitchFamily="34" charset="0"/>
              <a:buChar char="•"/>
            </a:pPr>
            <a:r>
              <a:rPr lang="en-US" baseline="0" dirty="0" smtClean="0"/>
              <a:t>If one person shovels, then both benefit, but this requires more time/effort and may cause resentment from the person who shoveled against the person who didn’t.</a:t>
            </a:r>
          </a:p>
          <a:p>
            <a:pPr marL="171450" indent="-171450">
              <a:buFont typeface="Arial" panose="020B0604020202020204" pitchFamily="34" charset="0"/>
              <a:buChar char="•"/>
            </a:pPr>
            <a:r>
              <a:rPr lang="en-US" baseline="0" dirty="0" smtClean="0"/>
              <a:t>If both shovel, then they receive the most benefit in the least amount of time/effort. Then they can go have a drink together, celebrating a job well-done!</a:t>
            </a:r>
          </a:p>
          <a:p>
            <a:pPr marL="171450" indent="-171450">
              <a:buFont typeface="Arial" panose="020B0604020202020204" pitchFamily="34" charset="0"/>
              <a:buChar char="•"/>
            </a:pPr>
            <a:r>
              <a:rPr lang="en-US" baseline="0" dirty="0" smtClean="0"/>
              <a:t>In group-work situations (e.g. writing a research paper or collaborating on a report), participants who do little to no work can reap the benefits of those who do the most work.</a:t>
            </a:r>
          </a:p>
        </p:txBody>
      </p:sp>
      <p:sp>
        <p:nvSpPr>
          <p:cNvPr id="4" name="Slide Number Placeholder 3"/>
          <p:cNvSpPr>
            <a:spLocks noGrp="1"/>
          </p:cNvSpPr>
          <p:nvPr>
            <p:ph type="sldNum" sz="quarter" idx="10"/>
          </p:nvPr>
        </p:nvSpPr>
        <p:spPr/>
        <p:txBody>
          <a:bodyPr/>
          <a:lstStyle/>
          <a:p>
            <a:fld id="{3D30AB65-D702-4A37-8A7E-63D87684CBB9}" type="slidenum">
              <a:rPr lang="en-US" smtClean="0"/>
              <a:t>7</a:t>
            </a:fld>
            <a:endParaRPr lang="en-US"/>
          </a:p>
        </p:txBody>
      </p:sp>
    </p:spTree>
    <p:extLst>
      <p:ext uri="{BB962C8B-B14F-4D97-AF65-F5344CB8AC3E}">
        <p14:creationId xmlns:p14="http://schemas.microsoft.com/office/powerpoint/2010/main" val="37885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RAZ</a:t>
            </a:r>
          </a:p>
          <a:p>
            <a:pPr marL="0" indent="0">
              <a:buFont typeface="Arial" panose="020B0604020202020204" pitchFamily="34" charset="0"/>
              <a:buNone/>
            </a:pPr>
            <a:r>
              <a:rPr lang="en-US" baseline="0" dirty="0" smtClean="0"/>
              <a:t>The Plagiarist’s Dilemma is a variation of the Prisoner’s Dilemma as an exercise in cooperation (not plagiarizing) or betrayal (plagiarizing)</a:t>
            </a:r>
          </a:p>
          <a:p>
            <a:pPr marL="628650" lvl="1" indent="-171450">
              <a:buFont typeface="Arial" panose="020B0604020202020204" pitchFamily="34" charset="0"/>
              <a:buChar char="•"/>
            </a:pPr>
            <a:r>
              <a:rPr lang="en-US" baseline="0" dirty="0" smtClean="0"/>
              <a:t>Each student in the class has the option to conform to societal expectations (not plagiarize) or not (plagiarize)</a:t>
            </a:r>
          </a:p>
          <a:p>
            <a:pPr marL="628650" lvl="1" indent="-171450">
              <a:buFont typeface="Arial" panose="020B0604020202020204" pitchFamily="34" charset="0"/>
              <a:buChar char="•"/>
            </a:pPr>
            <a:r>
              <a:rPr lang="en-US" baseline="0" dirty="0" smtClean="0"/>
              <a:t>And of course each choice has its pros and cons</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D30AB65-D702-4A37-8A7E-63D87684CBB9}" type="slidenum">
              <a:rPr lang="en-US" smtClean="0"/>
              <a:t>8</a:t>
            </a:fld>
            <a:endParaRPr lang="en-US"/>
          </a:p>
        </p:txBody>
      </p:sp>
    </p:spTree>
    <p:extLst>
      <p:ext uri="{BB962C8B-B14F-4D97-AF65-F5344CB8AC3E}">
        <p14:creationId xmlns:p14="http://schemas.microsoft.com/office/powerpoint/2010/main" val="298097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RAZ</a:t>
            </a:r>
          </a:p>
          <a:p>
            <a:r>
              <a:rPr lang="en-US" dirty="0" smtClean="0"/>
              <a:t>Students can either</a:t>
            </a:r>
            <a:r>
              <a:rPr lang="en-US" baseline="0" dirty="0" smtClean="0"/>
              <a:t> act with Integrity or Plagiarize.</a:t>
            </a:r>
          </a:p>
          <a:p>
            <a:pPr marL="171450" indent="-171450">
              <a:buFont typeface="Arial" panose="020B0604020202020204" pitchFamily="34" charset="0"/>
              <a:buChar char="•"/>
            </a:pPr>
            <a:r>
              <a:rPr lang="en-US" baseline="0" dirty="0" smtClean="0"/>
              <a:t>If most or all students act with Integrity</a:t>
            </a:r>
          </a:p>
          <a:p>
            <a:pPr marL="628650" lvl="1" indent="-171450">
              <a:buFont typeface="Arial" panose="020B0604020202020204" pitchFamily="34" charset="0"/>
              <a:buChar char="•"/>
            </a:pPr>
            <a:r>
              <a:rPr lang="en-US" baseline="0" dirty="0" smtClean="0"/>
              <a:t>May take longer to complete a college degree</a:t>
            </a:r>
          </a:p>
          <a:p>
            <a:pPr marL="628650" lvl="1" indent="-171450">
              <a:buFont typeface="Arial" panose="020B0604020202020204" pitchFamily="34" charset="0"/>
              <a:buChar char="•"/>
            </a:pPr>
            <a:r>
              <a:rPr lang="en-US" baseline="0" dirty="0" smtClean="0"/>
              <a:t>All students are able to apply themselves and work hard (hard work is its own reward, after all)</a:t>
            </a:r>
          </a:p>
          <a:p>
            <a:pPr marL="628650" lvl="1" indent="-171450">
              <a:buFont typeface="Arial" panose="020B0604020202020204" pitchFamily="34" charset="0"/>
              <a:buChar char="•"/>
            </a:pPr>
            <a:r>
              <a:rPr lang="en-US" baseline="0" dirty="0" smtClean="0"/>
              <a:t>Each student receives a solid education, assuming each is applying him or herself to the tasks required</a:t>
            </a:r>
          </a:p>
          <a:p>
            <a:pPr marL="628650" lvl="1" indent="-171450">
              <a:buFont typeface="Arial" panose="020B0604020202020204" pitchFamily="34" charset="0"/>
              <a:buChar char="•"/>
            </a:pPr>
            <a:r>
              <a:rPr lang="en-US" baseline="0" dirty="0" smtClean="0"/>
              <a:t>Students develop positive work and study habits and will carry over ethical behavior in the classroom to other aspects of life (presumably)</a:t>
            </a:r>
          </a:p>
          <a:p>
            <a:pPr marL="171450" lvl="0" indent="-171450">
              <a:buFont typeface="Arial" panose="020B0604020202020204" pitchFamily="34" charset="0"/>
              <a:buChar char="•"/>
            </a:pPr>
            <a:r>
              <a:rPr lang="en-US" baseline="0" dirty="0" smtClean="0"/>
              <a:t>If a sizable fraction of students are able to plagiarize or cheat in class:</a:t>
            </a:r>
          </a:p>
          <a:p>
            <a:pPr marL="628650" lvl="1" indent="-171450">
              <a:buFont typeface="Arial" panose="020B0604020202020204" pitchFamily="34" charset="0"/>
              <a:buChar char="•"/>
            </a:pPr>
            <a:r>
              <a:rPr lang="en-US" baseline="0" dirty="0" smtClean="0"/>
              <a:t>Students demonstrate they have no integrity—this can and will carry over into other behaviors outside of the classroom.</a:t>
            </a:r>
          </a:p>
          <a:p>
            <a:pPr marL="628650" lvl="1" indent="-171450">
              <a:buFont typeface="Arial" panose="020B0604020202020204" pitchFamily="34" charset="0"/>
              <a:buChar char="•"/>
            </a:pPr>
            <a:r>
              <a:rPr lang="en-US" baseline="0" dirty="0" smtClean="0"/>
              <a:t>They are devaluing the quality of their education and their degree whether they realize it or not</a:t>
            </a:r>
          </a:p>
          <a:p>
            <a:pPr marL="628650" lvl="1" indent="-171450">
              <a:buFont typeface="Arial" panose="020B0604020202020204" pitchFamily="34" charset="0"/>
              <a:buChar char="•"/>
            </a:pPr>
            <a:r>
              <a:rPr lang="en-US" baseline="0" dirty="0" smtClean="0"/>
              <a:t>This can impact their employment later on when they are found out that they plagiarized in college.</a:t>
            </a:r>
          </a:p>
          <a:p>
            <a:pPr marL="628650" lvl="1" indent="-171450">
              <a:buFont typeface="Arial" panose="020B0604020202020204" pitchFamily="34" charset="0"/>
              <a:buChar char="•"/>
            </a:pPr>
            <a:r>
              <a:rPr lang="en-US" baseline="0" dirty="0" smtClean="0"/>
              <a:t>Honest students are penalized for behavior that they have nothing to do with.</a:t>
            </a:r>
          </a:p>
          <a:p>
            <a:pPr marL="171450" lvl="0" indent="-171450">
              <a:buFont typeface="Arial" panose="020B0604020202020204" pitchFamily="34" charset="0"/>
              <a:buChar char="•"/>
            </a:pPr>
            <a:r>
              <a:rPr lang="en-US" baseline="0" dirty="0" smtClean="0"/>
              <a:t>If all or most students engage in plagiarism:</a:t>
            </a:r>
          </a:p>
          <a:p>
            <a:pPr marL="628650" lvl="1" indent="-171450">
              <a:buFont typeface="Arial" panose="020B0604020202020204" pitchFamily="34" charset="0"/>
              <a:buChar char="•"/>
            </a:pPr>
            <a:r>
              <a:rPr lang="en-US" baseline="0" dirty="0" smtClean="0"/>
              <a:t>This can devalue the entire institution.</a:t>
            </a:r>
          </a:p>
          <a:p>
            <a:pPr marL="628650" lvl="1" indent="-171450">
              <a:buFont typeface="Arial" panose="020B0604020202020204" pitchFamily="34" charset="0"/>
              <a:buChar char="•"/>
            </a:pPr>
            <a:r>
              <a:rPr lang="en-US" baseline="0" dirty="0" smtClean="0"/>
              <a:t>Many opportunities for gainful employment will be lost.</a:t>
            </a:r>
          </a:p>
          <a:p>
            <a:pPr marL="628650" lvl="1" indent="-171450">
              <a:buFont typeface="Arial" panose="020B0604020202020204" pitchFamily="34" charset="0"/>
              <a:buChar char="•"/>
            </a:pPr>
            <a:r>
              <a:rPr lang="en-US" baseline="0" dirty="0" smtClean="0"/>
              <a:t>In their professional career, if it is discovered they plagiarized, they may be blacklisted from academic and trade journal publications</a:t>
            </a:r>
          </a:p>
          <a:p>
            <a:pPr marL="628650" lvl="1" indent="-171450">
              <a:buFont typeface="Arial" panose="020B0604020202020204" pitchFamily="34" charset="0"/>
              <a:buChar char="•"/>
            </a:pPr>
            <a:r>
              <a:rPr lang="en-US" baseline="0" dirty="0" smtClean="0"/>
              <a:t>Again, the degree is devalued.</a:t>
            </a:r>
          </a:p>
          <a:p>
            <a:pPr marL="628650" lvl="1" indent="-171450">
              <a:buFont typeface="Arial" panose="020B0604020202020204" pitchFamily="34" charset="0"/>
              <a:buChar char="•"/>
            </a:pPr>
            <a:r>
              <a:rPr lang="en-US" baseline="0" dirty="0" smtClean="0"/>
              <a:t>This can influence unethical behavior outside of the classroom.</a:t>
            </a:r>
          </a:p>
          <a:p>
            <a:pPr marL="628650" lvl="1" indent="-171450">
              <a:buFont typeface="Arial" panose="020B0604020202020204" pitchFamily="34" charset="0"/>
              <a:buChar char="•"/>
            </a:pPr>
            <a:r>
              <a:rPr lang="en-US" baseline="0" dirty="0" smtClean="0"/>
              <a:t>Academic degrees can be revoked (and have been in the past). </a:t>
            </a:r>
          </a:p>
          <a:p>
            <a:pPr marL="628650" lvl="1" indent="-171450">
              <a:buFont typeface="Arial" panose="020B0604020202020204" pitchFamily="34" charset="0"/>
              <a:buChar char="•"/>
            </a:pPr>
            <a:r>
              <a:rPr lang="en-US" baseline="0" dirty="0" smtClean="0"/>
              <a:t>Students who plagiarize in order to participate in sports may cause their school to lose past championship awards (see University of North Carolina).</a:t>
            </a:r>
          </a:p>
        </p:txBody>
      </p:sp>
      <p:sp>
        <p:nvSpPr>
          <p:cNvPr id="4" name="Slide Number Placeholder 3"/>
          <p:cNvSpPr>
            <a:spLocks noGrp="1"/>
          </p:cNvSpPr>
          <p:nvPr>
            <p:ph type="sldNum" sz="quarter" idx="10"/>
          </p:nvPr>
        </p:nvSpPr>
        <p:spPr/>
        <p:txBody>
          <a:bodyPr/>
          <a:lstStyle/>
          <a:p>
            <a:fld id="{3D30AB65-D702-4A37-8A7E-63D87684CBB9}" type="slidenum">
              <a:rPr lang="en-US" smtClean="0"/>
              <a:t>9</a:t>
            </a:fld>
            <a:endParaRPr lang="en-US"/>
          </a:p>
        </p:txBody>
      </p:sp>
    </p:spTree>
    <p:extLst>
      <p:ext uri="{BB962C8B-B14F-4D97-AF65-F5344CB8AC3E}">
        <p14:creationId xmlns:p14="http://schemas.microsoft.com/office/powerpoint/2010/main" val="1590334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D194C7-2210-4501-9E94-A66BCA569C42}" type="datetimeFigureOut">
              <a:rPr lang="en-US" smtClean="0"/>
              <a:t>3/25/2015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307666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194C7-2210-4501-9E94-A66BCA569C42}" type="datetimeFigureOut">
              <a:rPr lang="en-US" smtClean="0"/>
              <a:t>3/25/2015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57D7A-E83D-48D3-97A3-FD884BB53F8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354886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194C7-2210-4501-9E94-A66BCA569C42}" type="datetimeFigureOut">
              <a:rPr lang="en-US" smtClean="0"/>
              <a:t>3/25/2015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57D7A-E83D-48D3-97A3-FD884BB53F8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411444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D194C7-2210-4501-9E94-A66BCA569C42}" type="datetimeFigureOut">
              <a:rPr lang="en-US" smtClean="0"/>
              <a:t>3/25/2015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20873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D194C7-2210-4501-9E94-A66BCA569C42}" type="datetimeFigureOut">
              <a:rPr lang="en-US" smtClean="0"/>
              <a:t>3/25/2015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960861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D194C7-2210-4501-9E94-A66BCA569C42}" type="datetimeFigureOut">
              <a:rPr lang="en-US" smtClean="0"/>
              <a:t>3/25/2015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82"/>
            <a:ext cx="9144000" cy="73152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380971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D194C7-2210-4501-9E94-A66BCA569C42}" type="datetimeFigureOut">
              <a:rPr lang="en-US" smtClean="0"/>
              <a:t>3/25/2015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957D7A-E83D-48D3-97A3-FD884BB53F80}"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82"/>
            <a:ext cx="9144000" cy="7315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4138232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D194C7-2210-4501-9E94-A66BCA569C42}" type="datetimeFigureOut">
              <a:rPr lang="en-US" smtClean="0"/>
              <a:t>3/25/2015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957D7A-E83D-48D3-97A3-FD884BB53F80}"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92933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194C7-2210-4501-9E94-A66BCA569C42}" type="datetimeFigureOut">
              <a:rPr lang="en-US" smtClean="0"/>
              <a:t>3/25/2015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957D7A-E83D-48D3-97A3-FD884BB53F80}"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218280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194C7-2210-4501-9E94-A66BCA569C42}" type="datetimeFigureOut">
              <a:rPr lang="en-US" smtClean="0"/>
              <a:t>3/25/2015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422950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194C7-2210-4501-9E94-A66BCA569C42}" type="datetimeFigureOut">
              <a:rPr lang="en-US" smtClean="0"/>
              <a:t>3/25/2015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957D7A-E83D-48D3-97A3-FD884BB53F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030" y="5586981"/>
            <a:ext cx="886970" cy="1271019"/>
          </a:xfrm>
          <a:prstGeom prst="rect">
            <a:avLst/>
          </a:prstGeom>
        </p:spPr>
      </p:pic>
    </p:spTree>
    <p:extLst>
      <p:ext uri="{BB962C8B-B14F-4D97-AF65-F5344CB8AC3E}">
        <p14:creationId xmlns:p14="http://schemas.microsoft.com/office/powerpoint/2010/main" val="220586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194C7-2210-4501-9E94-A66BCA569C42}" type="datetimeFigureOut">
              <a:rPr lang="en-US" smtClean="0"/>
              <a:t>3/25/2015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57D7A-E83D-48D3-97A3-FD884BB53F80}"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482"/>
            <a:ext cx="9144000" cy="731520"/>
          </a:xfrm>
          <a:prstGeom prst="rect">
            <a:avLst/>
          </a:prstGeom>
        </p:spPr>
      </p:pic>
    </p:spTree>
    <p:extLst>
      <p:ext uri="{BB962C8B-B14F-4D97-AF65-F5344CB8AC3E}">
        <p14:creationId xmlns:p14="http://schemas.microsoft.com/office/powerpoint/2010/main" val="4045839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b="1" kern="1200">
          <a:solidFill>
            <a:srgbClr val="008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8458200" cy="2557909"/>
          </a:xfrm>
        </p:spPr>
        <p:txBody>
          <a:bodyPr anchor="ctr" anchorCtr="0">
            <a:normAutofit fontScale="90000"/>
          </a:bodyPr>
          <a:lstStyle/>
          <a:p>
            <a:r>
              <a:rPr lang="en-US" dirty="0" smtClean="0"/>
              <a:t>The </a:t>
            </a:r>
            <a:br>
              <a:rPr lang="en-US" dirty="0" smtClean="0"/>
            </a:br>
            <a:r>
              <a:rPr lang="en-US" dirty="0" smtClean="0"/>
              <a:t>Plagiarist’s </a:t>
            </a:r>
            <a:br>
              <a:rPr lang="en-US" dirty="0" smtClean="0"/>
            </a:br>
            <a:r>
              <a:rPr lang="en-US" dirty="0" smtClean="0"/>
              <a:t>Dilemma: </a:t>
            </a:r>
            <a:br>
              <a:rPr lang="en-US" dirty="0" smtClean="0"/>
            </a:br>
            <a:r>
              <a:rPr lang="en-US" sz="3200" dirty="0" smtClean="0"/>
              <a:t>Game Theory and Academic Integrity</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4" t="14144" r="13941" b="33305"/>
          <a:stretch/>
        </p:blipFill>
        <p:spPr>
          <a:xfrm>
            <a:off x="2689355" y="3997667"/>
            <a:ext cx="4451089" cy="24560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136675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Perceptions of the Rules of the Game…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440" y="4277032"/>
            <a:ext cx="2037121" cy="25809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833889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766" y="1825625"/>
            <a:ext cx="3296467" cy="435133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1286820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5216" y="1825625"/>
            <a:ext cx="3113567" cy="4351338"/>
          </a:xfrm>
        </p:spPr>
      </p:pic>
      <p:sp>
        <p:nvSpPr>
          <p:cNvPr id="5" name="TextBox 4"/>
          <p:cNvSpPr txBox="1"/>
          <p:nvPr/>
        </p:nvSpPr>
        <p:spPr>
          <a:xfrm>
            <a:off x="0" y="6488668"/>
            <a:ext cx="6320769" cy="307777"/>
          </a:xfrm>
          <a:prstGeom prst="rect">
            <a:avLst/>
          </a:prstGeom>
          <a:noFill/>
        </p:spPr>
        <p:txBody>
          <a:bodyPr wrap="non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66920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5216" y="2088346"/>
            <a:ext cx="3113567" cy="382589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2237597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3310" y="2088346"/>
            <a:ext cx="2157379" cy="382589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1488765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3310" y="2163704"/>
            <a:ext cx="2157379" cy="367518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434690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3310" y="2448578"/>
            <a:ext cx="2157379" cy="3105431"/>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2592063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3387" y="2448578"/>
            <a:ext cx="2057225" cy="3105431"/>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7" name="TextBox 6"/>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spTree>
    <p:extLst>
      <p:ext uri="{BB962C8B-B14F-4D97-AF65-F5344CB8AC3E}">
        <p14:creationId xmlns:p14="http://schemas.microsoft.com/office/powerpoint/2010/main" val="159617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students plagiarize?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3387" y="2535069"/>
            <a:ext cx="2057225" cy="2932448"/>
          </a:xfrm>
        </p:spPr>
      </p:pic>
      <p:sp>
        <p:nvSpPr>
          <p:cNvPr id="5" name="TextBox 4"/>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Image courtesy of: http://elearninginfographics.com/college-plagiarism-infographic/</a:t>
            </a:r>
            <a:endParaRPr lang="en-US" sz="1400" i="1" dirty="0">
              <a:solidFill>
                <a:schemeClr val="bg1">
                  <a:lumMod val="6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3657895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Games People Play…</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40" t="25097"/>
          <a:stretch/>
        </p:blipFill>
        <p:spPr>
          <a:xfrm>
            <a:off x="1209291" y="4955458"/>
            <a:ext cx="6725419" cy="19025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4192381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p:spPr>
        <p:txBody>
          <a:bodyPr/>
          <a:lstStyle/>
          <a:p>
            <a:pPr marL="0" indent="0" algn="ctr">
              <a:buNone/>
            </a:pPr>
            <a:r>
              <a:rPr lang="en-US" dirty="0" smtClean="0"/>
              <a:t>Razmus Kerwin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5" y="537516"/>
            <a:ext cx="4439191" cy="61971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72" y="537515"/>
            <a:ext cx="4439192" cy="61971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6623008"/>
            <a:ext cx="228600" cy="228600"/>
          </a:xfrm>
          <a:prstGeom prst="rect">
            <a:avLst/>
          </a:prstGeom>
        </p:spPr>
      </p:pic>
    </p:spTree>
    <p:extLst>
      <p:ext uri="{BB962C8B-B14F-4D97-AF65-F5344CB8AC3E}">
        <p14:creationId xmlns:p14="http://schemas.microsoft.com/office/powerpoint/2010/main" val="2424884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Plagiarism/Cheating in the News</a:t>
            </a:r>
            <a:endParaRPr lang="en-US" dirty="0"/>
          </a:p>
        </p:txBody>
      </p:sp>
      <p:sp>
        <p:nvSpPr>
          <p:cNvPr id="3" name="Content Placeholder 2"/>
          <p:cNvSpPr>
            <a:spLocks noGrp="1"/>
          </p:cNvSpPr>
          <p:nvPr>
            <p:ph idx="1"/>
          </p:nvPr>
        </p:nvSpPr>
        <p:spPr/>
        <p:txBody>
          <a:bodyPr/>
          <a:lstStyle/>
          <a:p>
            <a:pPr marL="0" indent="0">
              <a:buNone/>
            </a:pPr>
            <a:r>
              <a:rPr lang="en-US" dirty="0" smtClean="0"/>
              <a:t>SATs in South Korea (2013)</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978" y="2298460"/>
            <a:ext cx="4922045" cy="4190208"/>
          </a:xfrm>
          <a:prstGeom prst="rect">
            <a:avLst/>
          </a:prstGeom>
        </p:spPr>
      </p:pic>
      <p:sp>
        <p:nvSpPr>
          <p:cNvPr id="5" name="TextBox 4"/>
          <p:cNvSpPr txBox="1"/>
          <p:nvPr/>
        </p:nvSpPr>
        <p:spPr>
          <a:xfrm>
            <a:off x="228600" y="6545818"/>
            <a:ext cx="8020050" cy="307777"/>
          </a:xfrm>
          <a:prstGeom prst="rect">
            <a:avLst/>
          </a:prstGeom>
          <a:noFill/>
        </p:spPr>
        <p:txBody>
          <a:bodyPr wrap="square" rtlCol="0">
            <a:spAutoFit/>
          </a:bodyPr>
          <a:lstStyle/>
          <a:p>
            <a:r>
              <a:rPr lang="en-US" sz="1400" i="1" dirty="0" smtClean="0">
                <a:solidFill>
                  <a:schemeClr val="bg1">
                    <a:lumMod val="65000"/>
                  </a:schemeClr>
                </a:solidFill>
              </a:rPr>
              <a:t>SOURCE: http://www.cnn.com/videos/world/2013/05/10/dnt-rivers-skorea-sat-scandal.cnn</a:t>
            </a:r>
            <a:endParaRPr lang="en-US" sz="1400" i="1" dirty="0">
              <a:solidFill>
                <a:schemeClr val="bg1">
                  <a:lumMod val="6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3439880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Plagiarism/Cheating in the News</a:t>
            </a:r>
            <a:endParaRPr lang="en-US" dirty="0"/>
          </a:p>
        </p:txBody>
      </p:sp>
      <p:sp>
        <p:nvSpPr>
          <p:cNvPr id="3" name="Content Placeholder 2"/>
          <p:cNvSpPr>
            <a:spLocks noGrp="1"/>
          </p:cNvSpPr>
          <p:nvPr>
            <p:ph idx="1"/>
          </p:nvPr>
        </p:nvSpPr>
        <p:spPr/>
        <p:txBody>
          <a:bodyPr/>
          <a:lstStyle/>
          <a:p>
            <a:pPr marL="0" indent="0">
              <a:buNone/>
            </a:pPr>
            <a:r>
              <a:rPr lang="en-US" dirty="0" smtClean="0"/>
              <a:t>University of North Carolina (2014)</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02" y="2340077"/>
            <a:ext cx="6712736" cy="4148591"/>
          </a:xfrm>
          <a:prstGeom prst="rect">
            <a:avLst/>
          </a:prstGeom>
        </p:spPr>
      </p:pic>
      <p:sp>
        <p:nvSpPr>
          <p:cNvPr id="5" name="TextBox 4"/>
          <p:cNvSpPr txBox="1"/>
          <p:nvPr/>
        </p:nvSpPr>
        <p:spPr>
          <a:xfrm>
            <a:off x="228600" y="6545818"/>
            <a:ext cx="7733438" cy="307777"/>
          </a:xfrm>
          <a:prstGeom prst="rect">
            <a:avLst/>
          </a:prstGeom>
          <a:noFill/>
        </p:spPr>
        <p:txBody>
          <a:bodyPr wrap="square" rtlCol="0">
            <a:spAutoFit/>
          </a:bodyPr>
          <a:lstStyle/>
          <a:p>
            <a:r>
              <a:rPr lang="en-US" sz="1400" i="1" dirty="0" smtClean="0">
                <a:solidFill>
                  <a:schemeClr val="bg1">
                    <a:lumMod val="65000"/>
                  </a:schemeClr>
                </a:solidFill>
              </a:rPr>
              <a:t>SOURCE: http://www.cnn.com/2014/10/22/us/unc-report-academic-fraud/</a:t>
            </a:r>
            <a:endParaRPr lang="en-US" sz="1400" i="1" dirty="0">
              <a:solidFill>
                <a:schemeClr val="bg1">
                  <a:lumMod val="6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4126703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Plagiarism/Cheating in the News</a:t>
            </a:r>
            <a:endParaRPr lang="en-US" dirty="0"/>
          </a:p>
        </p:txBody>
      </p:sp>
      <p:sp>
        <p:nvSpPr>
          <p:cNvPr id="3" name="Content Placeholder 2"/>
          <p:cNvSpPr>
            <a:spLocks noGrp="1"/>
          </p:cNvSpPr>
          <p:nvPr>
            <p:ph idx="1"/>
          </p:nvPr>
        </p:nvSpPr>
        <p:spPr/>
        <p:txBody>
          <a:bodyPr/>
          <a:lstStyle/>
          <a:p>
            <a:pPr marL="0" indent="0">
              <a:buNone/>
            </a:pPr>
            <a:r>
              <a:rPr lang="en-US" dirty="0" smtClean="0"/>
              <a:t>University of Regina</a:t>
            </a:r>
            <a:r>
              <a:rPr lang="en-US" dirty="0"/>
              <a:t> </a:t>
            </a:r>
            <a:r>
              <a:rPr lang="en-US" dirty="0" smtClean="0"/>
              <a:t>in Canada (2014)</a:t>
            </a:r>
          </a:p>
          <a:p>
            <a:pPr marL="0" indent="0">
              <a:buNone/>
            </a:pPr>
            <a:endParaRPr lang="en-US" dirty="0"/>
          </a:p>
        </p:txBody>
      </p:sp>
      <p:sp>
        <p:nvSpPr>
          <p:cNvPr id="5" name="TextBox 4"/>
          <p:cNvSpPr txBox="1"/>
          <p:nvPr/>
        </p:nvSpPr>
        <p:spPr>
          <a:xfrm>
            <a:off x="228600" y="6339344"/>
            <a:ext cx="7933418" cy="523220"/>
          </a:xfrm>
          <a:prstGeom prst="rect">
            <a:avLst/>
          </a:prstGeom>
          <a:noFill/>
        </p:spPr>
        <p:txBody>
          <a:bodyPr wrap="square" rtlCol="0">
            <a:spAutoFit/>
          </a:bodyPr>
          <a:lstStyle/>
          <a:p>
            <a:r>
              <a:rPr lang="en-US" sz="1400" i="1" dirty="0" smtClean="0">
                <a:solidFill>
                  <a:schemeClr val="bg1">
                    <a:lumMod val="65000"/>
                  </a:schemeClr>
                </a:solidFill>
              </a:rPr>
              <a:t>SOURCE: http://www.cbc.ca/news/canada/saskatchewan/</a:t>
            </a:r>
            <a:br>
              <a:rPr lang="en-US" sz="1400" i="1" dirty="0" smtClean="0">
                <a:solidFill>
                  <a:schemeClr val="bg1">
                    <a:lumMod val="65000"/>
                  </a:schemeClr>
                </a:solidFill>
              </a:rPr>
            </a:br>
            <a:r>
              <a:rPr lang="en-US" sz="1400" i="1" dirty="0" smtClean="0">
                <a:solidFill>
                  <a:schemeClr val="bg1">
                    <a:lumMod val="65000"/>
                  </a:schemeClr>
                </a:solidFill>
              </a:rPr>
              <a:t>university-of-regina-prof-investigated-for-allegedly-plagiarizing-student-s-work-1.2832907</a:t>
            </a:r>
            <a:endParaRPr lang="en-US" sz="1400" i="1" dirty="0">
              <a:solidFill>
                <a:schemeClr val="bg1">
                  <a:lumMod val="65000"/>
                </a:schemeClr>
              </a:solidFill>
            </a:endParaRPr>
          </a:p>
        </p:txBody>
      </p:sp>
      <p:pic>
        <p:nvPicPr>
          <p:cNvPr id="6" name="Picture 5"/>
          <p:cNvPicPr>
            <a:picLocks noChangeAspect="1"/>
          </p:cNvPicPr>
          <p:nvPr/>
        </p:nvPicPr>
        <p:blipFill>
          <a:blip r:embed="rId3"/>
          <a:stretch>
            <a:fillRect/>
          </a:stretch>
        </p:blipFill>
        <p:spPr>
          <a:xfrm>
            <a:off x="981982" y="2313704"/>
            <a:ext cx="7180036" cy="39704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71114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Plagiarism/Cheating in the News</a:t>
            </a:r>
            <a:endParaRPr lang="en-US" dirty="0"/>
          </a:p>
        </p:txBody>
      </p:sp>
      <p:sp>
        <p:nvSpPr>
          <p:cNvPr id="3" name="Content Placeholder 2"/>
          <p:cNvSpPr>
            <a:spLocks noGrp="1"/>
          </p:cNvSpPr>
          <p:nvPr>
            <p:ph idx="1"/>
          </p:nvPr>
        </p:nvSpPr>
        <p:spPr/>
        <p:txBody>
          <a:bodyPr/>
          <a:lstStyle/>
          <a:p>
            <a:pPr marL="0" indent="0">
              <a:buNone/>
            </a:pPr>
            <a:r>
              <a:rPr lang="en-US" dirty="0" smtClean="0"/>
              <a:t>Ex-VC of Delhi University Jailed (2014)</a:t>
            </a:r>
          </a:p>
          <a:p>
            <a:pPr marL="0" indent="0">
              <a:buNone/>
            </a:pPr>
            <a:endParaRPr lang="en-US" dirty="0"/>
          </a:p>
        </p:txBody>
      </p:sp>
      <p:sp>
        <p:nvSpPr>
          <p:cNvPr id="5" name="TextBox 4"/>
          <p:cNvSpPr txBox="1"/>
          <p:nvPr/>
        </p:nvSpPr>
        <p:spPr>
          <a:xfrm>
            <a:off x="228600" y="6339344"/>
            <a:ext cx="8039100" cy="523220"/>
          </a:xfrm>
          <a:prstGeom prst="rect">
            <a:avLst/>
          </a:prstGeom>
          <a:noFill/>
        </p:spPr>
        <p:txBody>
          <a:bodyPr wrap="square" rtlCol="0">
            <a:spAutoFit/>
          </a:bodyPr>
          <a:lstStyle/>
          <a:p>
            <a:r>
              <a:rPr lang="en-US" sz="1400" i="1" dirty="0" smtClean="0">
                <a:solidFill>
                  <a:schemeClr val="bg1">
                    <a:lumMod val="65000"/>
                  </a:schemeClr>
                </a:solidFill>
              </a:rPr>
              <a:t>SOURCE: http://timesofindia.indiatimes.com/india/Ex-VC-of-DU-sent-to-jail-for-plagiarism-released/</a:t>
            </a:r>
          </a:p>
          <a:p>
            <a:r>
              <a:rPr lang="en-US" sz="1400" i="1" dirty="0" err="1" smtClean="0">
                <a:solidFill>
                  <a:schemeClr val="bg1">
                    <a:lumMod val="65000"/>
                  </a:schemeClr>
                </a:solidFill>
              </a:rPr>
              <a:t>articleshow</a:t>
            </a:r>
            <a:r>
              <a:rPr lang="en-US" sz="1400" i="1" dirty="0" smtClean="0">
                <a:solidFill>
                  <a:schemeClr val="bg1">
                    <a:lumMod val="65000"/>
                  </a:schemeClr>
                </a:solidFill>
              </a:rPr>
              <a:t>/45278628.cms</a:t>
            </a:r>
            <a:endParaRPr lang="en-US" sz="1400" i="1" dirty="0">
              <a:solidFill>
                <a:schemeClr val="bg1">
                  <a:lumMod val="6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74" y="2313704"/>
            <a:ext cx="6364051" cy="39704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3975665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Plagiarism/Cheating in the News</a:t>
            </a:r>
            <a:endParaRPr lang="en-US" dirty="0"/>
          </a:p>
        </p:txBody>
      </p:sp>
      <p:sp>
        <p:nvSpPr>
          <p:cNvPr id="3" name="Content Placeholder 2"/>
          <p:cNvSpPr>
            <a:spLocks noGrp="1"/>
          </p:cNvSpPr>
          <p:nvPr>
            <p:ph idx="1"/>
          </p:nvPr>
        </p:nvSpPr>
        <p:spPr/>
        <p:txBody>
          <a:bodyPr/>
          <a:lstStyle/>
          <a:p>
            <a:pPr marL="0" indent="0">
              <a:buNone/>
            </a:pPr>
            <a:r>
              <a:rPr lang="en-US" dirty="0" smtClean="0"/>
              <a:t>Senator John Walsh’s election bid (2014)</a:t>
            </a:r>
          </a:p>
          <a:p>
            <a:pPr marL="0" indent="0">
              <a:buNone/>
            </a:pPr>
            <a:endParaRPr lang="en-US" dirty="0"/>
          </a:p>
        </p:txBody>
      </p:sp>
      <p:sp>
        <p:nvSpPr>
          <p:cNvPr id="5" name="TextBox 4"/>
          <p:cNvSpPr txBox="1"/>
          <p:nvPr/>
        </p:nvSpPr>
        <p:spPr>
          <a:xfrm>
            <a:off x="228600" y="6332993"/>
            <a:ext cx="8139588" cy="523220"/>
          </a:xfrm>
          <a:prstGeom prst="rect">
            <a:avLst/>
          </a:prstGeom>
          <a:noFill/>
        </p:spPr>
        <p:txBody>
          <a:bodyPr wrap="square" rtlCol="0">
            <a:spAutoFit/>
          </a:bodyPr>
          <a:lstStyle/>
          <a:p>
            <a:r>
              <a:rPr lang="en-US" sz="1400" i="1" dirty="0" smtClean="0">
                <a:solidFill>
                  <a:schemeClr val="bg1">
                    <a:lumMod val="65000"/>
                  </a:schemeClr>
                </a:solidFill>
              </a:rPr>
              <a:t>SOURCE: http://www.nytimes.com/2014/07/24/us/politics/montana-senator-john-walsh-plagiarized-thesis.html</a:t>
            </a:r>
            <a:endParaRPr lang="en-US" sz="1400" i="1" dirty="0">
              <a:solidFill>
                <a:schemeClr val="bg1">
                  <a:lumMod val="6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74" y="2618256"/>
            <a:ext cx="6364051" cy="33613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893384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6518" y="4019550"/>
            <a:ext cx="3901440" cy="2838450"/>
          </a:xfrm>
          <a:prstGeom prst="rect">
            <a:avLst/>
          </a:prstGeom>
        </p:spPr>
      </p:pic>
      <p:sp>
        <p:nvSpPr>
          <p:cNvPr id="2" name="Title 1"/>
          <p:cNvSpPr>
            <a:spLocks noGrp="1"/>
          </p:cNvSpPr>
          <p:nvPr>
            <p:ph type="title"/>
          </p:nvPr>
        </p:nvSpPr>
        <p:spPr>
          <a:xfrm>
            <a:off x="623888" y="1143682"/>
            <a:ext cx="7886700" cy="2852737"/>
          </a:xfrm>
        </p:spPr>
        <p:txBody>
          <a:bodyPr/>
          <a:lstStyle/>
          <a:p>
            <a:r>
              <a:rPr lang="en-US" dirty="0" smtClean="0"/>
              <a:t>Don’t play their game…Make them play yours!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122937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Teach students about authorship conventions and how to avoid plagiarism</a:t>
            </a:r>
          </a:p>
          <a:p>
            <a:pPr lvl="1"/>
            <a:r>
              <a:rPr lang="en-US" dirty="0" smtClean="0"/>
              <a:t>Teach students important skills</a:t>
            </a:r>
          </a:p>
          <a:p>
            <a:pPr lvl="2"/>
            <a:r>
              <a:rPr lang="en-US" dirty="0" smtClean="0"/>
              <a:t>Summarizing</a:t>
            </a:r>
          </a:p>
          <a:p>
            <a:pPr lvl="2"/>
            <a:r>
              <a:rPr lang="en-US" dirty="0" smtClean="0"/>
              <a:t>Paraphrasing</a:t>
            </a:r>
          </a:p>
          <a:p>
            <a:pPr lvl="2"/>
            <a:r>
              <a:rPr lang="en-US" dirty="0" smtClean="0"/>
              <a:t>Critical analysis</a:t>
            </a:r>
          </a:p>
          <a:p>
            <a:pPr lvl="2"/>
            <a:r>
              <a:rPr lang="en-US" dirty="0" smtClean="0"/>
              <a:t>Referencing and citation</a:t>
            </a:r>
          </a:p>
          <a:p>
            <a:pPr lvl="1"/>
            <a:r>
              <a:rPr lang="en-US" dirty="0" smtClean="0"/>
              <a:t>Include assessments that force students to practice these skills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1024719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Counter plagiarism through the design of assessment tasks</a:t>
            </a:r>
          </a:p>
          <a:p>
            <a:pPr lvl="1"/>
            <a:r>
              <a:rPr lang="en-US" dirty="0" smtClean="0"/>
              <a:t>Randomize questions and answers on electronic quizzes and assignments</a:t>
            </a:r>
          </a:p>
          <a:p>
            <a:pPr lvl="1"/>
            <a:r>
              <a:rPr lang="en-US" dirty="0" smtClean="0"/>
              <a:t>Avoid asking students to collect, describe and present</a:t>
            </a:r>
          </a:p>
          <a:p>
            <a:pPr lvl="2"/>
            <a:r>
              <a:rPr lang="en-US" dirty="0" smtClean="0"/>
              <a:t>Make them analyze and evaluate</a:t>
            </a:r>
          </a:p>
          <a:p>
            <a:pPr lvl="1"/>
            <a:r>
              <a:rPr lang="en-US" dirty="0" smtClean="0"/>
              <a:t>Use alternatives to standard “essay type” questions</a:t>
            </a:r>
          </a:p>
          <a:p>
            <a:pPr lvl="2"/>
            <a:r>
              <a:rPr lang="en-US" dirty="0" smtClean="0"/>
              <a:t>Case studies are more difficult to plagiarize</a:t>
            </a:r>
          </a:p>
          <a:p>
            <a:pPr lvl="1"/>
            <a:r>
              <a:rPr lang="en-US" dirty="0" smtClean="0"/>
              <a:t>Have students give brief presentations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3386218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Ask for evidence!</a:t>
            </a:r>
          </a:p>
          <a:p>
            <a:pPr lvl="1"/>
            <a:r>
              <a:rPr lang="en-US" dirty="0" smtClean="0"/>
              <a:t>Annotated bibliography—forces students to analyze their sources for relevance on their research topic</a:t>
            </a:r>
          </a:p>
          <a:p>
            <a:pPr lvl="1"/>
            <a:r>
              <a:rPr lang="en-US" dirty="0" smtClean="0"/>
              <a:t>Use a meta-essay or meta-assignment where students have to answer question “What did you learn?”</a:t>
            </a:r>
          </a:p>
          <a:p>
            <a:pPr lvl="1"/>
            <a:r>
              <a:rPr lang="en-US" dirty="0" smtClean="0"/>
              <a:t>Insist on evidence for significant claims</a:t>
            </a:r>
          </a:p>
          <a:p>
            <a:pPr lvl="2"/>
            <a:r>
              <a:rPr lang="en-US" dirty="0" smtClean="0"/>
              <a:t>Return assignments to be redone if students can’t meet the criteria for evidence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1586822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Make positive use of collaborative work</a:t>
            </a:r>
          </a:p>
          <a:p>
            <a:pPr lvl="1"/>
            <a:r>
              <a:rPr lang="en-US" dirty="0" smtClean="0"/>
              <a:t>Have students work together in groups but submit individual assignments</a:t>
            </a:r>
          </a:p>
          <a:p>
            <a:pPr lvl="2"/>
            <a:r>
              <a:rPr lang="en-US" dirty="0" smtClean="0"/>
              <a:t>Include a mechanism to account for “shirkers”</a:t>
            </a:r>
          </a:p>
          <a:p>
            <a:pPr lvl="1"/>
            <a:r>
              <a:rPr lang="en-US" dirty="0" smtClean="0"/>
              <a:t>Ensure criteria for evaluating group work is clearly understood</a:t>
            </a:r>
          </a:p>
          <a:p>
            <a:pPr lvl="1"/>
            <a:r>
              <a:rPr lang="en-US" dirty="0" smtClean="0"/>
              <a:t>Provide peer-evaluations for group work and include that as part of the overall assessment</a:t>
            </a:r>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522177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mpsonsClip-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097495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Familiarize yourself with resources that can be used for plagiarism/cheating</a:t>
            </a:r>
          </a:p>
          <a:p>
            <a:pPr lvl="1"/>
            <a:r>
              <a:rPr lang="en-US" dirty="0" smtClean="0"/>
              <a:t>Use a search engine to find sites students may use.</a:t>
            </a:r>
          </a:p>
          <a:p>
            <a:pPr lvl="1"/>
            <a:r>
              <a:rPr lang="en-US" dirty="0" smtClean="0"/>
              <a:t>Show students that you know how to use the Internet, too!</a:t>
            </a:r>
          </a:p>
          <a:p>
            <a:pPr lvl="2"/>
            <a:r>
              <a:rPr lang="en-US" dirty="0" smtClean="0"/>
              <a:t>Demonstrate the PROPER way to search on the web!</a:t>
            </a:r>
          </a:p>
          <a:p>
            <a:pPr lvl="1"/>
            <a:endParaRPr lang="en-US" dirty="0" smtClean="0"/>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1675087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Use detection software and other tools</a:t>
            </a:r>
          </a:p>
          <a:p>
            <a:pPr lvl="1"/>
            <a:r>
              <a:rPr lang="en-US" dirty="0" smtClean="0"/>
              <a:t>Have students submit assignments electronically.</a:t>
            </a:r>
          </a:p>
          <a:p>
            <a:pPr lvl="1"/>
            <a:r>
              <a:rPr lang="en-US" dirty="0" smtClean="0"/>
              <a:t>Run assignments through software that checks for similarities with other papers (e.g. Turnitin, iThenticate)</a:t>
            </a:r>
          </a:p>
          <a:p>
            <a:pPr lvl="1"/>
            <a:r>
              <a:rPr lang="en-US" dirty="0" smtClean="0"/>
              <a:t>Use deterrence penalties and ENFORCE THEM!</a:t>
            </a:r>
          </a:p>
          <a:p>
            <a:pPr lvl="2"/>
            <a:r>
              <a:rPr lang="en-US" dirty="0" smtClean="0"/>
              <a:t>E.g. first offense results in failing assignment, second means failing the subject, third results in institutional disciplinary action, etc…</a:t>
            </a:r>
          </a:p>
          <a:p>
            <a:pPr lvl="1"/>
            <a:r>
              <a:rPr lang="en-US" dirty="0" smtClean="0"/>
              <a:t>Archive student work for later cross-checking</a:t>
            </a:r>
          </a:p>
          <a:p>
            <a:pPr lvl="1"/>
            <a:endParaRPr lang="en-US" dirty="0" smtClean="0"/>
          </a:p>
          <a:p>
            <a:pPr lvl="1"/>
            <a:endParaRPr lang="en-US" dirty="0" smtClean="0"/>
          </a:p>
        </p:txBody>
      </p:sp>
      <p:sp>
        <p:nvSpPr>
          <p:cNvPr id="4" name="Rectangle 3"/>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3542138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to Minimize Plagiarism</a:t>
            </a:r>
            <a:endParaRPr lang="en-US" dirty="0"/>
          </a:p>
        </p:txBody>
      </p:sp>
      <p:sp>
        <p:nvSpPr>
          <p:cNvPr id="3" name="Content Placeholder 2"/>
          <p:cNvSpPr>
            <a:spLocks noGrp="1"/>
          </p:cNvSpPr>
          <p:nvPr>
            <p:ph idx="1"/>
          </p:nvPr>
        </p:nvSpPr>
        <p:spPr/>
        <p:txBody>
          <a:bodyPr/>
          <a:lstStyle/>
          <a:p>
            <a:r>
              <a:rPr lang="en-US" dirty="0" smtClean="0"/>
              <a:t>Respond quickly to incidents of plagiarism!</a:t>
            </a:r>
          </a:p>
          <a:p>
            <a:pPr lvl="1"/>
            <a:r>
              <a:rPr lang="en-US" dirty="0" smtClean="0"/>
              <a:t>Be firm and fast in responding</a:t>
            </a:r>
          </a:p>
          <a:p>
            <a:pPr lvl="1"/>
            <a:r>
              <a:rPr lang="en-US" dirty="0" smtClean="0"/>
              <a:t>Blatant examples of plagiarism should be dealt with immediately</a:t>
            </a:r>
          </a:p>
          <a:p>
            <a:pPr lvl="1"/>
            <a:r>
              <a:rPr lang="en-US" dirty="0" smtClean="0"/>
              <a:t>Sometimes, it’s about sending a message!</a:t>
            </a:r>
          </a:p>
          <a:p>
            <a:pPr lvl="1"/>
            <a:endParaRPr lang="en-US" dirty="0" smtClean="0"/>
          </a:p>
          <a:p>
            <a:pPr lvl="1"/>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
        <p:nvSpPr>
          <p:cNvPr id="6" name="Rectangle 5"/>
          <p:cNvSpPr/>
          <p:nvPr/>
        </p:nvSpPr>
        <p:spPr>
          <a:xfrm>
            <a:off x="228600" y="5653904"/>
            <a:ext cx="8286750" cy="1200329"/>
          </a:xfrm>
          <a:prstGeom prst="rect">
            <a:avLst/>
          </a:prstGeom>
        </p:spPr>
        <p:txBody>
          <a:bodyPr wrap="square">
            <a:spAutoFit/>
          </a:bodyPr>
          <a:lstStyle/>
          <a:p>
            <a:r>
              <a:rPr lang="en-US" i="1" dirty="0" smtClean="0">
                <a:solidFill>
                  <a:schemeClr val="bg1">
                    <a:lumMod val="65000"/>
                  </a:schemeClr>
                </a:solidFill>
              </a:rPr>
              <a:t>SOURCE: 36 strategies to </a:t>
            </a:r>
            <a:r>
              <a:rPr lang="en-US" i="1" dirty="0" err="1" smtClean="0">
                <a:solidFill>
                  <a:schemeClr val="bg1">
                    <a:lumMod val="65000"/>
                  </a:schemeClr>
                </a:solidFill>
              </a:rPr>
              <a:t>minimise</a:t>
            </a:r>
            <a:r>
              <a:rPr lang="en-US" i="1" dirty="0" smtClean="0">
                <a:solidFill>
                  <a:schemeClr val="bg1">
                    <a:lumMod val="65000"/>
                  </a:schemeClr>
                </a:solidFill>
              </a:rPr>
              <a:t> (sic) plagiarism. </a:t>
            </a:r>
            <a:r>
              <a:rPr lang="en-US" dirty="0" smtClean="0">
                <a:solidFill>
                  <a:schemeClr val="bg1">
                    <a:lumMod val="65000"/>
                  </a:schemeClr>
                </a:solidFill>
              </a:rPr>
              <a:t>(</a:t>
            </a:r>
            <a:r>
              <a:rPr lang="en-US" dirty="0" err="1" smtClean="0">
                <a:solidFill>
                  <a:schemeClr val="bg1">
                    <a:lumMod val="65000"/>
                  </a:schemeClr>
                </a:solidFill>
              </a:rPr>
              <a:t>n.d.</a:t>
            </a:r>
            <a:r>
              <a:rPr lang="en-US" dirty="0" smtClean="0">
                <a:solidFill>
                  <a:schemeClr val="bg1">
                    <a:lumMod val="65000"/>
                  </a:schemeClr>
                </a:solidFill>
              </a:rPr>
              <a:t>) Retrieved March 8, 2015, from http://www.utas.edu.au/__data/assets/pdf_file/0010/348328/36_strategies_to_minimise_plagiarism.pdf</a:t>
            </a:r>
            <a:endParaRPr lang="en-US" i="1" dirty="0">
              <a:solidFill>
                <a:schemeClr val="bg1">
                  <a:lumMod val="65000"/>
                </a:schemeClr>
              </a:solidFill>
            </a:endParaRPr>
          </a:p>
        </p:txBody>
      </p:sp>
    </p:spTree>
    <p:extLst>
      <p:ext uri="{BB962C8B-B14F-4D97-AF65-F5344CB8AC3E}">
        <p14:creationId xmlns:p14="http://schemas.microsoft.com/office/powerpoint/2010/main" val="28199118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640914"/>
            <a:ext cx="7886700" cy="2852737"/>
          </a:xfrm>
        </p:spPr>
        <p:txBody>
          <a:bodyPr/>
          <a:lstStyle/>
          <a:p>
            <a:r>
              <a:rPr lang="en-US" dirty="0" smtClean="0"/>
              <a:t>You can win the plagiarist’s dilemma!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738" y="4522699"/>
            <a:ext cx="4962525" cy="233530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018786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2647"/>
            <a:ext cx="9144000" cy="4392706"/>
          </a:xfrm>
          <a:prstGeom prst="rect">
            <a:avLst/>
          </a:prstGeom>
        </p:spPr>
      </p:pic>
      <p:sp>
        <p:nvSpPr>
          <p:cNvPr id="2" name="Title 1"/>
          <p:cNvSpPr>
            <a:spLocks noGrp="1"/>
          </p:cNvSpPr>
          <p:nvPr>
            <p:ph type="title"/>
          </p:nvPr>
        </p:nvSpPr>
        <p:spPr>
          <a:xfrm>
            <a:off x="623888" y="2762865"/>
            <a:ext cx="7886700" cy="1799611"/>
          </a:xfrm>
          <a:solidFill>
            <a:schemeClr val="bg1"/>
          </a:solidFill>
        </p:spPr>
        <p:txBody>
          <a:bodyPr/>
          <a:lstStyle/>
          <a:p>
            <a:r>
              <a:rPr lang="en-US" dirty="0" smtClean="0"/>
              <a:t>Classic Game Theory Scenario…</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1443315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Prisoner’s Dilemma</a:t>
            </a:r>
            <a:endParaRPr lang="en-US" dirty="0"/>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682" y="1489364"/>
            <a:ext cx="5368636" cy="53686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3000098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Prisoner’s Dilemma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Ultimately an exercise in cost-benefit analysis</a:t>
            </a:r>
          </a:p>
          <a:p>
            <a:r>
              <a:rPr lang="en-US" dirty="0" smtClean="0"/>
              <a:t>Each participant makes a choice:</a:t>
            </a:r>
          </a:p>
          <a:p>
            <a:pPr lvl="1"/>
            <a:r>
              <a:rPr lang="en-US" dirty="0" smtClean="0"/>
              <a:t>Which option will yield the most benefit for me based on assumptions I must make?</a:t>
            </a:r>
          </a:p>
          <a:p>
            <a:pPr lvl="2"/>
            <a:r>
              <a:rPr lang="en-US" dirty="0" smtClean="0"/>
              <a:t>Will the other party betray me?</a:t>
            </a:r>
          </a:p>
          <a:p>
            <a:pPr lvl="2"/>
            <a:r>
              <a:rPr lang="en-US" dirty="0" smtClean="0"/>
              <a:t>Will the other party cooperate with me and stay silent?</a:t>
            </a:r>
          </a:p>
          <a:p>
            <a:r>
              <a:rPr lang="en-US" dirty="0" smtClean="0"/>
              <a:t>Has many different applications in the real world</a:t>
            </a:r>
          </a:p>
          <a:p>
            <a:pPr lvl="1"/>
            <a:r>
              <a:rPr lang="en-US" dirty="0" smtClean="0"/>
              <a:t>Environmental studies</a:t>
            </a:r>
          </a:p>
          <a:p>
            <a:pPr lvl="1"/>
            <a:r>
              <a:rPr lang="en-US" dirty="0" smtClean="0"/>
              <a:t>Animal behavior</a:t>
            </a:r>
          </a:p>
          <a:p>
            <a:pPr lvl="1"/>
            <a:r>
              <a:rPr lang="en-US" dirty="0" smtClean="0"/>
              <a:t>Psychology</a:t>
            </a:r>
          </a:p>
          <a:p>
            <a:pPr lvl="1"/>
            <a:r>
              <a:rPr lang="en-US" dirty="0" smtClean="0"/>
              <a:t>Economics</a:t>
            </a:r>
          </a:p>
          <a:p>
            <a:pPr lvl="1"/>
            <a:r>
              <a:rPr lang="en-US" dirty="0" smtClean="0"/>
              <a:t>Sports (e.g. steroid use / doping)</a:t>
            </a:r>
          </a:p>
          <a:p>
            <a:pPr lvl="1"/>
            <a:r>
              <a:rPr lang="en-US" dirty="0" smtClean="0"/>
              <a:t>Student behavior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044667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Prisoner’s Dilemma: </a:t>
            </a:r>
            <a:r>
              <a:rPr lang="en-US" sz="2800" dirty="0" smtClean="0"/>
              <a:t>Iterated Snowdrift</a:t>
            </a:r>
            <a:endParaRPr lang="en-US" sz="2800" dirty="0"/>
          </a:p>
        </p:txBody>
      </p:sp>
      <p:sp>
        <p:nvSpPr>
          <p:cNvPr id="3" name="Content Placeholder 2"/>
          <p:cNvSpPr>
            <a:spLocks noGrp="1"/>
          </p:cNvSpPr>
          <p:nvPr>
            <p:ph idx="1"/>
          </p:nvPr>
        </p:nvSpPr>
        <p:spPr/>
        <p:txBody>
          <a:bodyPr>
            <a:normAutofit lnSpcReduction="10000"/>
          </a:bodyPr>
          <a:lstStyle/>
          <a:p>
            <a:r>
              <a:rPr lang="en-US" dirty="0" smtClean="0"/>
              <a:t>Risk of being exploited through defection is lower</a:t>
            </a:r>
          </a:p>
          <a:p>
            <a:r>
              <a:rPr lang="en-US" dirty="0" smtClean="0"/>
              <a:t>Individuals always gain through cooperation</a:t>
            </a:r>
          </a:p>
          <a:p>
            <a:r>
              <a:rPr lang="en-US" dirty="0" smtClean="0"/>
              <a:t>2 people separated by a snowdrift</a:t>
            </a:r>
            <a:endParaRPr lang="en-US" dirty="0"/>
          </a:p>
          <a:p>
            <a:pPr lvl="1"/>
            <a:r>
              <a:rPr lang="en-US" dirty="0" smtClean="0"/>
              <a:t>Either one person shovels, no-one shovels, or both shovel</a:t>
            </a:r>
          </a:p>
          <a:p>
            <a:pPr lvl="1"/>
            <a:r>
              <a:rPr lang="en-US" dirty="0" smtClean="0"/>
              <a:t>If only one person shovels, the other one receives the benefit</a:t>
            </a:r>
          </a:p>
          <a:p>
            <a:pPr lvl="1"/>
            <a:r>
              <a:rPr lang="en-US" dirty="0" smtClean="0"/>
              <a:t>Similar to group-work where all participants have choice on how much to contribute to the overall effort.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091070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Plagiarist’s Dilemma</a:t>
            </a:r>
            <a:endParaRPr lang="en-US" sz="2800" dirty="0"/>
          </a:p>
        </p:txBody>
      </p:sp>
      <p:sp>
        <p:nvSpPr>
          <p:cNvPr id="3" name="Content Placeholder 2"/>
          <p:cNvSpPr>
            <a:spLocks noGrp="1"/>
          </p:cNvSpPr>
          <p:nvPr>
            <p:ph idx="1"/>
          </p:nvPr>
        </p:nvSpPr>
        <p:spPr/>
        <p:txBody>
          <a:bodyPr>
            <a:normAutofit/>
          </a:bodyPr>
          <a:lstStyle/>
          <a:p>
            <a:r>
              <a:rPr lang="en-US" dirty="0" smtClean="0"/>
              <a:t>Variation of the Prisoner’s Dilemma</a:t>
            </a:r>
          </a:p>
          <a:p>
            <a:r>
              <a:rPr lang="en-US" dirty="0" smtClean="0"/>
              <a:t>Students in a class have the option to cheat or not cheat.</a:t>
            </a:r>
          </a:p>
          <a:p>
            <a:r>
              <a:rPr lang="en-US" dirty="0" smtClean="0"/>
              <a:t>Each choice has its pros and cons</a:t>
            </a:r>
          </a:p>
          <a:p>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26165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Plagiarist’s Dilemma Matrix</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9175704"/>
              </p:ext>
            </p:extLst>
          </p:nvPr>
        </p:nvGraphicFramePr>
        <p:xfrm>
          <a:off x="628650" y="1825623"/>
          <a:ext cx="7886700" cy="3450770"/>
        </p:xfrm>
        <a:graphic>
          <a:graphicData uri="http://schemas.openxmlformats.org/drawingml/2006/table">
            <a:tbl>
              <a:tblPr firstRow="1" bandRow="1">
                <a:tableStyleId>{5C22544A-7EE6-4342-B048-85BDC9FD1C3A}</a:tableStyleId>
              </a:tblPr>
              <a:tblGrid>
                <a:gridCol w="1111660"/>
                <a:gridCol w="3293806"/>
                <a:gridCol w="3481234"/>
              </a:tblGrid>
              <a:tr h="416132">
                <a:tc>
                  <a:txBody>
                    <a:bodyPr/>
                    <a:lstStyle/>
                    <a:p>
                      <a:endParaRPr lang="en-US" b="1" dirty="0">
                        <a:solidFill>
                          <a:schemeClr val="bg1"/>
                        </a:solidFill>
                      </a:endParaRPr>
                    </a:p>
                  </a:txBody>
                  <a:tcPr>
                    <a:solidFill>
                      <a:srgbClr val="008000"/>
                    </a:solidFill>
                  </a:tcPr>
                </a:tc>
                <a:tc>
                  <a:txBody>
                    <a:bodyPr/>
                    <a:lstStyle/>
                    <a:p>
                      <a:r>
                        <a:rPr lang="en-US" dirty="0" smtClean="0"/>
                        <a:t>Integrity</a:t>
                      </a:r>
                      <a:endParaRPr lang="en-US" dirty="0"/>
                    </a:p>
                  </a:txBody>
                  <a:tcPr>
                    <a:solidFill>
                      <a:srgbClr val="008000"/>
                    </a:solidFill>
                  </a:tcPr>
                </a:tc>
                <a:tc>
                  <a:txBody>
                    <a:bodyPr/>
                    <a:lstStyle/>
                    <a:p>
                      <a:r>
                        <a:rPr lang="en-US" dirty="0" smtClean="0"/>
                        <a:t>Plagiarize</a:t>
                      </a:r>
                      <a:endParaRPr lang="en-US" dirty="0"/>
                    </a:p>
                  </a:txBody>
                  <a:tcPr>
                    <a:solidFill>
                      <a:srgbClr val="008000"/>
                    </a:solidFill>
                  </a:tcPr>
                </a:tc>
              </a:tr>
              <a:tr h="1449678">
                <a:tc>
                  <a:txBody>
                    <a:bodyPr/>
                    <a:lstStyle/>
                    <a:p>
                      <a:r>
                        <a:rPr lang="en-US" b="1" dirty="0" smtClean="0">
                          <a:solidFill>
                            <a:schemeClr val="bg1"/>
                          </a:solidFill>
                        </a:rPr>
                        <a:t>Integrity</a:t>
                      </a:r>
                      <a:endParaRPr lang="en-US" b="1" dirty="0">
                        <a:solidFill>
                          <a:schemeClr val="bg1"/>
                        </a:solidFill>
                      </a:endParaRPr>
                    </a:p>
                  </a:txBody>
                  <a:tcPr>
                    <a:solidFill>
                      <a:srgbClr val="008000"/>
                    </a:solidFill>
                  </a:tcPr>
                </a:tc>
                <a:tc>
                  <a:txBody>
                    <a:bodyPr/>
                    <a:lstStyle/>
                    <a:p>
                      <a:pPr marL="285750" indent="-285750">
                        <a:buFont typeface="Arial" panose="020B0604020202020204" pitchFamily="34" charset="0"/>
                        <a:buChar char="•"/>
                      </a:pPr>
                      <a:r>
                        <a:rPr lang="en-US" sz="1600" dirty="0" smtClean="0"/>
                        <a:t>May take longer to graduate</a:t>
                      </a:r>
                    </a:p>
                    <a:p>
                      <a:pPr marL="285750" indent="-285750">
                        <a:buFont typeface="Arial" panose="020B0604020202020204" pitchFamily="34" charset="0"/>
                        <a:buChar char="•"/>
                      </a:pPr>
                      <a:r>
                        <a:rPr lang="en-US" sz="1600" dirty="0" smtClean="0"/>
                        <a:t>Students</a:t>
                      </a:r>
                      <a:r>
                        <a:rPr lang="en-US" sz="1600" baseline="0" dirty="0" smtClean="0"/>
                        <a:t> receive solid education</a:t>
                      </a:r>
                    </a:p>
                    <a:p>
                      <a:pPr marL="285750" indent="-285750">
                        <a:buFont typeface="Arial" panose="020B0604020202020204" pitchFamily="34" charset="0"/>
                        <a:buChar char="•"/>
                      </a:pPr>
                      <a:r>
                        <a:rPr lang="en-US" sz="1600" baseline="0" dirty="0" smtClean="0"/>
                        <a:t>Students develop positive work/study habits</a:t>
                      </a:r>
                      <a:endParaRPr lang="en-US" sz="1600" dirty="0"/>
                    </a:p>
                  </a:txBody>
                  <a:tcPr>
                    <a:solidFill>
                      <a:schemeClr val="accent6">
                        <a:lumMod val="20000"/>
                        <a:lumOff val="80000"/>
                      </a:schemeClr>
                    </a:solidFill>
                  </a:tcPr>
                </a:tc>
                <a:tc>
                  <a:txBody>
                    <a:bodyPr/>
                    <a:lstStyle/>
                    <a:p>
                      <a:pPr marL="285750" indent="-285750">
                        <a:buFont typeface="Arial" panose="020B0604020202020204" pitchFamily="34" charset="0"/>
                        <a:buChar char="•"/>
                      </a:pPr>
                      <a:r>
                        <a:rPr lang="en-US" sz="1600" dirty="0" smtClean="0"/>
                        <a:t>Education/degree</a:t>
                      </a:r>
                      <a:r>
                        <a:rPr lang="en-US" sz="1600" baseline="0" dirty="0" smtClean="0"/>
                        <a:t> is devalued</a:t>
                      </a:r>
                    </a:p>
                    <a:p>
                      <a:pPr marL="285750" indent="-285750">
                        <a:buFont typeface="Arial" panose="020B0604020202020204" pitchFamily="34" charset="0"/>
                        <a:buChar char="•"/>
                      </a:pPr>
                      <a:r>
                        <a:rPr lang="en-US" sz="1600" baseline="0" dirty="0" smtClean="0"/>
                        <a:t>Students aren’t prepared for jobs</a:t>
                      </a:r>
                    </a:p>
                    <a:p>
                      <a:pPr marL="285750" indent="-285750">
                        <a:buFont typeface="Arial" panose="020B0604020202020204" pitchFamily="34" charset="0"/>
                        <a:buChar char="•"/>
                      </a:pPr>
                      <a:r>
                        <a:rPr lang="en-US" sz="1600" baseline="0" dirty="0" smtClean="0"/>
                        <a:t>Students don’t meet educational goals</a:t>
                      </a:r>
                    </a:p>
                    <a:p>
                      <a:pPr marL="285750" indent="-285750">
                        <a:buFont typeface="Arial" panose="020B0604020202020204" pitchFamily="34" charset="0"/>
                        <a:buChar char="•"/>
                      </a:pPr>
                      <a:r>
                        <a:rPr lang="en-US" sz="1600" baseline="0" dirty="0" smtClean="0"/>
                        <a:t>Honest students are penalized</a:t>
                      </a:r>
                      <a:endParaRPr lang="en-US" sz="1600" dirty="0"/>
                    </a:p>
                  </a:txBody>
                  <a:tcPr>
                    <a:solidFill>
                      <a:schemeClr val="accent6">
                        <a:lumMod val="20000"/>
                        <a:lumOff val="80000"/>
                      </a:schemeClr>
                    </a:solidFill>
                  </a:tcPr>
                </a:tc>
              </a:tr>
              <a:tr h="1449678">
                <a:tc>
                  <a:txBody>
                    <a:bodyPr/>
                    <a:lstStyle/>
                    <a:p>
                      <a:r>
                        <a:rPr lang="en-US" b="1" dirty="0" smtClean="0">
                          <a:solidFill>
                            <a:schemeClr val="bg1"/>
                          </a:solidFill>
                        </a:rPr>
                        <a:t>Plagiarize</a:t>
                      </a:r>
                      <a:endParaRPr lang="en-US" b="1" dirty="0">
                        <a:solidFill>
                          <a:schemeClr val="bg1"/>
                        </a:solidFill>
                      </a:endParaRPr>
                    </a:p>
                  </a:txBody>
                  <a:tcPr>
                    <a:solidFill>
                      <a:srgbClr val="008000"/>
                    </a:solidFill>
                  </a:tcPr>
                </a:tc>
                <a:tc>
                  <a:txBody>
                    <a:bodyPr/>
                    <a:lstStyle/>
                    <a:p>
                      <a:pPr marL="285750" indent="-285750">
                        <a:buFont typeface="Arial" panose="020B0604020202020204" pitchFamily="34" charset="0"/>
                        <a:buChar char="•"/>
                      </a:pPr>
                      <a:r>
                        <a:rPr lang="en-US" sz="1600" dirty="0" smtClean="0"/>
                        <a:t>Education/degree</a:t>
                      </a:r>
                      <a:r>
                        <a:rPr lang="en-US" sz="1600" baseline="0" dirty="0" smtClean="0"/>
                        <a:t> is devalued</a:t>
                      </a:r>
                    </a:p>
                    <a:p>
                      <a:pPr marL="285750" indent="-285750">
                        <a:buFont typeface="Arial" panose="020B0604020202020204" pitchFamily="34" charset="0"/>
                        <a:buChar char="•"/>
                      </a:pPr>
                      <a:r>
                        <a:rPr lang="en-US" sz="1600" baseline="0" dirty="0" smtClean="0"/>
                        <a:t>Students aren’t prepared for jobs</a:t>
                      </a:r>
                    </a:p>
                    <a:p>
                      <a:pPr marL="285750" indent="-285750">
                        <a:buFont typeface="Arial" panose="020B0604020202020204" pitchFamily="34" charset="0"/>
                        <a:buChar char="•"/>
                      </a:pPr>
                      <a:r>
                        <a:rPr lang="en-US" sz="1600" baseline="0" dirty="0" smtClean="0"/>
                        <a:t>Students don’t meet educational goals</a:t>
                      </a:r>
                    </a:p>
                    <a:p>
                      <a:pPr marL="285750" indent="-285750">
                        <a:buFont typeface="Arial" panose="020B0604020202020204" pitchFamily="34" charset="0"/>
                        <a:buChar char="•"/>
                      </a:pPr>
                      <a:r>
                        <a:rPr lang="en-US" sz="1600" baseline="0" dirty="0" smtClean="0"/>
                        <a:t>Honest students are penalized</a:t>
                      </a:r>
                      <a:endParaRPr lang="en-US" sz="1600" dirty="0" smtClean="0"/>
                    </a:p>
                    <a:p>
                      <a:endParaRPr lang="en-US" dirty="0"/>
                    </a:p>
                  </a:txBody>
                  <a:tcPr>
                    <a:solidFill>
                      <a:schemeClr val="accent6">
                        <a:lumMod val="20000"/>
                        <a:lumOff val="80000"/>
                      </a:schemeClr>
                    </a:solidFill>
                  </a:tcPr>
                </a:tc>
                <a:tc>
                  <a:txBody>
                    <a:bodyPr/>
                    <a:lstStyle/>
                    <a:p>
                      <a:pPr marL="285750" indent="-285750">
                        <a:buFont typeface="Arial" panose="020B0604020202020204" pitchFamily="34" charset="0"/>
                        <a:buChar char="•"/>
                      </a:pPr>
                      <a:r>
                        <a:rPr lang="en-US" sz="1600" dirty="0" smtClean="0"/>
                        <a:t>Institution becomes devalued</a:t>
                      </a:r>
                    </a:p>
                    <a:p>
                      <a:pPr marL="285750" indent="-285750">
                        <a:buFont typeface="Arial" panose="020B0604020202020204" pitchFamily="34" charset="0"/>
                        <a:buChar char="•"/>
                      </a:pPr>
                      <a:r>
                        <a:rPr lang="en-US" sz="1600" dirty="0" smtClean="0"/>
                        <a:t>Education/degree</a:t>
                      </a:r>
                      <a:r>
                        <a:rPr lang="en-US" sz="1600" baseline="0" dirty="0" smtClean="0"/>
                        <a:t> is devalued</a:t>
                      </a:r>
                    </a:p>
                    <a:p>
                      <a:pPr marL="285750" indent="-285750">
                        <a:buFont typeface="Arial" panose="020B0604020202020204" pitchFamily="34" charset="0"/>
                        <a:buChar char="•"/>
                      </a:pPr>
                      <a:r>
                        <a:rPr lang="en-US" sz="1600" baseline="0" dirty="0" smtClean="0"/>
                        <a:t>May be blacklisted from publications</a:t>
                      </a:r>
                    </a:p>
                    <a:p>
                      <a:pPr marL="285750" indent="-285750">
                        <a:buFont typeface="Arial" panose="020B0604020202020204" pitchFamily="34" charset="0"/>
                        <a:buChar char="•"/>
                      </a:pPr>
                      <a:r>
                        <a:rPr lang="en-US" sz="1600" baseline="0" dirty="0" smtClean="0"/>
                        <a:t>Academic awards (degrees) may be revoked</a:t>
                      </a:r>
                    </a:p>
                  </a:txBody>
                  <a:tcPr>
                    <a:solidFill>
                      <a:schemeClr val="accent6">
                        <a:lumMod val="20000"/>
                        <a:lumOff val="80000"/>
                      </a:schemeClr>
                    </a:solidFill>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3008"/>
            <a:ext cx="228600" cy="228600"/>
          </a:xfrm>
          <a:prstGeom prst="rect">
            <a:avLst/>
          </a:prstGeom>
        </p:spPr>
      </p:pic>
    </p:spTree>
    <p:extLst>
      <p:ext uri="{BB962C8B-B14F-4D97-AF65-F5344CB8AC3E}">
        <p14:creationId xmlns:p14="http://schemas.microsoft.com/office/powerpoint/2010/main" val="27110885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11086</TotalTime>
  <Words>3496</Words>
  <Application>Microsoft Office PowerPoint</Application>
  <PresentationFormat>On-screen Show (4:3)</PresentationFormat>
  <Paragraphs>345</Paragraphs>
  <Slides>33</Slides>
  <Notes>33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The  Plagiarist’s  Dilemma:  Game Theory and Academic Integrity</vt:lpstr>
      <vt:lpstr>PowerPoint Presentation</vt:lpstr>
      <vt:lpstr>PowerPoint Presentation</vt:lpstr>
      <vt:lpstr>Classic Game Theory Scenario…</vt:lpstr>
      <vt:lpstr>Prisoner’s Dilemma</vt:lpstr>
      <vt:lpstr>Prisoner’s Dilemma</vt:lpstr>
      <vt:lpstr>Prisoner’s Dilemma: Iterated Snowdrift</vt:lpstr>
      <vt:lpstr>Plagiarist’s Dilemma</vt:lpstr>
      <vt:lpstr>Plagiarist’s Dilemma Matrix</vt:lpstr>
      <vt:lpstr>Student Perceptions of the Rules of the Game…</vt:lpstr>
      <vt:lpstr>Why do students plagiarize?</vt:lpstr>
      <vt:lpstr>Why do students plagiarize?</vt:lpstr>
      <vt:lpstr>Why do students plagiarize?</vt:lpstr>
      <vt:lpstr>Why do students plagiarize?</vt:lpstr>
      <vt:lpstr>Why do students plagiarize?</vt:lpstr>
      <vt:lpstr>Why do students plagiarize?</vt:lpstr>
      <vt:lpstr>Why do students plagiarize?</vt:lpstr>
      <vt:lpstr>Why do students plagiarize?</vt:lpstr>
      <vt:lpstr>The Games People Play…</vt:lpstr>
      <vt:lpstr>Plagiarism/Cheating in the News</vt:lpstr>
      <vt:lpstr>Plagiarism/Cheating in the News</vt:lpstr>
      <vt:lpstr>Plagiarism/Cheating in the News</vt:lpstr>
      <vt:lpstr>Plagiarism/Cheating in the News</vt:lpstr>
      <vt:lpstr>Plagiarism/Cheating in the News</vt:lpstr>
      <vt:lpstr>Don’t play their game…Make them play yours!</vt:lpstr>
      <vt:lpstr>Strategies to Minimize Plagiarism</vt:lpstr>
      <vt:lpstr>Strategies to Minimize Plagiarism</vt:lpstr>
      <vt:lpstr>Strategies to Minimize Plagiarism</vt:lpstr>
      <vt:lpstr>Strategies to Minimize Plagiarism</vt:lpstr>
      <vt:lpstr>Strategies to Minimize Plagiarism</vt:lpstr>
      <vt:lpstr>Strategies to Minimize Plagiarism</vt:lpstr>
      <vt:lpstr>Strategies to Minimize Plagiarism</vt:lpstr>
      <vt:lpstr>You can win the plagiarist’s dilemma!</vt:lpstr>
    </vt:vector>
  </TitlesOfParts>
  <Company>Missouri University of Science and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Hays, Malcolm Edgar</dc:creator>
  <cp:lastModifiedBy>Hays, Malcolm Edgar</cp:lastModifiedBy>
  <cp:revision>55</cp:revision>
  <dcterms:created xsi:type="dcterms:W3CDTF">2015-03-03T19:22:23Z</dcterms:created>
  <dcterms:modified xsi:type="dcterms:W3CDTF">2015-03-25T14:35:01Z</dcterms:modified>
</cp:coreProperties>
</file>