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0" r:id="rId2"/>
    <p:sldId id="257" r:id="rId3"/>
    <p:sldId id="272" r:id="rId4"/>
    <p:sldId id="258" r:id="rId5"/>
    <p:sldId id="259" r:id="rId6"/>
    <p:sldId id="260" r:id="rId7"/>
    <p:sldId id="273" r:id="rId8"/>
    <p:sldId id="261" r:id="rId9"/>
    <p:sldId id="262" r:id="rId10"/>
    <p:sldId id="263" r:id="rId11"/>
    <p:sldId id="265" r:id="rId12"/>
    <p:sldId id="274" r:id="rId13"/>
    <p:sldId id="266" r:id="rId14"/>
    <p:sldId id="267" r:id="rId15"/>
    <p:sldId id="275" r:id="rId16"/>
  </p:sldIdLst>
  <p:sldSz cx="9144000" cy="6858000" type="screen4x3"/>
  <p:notesSz cx="70104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1361" autoAdjust="0"/>
  </p:normalViewPr>
  <p:slideViewPr>
    <p:cSldViewPr>
      <p:cViewPr varScale="1">
        <p:scale>
          <a:sx n="94" d="100"/>
          <a:sy n="94" d="100"/>
        </p:scale>
        <p:origin x="128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968FA93-8C99-48EC-9E33-FB5A4828FDD2}" type="datetimeFigureOut">
              <a:rPr lang="en-US" smtClean="0"/>
              <a:t>3/25/2015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E71E19-BFEA-46A6-A487-1914D2549261}" type="slidenum">
              <a:rPr lang="en-US" smtClean="0"/>
              <a:t>‹#›</a:t>
            </a:fld>
            <a:endParaRPr lang="en-US"/>
          </a:p>
        </p:txBody>
      </p:sp>
    </p:spTree>
    <p:extLst>
      <p:ext uri="{BB962C8B-B14F-4D97-AF65-F5344CB8AC3E}">
        <p14:creationId xmlns:p14="http://schemas.microsoft.com/office/powerpoint/2010/main" val="381334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Thank you for coming to this session—Building a Self-Service Business Intelligence (SSBI) System for Strategic Decision-Making.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name is Oyebanjo Lajubutu, I am the Director of Institutional Research and Assessment</a:t>
            </a:r>
            <a:r>
              <a:rPr lang="en-US" sz="1200" kern="1200" baseline="0" dirty="0" smtClean="0">
                <a:solidFill>
                  <a:schemeClr val="tx1"/>
                </a:solidFill>
                <a:effectLst/>
                <a:latin typeface="+mn-lt"/>
                <a:ea typeface="+mn-ea"/>
                <a:cs typeface="+mn-cs"/>
              </a:rPr>
              <a:t> at Missouri S&amp;T</a:t>
            </a:r>
            <a:r>
              <a:rPr lang="en-US" sz="1200" kern="1200" dirty="0" smtClean="0">
                <a:solidFill>
                  <a:schemeClr val="tx1"/>
                </a:solidFill>
                <a:effectLst/>
                <a:latin typeface="+mn-lt"/>
                <a:ea typeface="+mn-ea"/>
                <a:cs typeface="+mn-cs"/>
              </a:rPr>
              <a:t>. Last</a:t>
            </a:r>
            <a:r>
              <a:rPr lang="en-US" sz="1200" kern="1200" baseline="0" dirty="0" smtClean="0">
                <a:solidFill>
                  <a:schemeClr val="tx1"/>
                </a:solidFill>
                <a:effectLst/>
                <a:latin typeface="+mn-lt"/>
                <a:ea typeface="+mn-ea"/>
                <a:cs typeface="+mn-cs"/>
              </a:rPr>
              <a:t> week I celebrated my </a:t>
            </a:r>
            <a:r>
              <a:rPr lang="en-US" sz="1200" kern="1200" dirty="0" smtClean="0">
                <a:solidFill>
                  <a:schemeClr val="tx1"/>
                </a:solidFill>
                <a:effectLst/>
                <a:latin typeface="+mn-lt"/>
                <a:ea typeface="+mn-ea"/>
                <a:cs typeface="+mn-cs"/>
              </a:rPr>
              <a:t>one-year anniversary at S&amp;T</a:t>
            </a:r>
            <a:r>
              <a:rPr lang="en-US" sz="1200" kern="1200" baseline="0" dirty="0" smtClean="0">
                <a:solidFill>
                  <a:schemeClr val="tx1"/>
                </a:solidFill>
                <a:effectLst/>
                <a:latin typeface="+mn-lt"/>
                <a:ea typeface="+mn-ea"/>
                <a:cs typeface="+mn-cs"/>
              </a:rPr>
              <a:t>, having being in Institutional Research, Assessment, Planning and Accreditation for over 30 years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Jerry’s introduction</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Jerry and I have over 50 years of experience</a:t>
            </a:r>
            <a:r>
              <a:rPr lang="en-US" sz="1200" kern="1200" baseline="0" dirty="0" smtClean="0">
                <a:solidFill>
                  <a:schemeClr val="tx1"/>
                </a:solidFill>
                <a:effectLst/>
                <a:latin typeface="+mn-lt"/>
                <a:ea typeface="+mn-ea"/>
                <a:cs typeface="+mn-cs"/>
              </a:rPr>
              <a:t> in </a:t>
            </a:r>
            <a:r>
              <a:rPr lang="en-US" sz="1200" kern="1200" dirty="0" smtClean="0">
                <a:solidFill>
                  <a:schemeClr val="tx1"/>
                </a:solidFill>
                <a:effectLst/>
                <a:latin typeface="+mn-lt"/>
                <a:ea typeface="+mn-ea"/>
                <a:cs typeface="+mn-cs"/>
              </a:rPr>
              <a:t>higher education in IR</a:t>
            </a:r>
            <a:r>
              <a:rPr lang="en-US" sz="1200" kern="1200" baseline="0" dirty="0" smtClean="0">
                <a:solidFill>
                  <a:schemeClr val="tx1"/>
                </a:solidFill>
                <a:effectLst/>
                <a:latin typeface="+mn-lt"/>
                <a:ea typeface="+mn-ea"/>
                <a:cs typeface="+mn-cs"/>
              </a:rPr>
              <a:t> and IT</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Jerry and I are very pleased to be presenting at this conference, not only because we are excited about this topic and how it can change</a:t>
            </a:r>
            <a:r>
              <a:rPr lang="en-US" sz="1200" kern="1200" baseline="0" dirty="0" smtClean="0">
                <a:solidFill>
                  <a:schemeClr val="tx1"/>
                </a:solidFill>
                <a:effectLst/>
                <a:latin typeface="+mn-lt"/>
                <a:ea typeface="+mn-ea"/>
                <a:cs typeface="+mn-cs"/>
              </a:rPr>
              <a:t> the culture of decision-making, </a:t>
            </a:r>
            <a:r>
              <a:rPr lang="en-US" sz="1200" kern="1200" dirty="0" smtClean="0">
                <a:solidFill>
                  <a:schemeClr val="tx1"/>
                </a:solidFill>
                <a:effectLst/>
                <a:latin typeface="+mn-lt"/>
                <a:ea typeface="+mn-ea"/>
                <a:cs typeface="+mn-cs"/>
              </a:rPr>
              <a:t>but because we are at home presenting to familiar faces.  How many are not from Missouri S&amp;T?</a:t>
            </a:r>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1</a:t>
            </a:fld>
            <a:endParaRPr lang="en-US"/>
          </a:p>
        </p:txBody>
      </p:sp>
    </p:spTree>
    <p:extLst>
      <p:ext uri="{BB962C8B-B14F-4D97-AF65-F5344CB8AC3E}">
        <p14:creationId xmlns:p14="http://schemas.microsoft.com/office/powerpoint/2010/main" val="174433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Licenses</a:t>
            </a:r>
          </a:p>
          <a:p>
            <a:pPr lvl="1"/>
            <a:r>
              <a:rPr lang="en-US" dirty="0" smtClean="0"/>
              <a:t>2 Tableau Desktop </a:t>
            </a:r>
          </a:p>
          <a:p>
            <a:pPr lvl="1"/>
            <a:r>
              <a:rPr lang="en-US" dirty="0" smtClean="0"/>
              <a:t>Limited Tableau Server</a:t>
            </a:r>
          </a:p>
          <a:p>
            <a:r>
              <a:rPr lang="en-US" dirty="0" smtClean="0"/>
              <a:t>Hardware set-up</a:t>
            </a:r>
          </a:p>
          <a:p>
            <a:pPr lvl="1"/>
            <a:r>
              <a:rPr lang="en-US" dirty="0" smtClean="0"/>
              <a:t>Install Tableau Server 8.2</a:t>
            </a:r>
          </a:p>
          <a:p>
            <a:pPr lvl="1"/>
            <a:r>
              <a:rPr lang="en-US" dirty="0" smtClean="0"/>
              <a:t>Access and security management checks</a:t>
            </a:r>
          </a:p>
          <a:p>
            <a:pPr lvl="1"/>
            <a:r>
              <a:rPr lang="en-US" dirty="0" smtClean="0"/>
              <a:t>Windows 2008 R2</a:t>
            </a:r>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10</a:t>
            </a:fld>
            <a:endParaRPr lang="en-US"/>
          </a:p>
        </p:txBody>
      </p:sp>
    </p:spTree>
    <p:extLst>
      <p:ext uri="{BB962C8B-B14F-4D97-AF65-F5344CB8AC3E}">
        <p14:creationId xmlns:p14="http://schemas.microsoft.com/office/powerpoint/2010/main" val="323536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of the staff</a:t>
            </a:r>
            <a:r>
              <a:rPr lang="en-US" baseline="0" dirty="0" smtClean="0"/>
              <a:t> has zero experience with Tableau</a:t>
            </a:r>
            <a:endParaRPr lang="en-US" dirty="0" smtClean="0"/>
          </a:p>
          <a:p>
            <a:r>
              <a:rPr lang="en-US" dirty="0" smtClean="0"/>
              <a:t>Tableau Training and Tutorials</a:t>
            </a:r>
          </a:p>
          <a:p>
            <a:r>
              <a:rPr lang="en-US" dirty="0" smtClean="0"/>
              <a:t>2-3 weeks to prepare  the data</a:t>
            </a:r>
          </a:p>
          <a:p>
            <a:r>
              <a:rPr lang="en-US" dirty="0" smtClean="0"/>
              <a:t>2-3 weeks to learn how to build dashboards</a:t>
            </a:r>
          </a:p>
          <a:p>
            <a:endParaRPr lang="en-US" dirty="0" smtClean="0"/>
          </a:p>
          <a:p>
            <a:r>
              <a:rPr lang="en-US" dirty="0" smtClean="0"/>
              <a:t>So, as we go</a:t>
            </a:r>
            <a:r>
              <a:rPr lang="en-US" baseline="0" dirty="0" smtClean="0"/>
              <a:t> to the beta demo session, we have prepared 10 years of frozen data for enrollment and admissions data.  These data were official taken as of the end of the fourth week of the semester.  Jerry &amp; I will jump in and forth for the demo.</a:t>
            </a:r>
            <a:endParaRPr lang="en-US" dirty="0" smtClean="0"/>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11</a:t>
            </a:fld>
            <a:endParaRPr lang="en-US"/>
          </a:p>
        </p:txBody>
      </p:sp>
    </p:spTree>
    <p:extLst>
      <p:ext uri="{BB962C8B-B14F-4D97-AF65-F5344CB8AC3E}">
        <p14:creationId xmlns:p14="http://schemas.microsoft.com/office/powerpoint/2010/main" val="151919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Just</a:t>
            </a:r>
            <a:r>
              <a:rPr lang="en-US" baseline="0" dirty="0" smtClean="0"/>
              <a:t> like the implementation of PeopleSoft we plan to </a:t>
            </a:r>
            <a:r>
              <a:rPr lang="en-US" dirty="0" smtClean="0"/>
              <a:t>roll out the analytics</a:t>
            </a:r>
            <a:r>
              <a:rPr lang="en-US" baseline="0" dirty="0" smtClean="0"/>
              <a:t> and dashboard in phases:</a:t>
            </a:r>
          </a:p>
          <a:p>
            <a:pPr marL="342900" lvl="1" indent="-342900">
              <a:buFont typeface="Arial"/>
              <a:buChar char="•"/>
            </a:pPr>
            <a:r>
              <a:rPr lang="en-US" dirty="0" smtClean="0"/>
              <a:t>Conduct a roadshow information session with senior management and potential users</a:t>
            </a:r>
          </a:p>
          <a:p>
            <a:r>
              <a:rPr lang="en-US" sz="2800" dirty="0" smtClean="0"/>
              <a:t>Roll out analytics and dashboards in phases</a:t>
            </a:r>
          </a:p>
          <a:p>
            <a:pPr lvl="1"/>
            <a:r>
              <a:rPr lang="en-US" dirty="0" smtClean="0"/>
              <a:t>Soft roll out of admissions and enrollment in fall 2015</a:t>
            </a:r>
          </a:p>
          <a:p>
            <a:pPr lvl="1"/>
            <a:r>
              <a:rPr lang="en-US" dirty="0" smtClean="0"/>
              <a:t>Further roll out in Fall 2016, etc.</a:t>
            </a:r>
          </a:p>
          <a:p>
            <a:r>
              <a:rPr lang="en-US" dirty="0" smtClean="0"/>
              <a:t>Make it available on your tablet device (IPAD)</a:t>
            </a:r>
          </a:p>
          <a:p>
            <a:r>
              <a:rPr lang="en-US" dirty="0" smtClean="0"/>
              <a:t>Get information you need anytime, anywhere</a:t>
            </a:r>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13</a:t>
            </a:fld>
            <a:endParaRPr lang="en-US"/>
          </a:p>
        </p:txBody>
      </p:sp>
    </p:spTree>
    <p:extLst>
      <p:ext uri="{BB962C8B-B14F-4D97-AF65-F5344CB8AC3E}">
        <p14:creationId xmlns:p14="http://schemas.microsoft.com/office/powerpoint/2010/main" val="397309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OIRA</a:t>
            </a:r>
            <a:r>
              <a:rPr lang="en-US" sz="1200" kern="1200" baseline="0" dirty="0" smtClean="0">
                <a:solidFill>
                  <a:schemeClr val="tx1"/>
                </a:solidFill>
                <a:effectLst/>
                <a:latin typeface="+mn-lt"/>
                <a:ea typeface="+mn-ea"/>
                <a:cs typeface="+mn-cs"/>
              </a:rPr>
              <a:t> is the o</a:t>
            </a:r>
            <a:r>
              <a:rPr lang="en-US" sz="1200" kern="1200" dirty="0" smtClean="0">
                <a:solidFill>
                  <a:schemeClr val="tx1"/>
                </a:solidFill>
                <a:effectLst/>
                <a:latin typeface="+mn-lt"/>
                <a:ea typeface="+mn-ea"/>
                <a:cs typeface="+mn-cs"/>
              </a:rPr>
              <a:t>fficial data reporting office for the University.  The</a:t>
            </a:r>
            <a:r>
              <a:rPr lang="en-US" sz="1200" kern="1200" baseline="0" dirty="0" smtClean="0">
                <a:solidFill>
                  <a:schemeClr val="tx1"/>
                </a:solidFill>
                <a:effectLst/>
                <a:latin typeface="+mn-lt"/>
                <a:ea typeface="+mn-ea"/>
                <a:cs typeface="+mn-cs"/>
              </a:rPr>
              <a:t> office </a:t>
            </a:r>
            <a:r>
              <a:rPr lang="en-US" sz="1200" kern="1200" dirty="0" smtClean="0">
                <a:solidFill>
                  <a:schemeClr val="tx1"/>
                </a:solidFill>
                <a:effectLst/>
                <a:latin typeface="+mn-lt"/>
                <a:ea typeface="+mn-ea"/>
                <a:cs typeface="+mn-cs"/>
              </a:rPr>
              <a:t>comprise of 4 FTE staff</a:t>
            </a:r>
            <a:r>
              <a:rPr lang="en-US" sz="1200" kern="1200" baseline="0" dirty="0" smtClean="0">
                <a:solidFill>
                  <a:schemeClr val="tx1"/>
                </a:solidFill>
                <a:effectLst/>
                <a:latin typeface="+mn-lt"/>
                <a:ea typeface="+mn-ea"/>
                <a:cs typeface="+mn-cs"/>
              </a:rPr>
              <a:t> and in terms of data access, we have a</a:t>
            </a:r>
            <a:r>
              <a:rPr lang="en-US" sz="1200" kern="1200" dirty="0" smtClean="0">
                <a:solidFill>
                  <a:schemeClr val="tx1"/>
                </a:solidFill>
                <a:effectLst/>
                <a:latin typeface="+mn-lt"/>
                <a:ea typeface="+mn-ea"/>
                <a:cs typeface="+mn-cs"/>
              </a:rPr>
              <a:t>ccess to UMDW and a mirror image of this</a:t>
            </a:r>
            <a:r>
              <a:rPr lang="en-US" sz="1200" kern="1200" baseline="0" dirty="0" smtClean="0">
                <a:solidFill>
                  <a:schemeClr val="tx1"/>
                </a:solidFill>
                <a:effectLst/>
                <a:latin typeface="+mn-lt"/>
                <a:ea typeface="+mn-ea"/>
                <a:cs typeface="+mn-cs"/>
              </a:rPr>
              <a:t> for our own E</a:t>
            </a:r>
            <a:r>
              <a:rPr lang="en-US" sz="1200" kern="1200" dirty="0" smtClean="0">
                <a:solidFill>
                  <a:schemeClr val="tx1"/>
                </a:solidFill>
                <a:effectLst/>
                <a:latin typeface="+mn-lt"/>
                <a:ea typeface="+mn-ea"/>
                <a:cs typeface="+mn-cs"/>
              </a:rPr>
              <a:t>nterprise Data Warehouse (EDW).  How many are not from the Missouri S&amp;T.  Quite a few.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an institution, not only are we a fantastic beautiful place to get an education, we are an excellent place to get an education as illustrated by these</a:t>
            </a:r>
            <a:r>
              <a:rPr lang="en-US" sz="1200" kern="1200" baseline="0" dirty="0" smtClean="0">
                <a:solidFill>
                  <a:schemeClr val="tx1"/>
                </a:solidFill>
                <a:effectLst/>
                <a:latin typeface="+mn-lt"/>
                <a:ea typeface="+mn-ea"/>
                <a:cs typeface="+mn-cs"/>
              </a:rPr>
              <a:t> two slides. </a:t>
            </a:r>
            <a:r>
              <a:rPr lang="en-US" sz="1200" kern="1200" dirty="0" smtClean="0">
                <a:solidFill>
                  <a:schemeClr val="tx1"/>
                </a:solidFill>
                <a:effectLst/>
                <a:latin typeface="+mn-lt"/>
                <a:ea typeface="+mn-ea"/>
                <a:cs typeface="+mn-cs"/>
              </a:rPr>
              <a:t>We are r</a:t>
            </a:r>
            <a:r>
              <a:rPr lang="en-US" dirty="0" smtClean="0"/>
              <a:t>ecently named “Third Best Engineering University in the United States," and</a:t>
            </a:r>
            <a:r>
              <a:rPr lang="en-US" baseline="0" dirty="0" smtClean="0"/>
              <a:t> we are </a:t>
            </a:r>
            <a:r>
              <a:rPr lang="en-US" dirty="0" smtClean="0"/>
              <a:t>consistently ranked among the top public research universities in the nation.  </a:t>
            </a:r>
            <a:r>
              <a:rPr lang="en-US" sz="1200" kern="1200" dirty="0" smtClean="0">
                <a:solidFill>
                  <a:schemeClr val="tx1"/>
                </a:solidFill>
                <a:effectLst/>
                <a:latin typeface="+mn-lt"/>
                <a:ea typeface="+mn-ea"/>
                <a:cs typeface="+mn-cs"/>
              </a:rPr>
              <a:t>Last year, we educated over 8,600 students and we conferred over 2,166 degrees,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93% of those were awarded</a:t>
            </a:r>
            <a:r>
              <a:rPr lang="en-US" sz="1200" kern="1200" baseline="0" dirty="0" smtClean="0">
                <a:solidFill>
                  <a:schemeClr val="tx1"/>
                </a:solidFill>
                <a:effectLst/>
                <a:latin typeface="+mn-lt"/>
                <a:ea typeface="+mn-ea"/>
                <a:cs typeface="+mn-cs"/>
              </a:rPr>
              <a:t> in STEM fields; our second year retention rate is 86%; we have diverse, students come from over 70 countries; 28.4 is the freshman average ACT composite score, the highest in S&amp;T history. </a:t>
            </a:r>
            <a:r>
              <a:rPr lang="en-US" sz="1200" kern="1200" dirty="0" smtClean="0">
                <a:solidFill>
                  <a:schemeClr val="tx1"/>
                </a:solidFill>
                <a:effectLst/>
                <a:latin typeface="+mn-lt"/>
                <a:ea typeface="+mn-ea"/>
                <a:cs typeface="+mn-cs"/>
              </a:rPr>
              <a:t>On the employment front, the</a:t>
            </a:r>
            <a:r>
              <a:rPr lang="en-US" sz="1200" kern="1200" baseline="0" dirty="0" smtClean="0">
                <a:solidFill>
                  <a:schemeClr val="tx1"/>
                </a:solidFill>
                <a:effectLst/>
                <a:latin typeface="+mn-lt"/>
                <a:ea typeface="+mn-ea"/>
                <a:cs typeface="+mn-cs"/>
              </a:rPr>
              <a:t> average starting salary for our graduate is roughly $61,000.  And in term economic impact, our students earned $13 on co-op or internship assignments.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in summary, we are an education, an innovation, and an economic powerhouse not only for the state of Missouri, but the nation as a whole.  So you can understand why having good data tools and good interactive data  is so important to us so that we can know ourselves and make good decisions for our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2</a:t>
            </a:fld>
            <a:endParaRPr lang="en-US"/>
          </a:p>
        </p:txBody>
      </p:sp>
    </p:spTree>
    <p:extLst>
      <p:ext uri="{BB962C8B-B14F-4D97-AF65-F5344CB8AC3E}">
        <p14:creationId xmlns:p14="http://schemas.microsoft.com/office/powerpoint/2010/main" val="99054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what we want to do today is to share our journey with you, how we came to adopt a Business</a:t>
            </a:r>
            <a:r>
              <a:rPr lang="en-US" sz="1200" kern="1200" baseline="0" dirty="0" smtClean="0">
                <a:solidFill>
                  <a:schemeClr val="tx1"/>
                </a:solidFill>
                <a:effectLst/>
                <a:latin typeface="+mn-lt"/>
                <a:ea typeface="+mn-ea"/>
                <a:cs typeface="+mn-cs"/>
              </a:rPr>
              <a:t> Intelligence tool</a:t>
            </a:r>
            <a:r>
              <a:rPr lang="en-US" sz="1200" kern="1200" dirty="0" smtClean="0">
                <a:solidFill>
                  <a:schemeClr val="tx1"/>
                </a:solidFill>
                <a:effectLst/>
                <a:latin typeface="+mn-lt"/>
                <a:ea typeface="+mn-ea"/>
                <a:cs typeface="+mn-cs"/>
              </a:rPr>
              <a:t>.  We want to do it chronologically,</a:t>
            </a:r>
            <a:r>
              <a:rPr lang="en-US" sz="1200" kern="1200" baseline="0" dirty="0" smtClean="0">
                <a:solidFill>
                  <a:schemeClr val="tx1"/>
                </a:solidFill>
                <a:effectLst/>
                <a:latin typeface="+mn-lt"/>
                <a:ea typeface="+mn-ea"/>
                <a:cs typeface="+mn-cs"/>
              </a:rPr>
              <a:t> and s</a:t>
            </a:r>
            <a:r>
              <a:rPr lang="en-US" sz="1200" kern="1200" dirty="0" smtClean="0">
                <a:solidFill>
                  <a:schemeClr val="tx1"/>
                </a:solidFill>
                <a:effectLst/>
                <a:latin typeface="+mn-lt"/>
                <a:ea typeface="+mn-ea"/>
                <a:cs typeface="+mn-cs"/>
              </a:rPr>
              <a:t>hare with</a:t>
            </a:r>
            <a:r>
              <a:rPr lang="en-US" sz="1200" kern="1200" baseline="0" dirty="0" smtClean="0">
                <a:solidFill>
                  <a:schemeClr val="tx1"/>
                </a:solidFill>
                <a:effectLst/>
                <a:latin typeface="+mn-lt"/>
                <a:ea typeface="+mn-ea"/>
                <a:cs typeface="+mn-cs"/>
              </a:rPr>
              <a:t> you our research phase, how we conducted our pilot, then give you a beta live demo, what we intend to do on our post-pilot plan and at the end we will have a Q&amp;A session.  Jerry and I will jump back and forth showing some of the technical aspects of the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3</a:t>
            </a:fld>
            <a:endParaRPr lang="en-US"/>
          </a:p>
        </p:txBody>
      </p:sp>
    </p:spTree>
    <p:extLst>
      <p:ext uri="{BB962C8B-B14F-4D97-AF65-F5344CB8AC3E}">
        <p14:creationId xmlns:p14="http://schemas.microsoft.com/office/powerpoint/2010/main" val="87206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why</a:t>
            </a:r>
            <a:r>
              <a:rPr lang="en-US" baseline="0" dirty="0" smtClean="0"/>
              <a:t> a self-service business intelligence system, let me give you a little bit of context.</a:t>
            </a:r>
          </a:p>
          <a:p>
            <a:endParaRPr lang="en-US" baseline="0" dirty="0" smtClean="0"/>
          </a:p>
          <a:p>
            <a:r>
              <a:rPr lang="en-US" baseline="0" dirty="0" smtClean="0"/>
              <a:t>We are a PeopleSoft database management institution.  Our databases are Oracle-based.  We used Perl  &amp; SAS to Extract, transform and load the data, we use Golden , Perl, SPSS and SAS for our reports, and as you can imagine Excel is the most popular tool on campus and we use it as a data tool.</a:t>
            </a:r>
          </a:p>
          <a:p>
            <a:endParaRPr lang="en-US" baseline="0" dirty="0" smtClean="0"/>
          </a:p>
          <a:p>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in our research of what we have, we </a:t>
            </a:r>
            <a:r>
              <a:rPr lang="en-US" sz="1200" kern="1200" dirty="0" smtClean="0">
                <a:solidFill>
                  <a:schemeClr val="tx1"/>
                </a:solidFill>
                <a:effectLst/>
                <a:latin typeface="+mn-lt"/>
                <a:ea typeface="+mn-ea"/>
                <a:cs typeface="+mn-cs"/>
              </a:rPr>
              <a:t>thought we don’t want to replace existing tool but to expand to the tool we are lacking to help make strategic decision making which is the visualization and interactive tool. </a:t>
            </a:r>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4</a:t>
            </a:fld>
            <a:endParaRPr lang="en-US"/>
          </a:p>
        </p:txBody>
      </p:sp>
    </p:spTree>
    <p:extLst>
      <p:ext uri="{BB962C8B-B14F-4D97-AF65-F5344CB8AC3E}">
        <p14:creationId xmlns:p14="http://schemas.microsoft.com/office/powerpoint/2010/main" val="154896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went live with PeopleSoft in 2004 with 3 databases—HR, Finance, Student databases.  The student database comprises of our admissions, registration, financial aid, degree audit modules.  Together, within these three databases, we have 32k tables, 27K views, 730K columns and about 1/2 a billion records.  So, think about this; we have rich big data with volume, velocity and variety.  </a:t>
            </a:r>
          </a:p>
          <a:p>
            <a:endParaRPr lang="en-US" baseline="0" dirty="0" smtClean="0"/>
          </a:p>
          <a:p>
            <a:r>
              <a:rPr lang="en-US" baseline="0" dirty="0" smtClean="0"/>
              <a:t>But how do we make these rich data actionable and useful for strategic decision-making.  How do we make data more dynamic and interactive so that decision-makers can answer their own questions at a fly.  One thing we decided in our research, is that we do not want to replace any of the existing tools we have, but wanted to expand what we are lacking, which is essentially a BI system with </a:t>
            </a:r>
            <a:r>
              <a:rPr lang="en-US" baseline="0" dirty="0" err="1" smtClean="0"/>
              <a:t>vizualization</a:t>
            </a:r>
            <a:r>
              <a:rPr lang="en-US" baseline="0" dirty="0" smtClean="0"/>
              <a:t> and interactive tool that can be used for analysis and ease of use. </a:t>
            </a:r>
          </a:p>
        </p:txBody>
      </p:sp>
      <p:sp>
        <p:nvSpPr>
          <p:cNvPr id="4" name="Slide Number Placeholder 3"/>
          <p:cNvSpPr>
            <a:spLocks noGrp="1"/>
          </p:cNvSpPr>
          <p:nvPr>
            <p:ph type="sldNum" sz="quarter" idx="10"/>
          </p:nvPr>
        </p:nvSpPr>
        <p:spPr/>
        <p:txBody>
          <a:bodyPr/>
          <a:lstStyle/>
          <a:p>
            <a:fld id="{42E71E19-BFEA-46A6-A487-1914D2549261}" type="slidenum">
              <a:rPr lang="en-US" smtClean="0"/>
              <a:t>5</a:t>
            </a:fld>
            <a:endParaRPr lang="en-US"/>
          </a:p>
        </p:txBody>
      </p:sp>
    </p:spTree>
    <p:extLst>
      <p:ext uri="{BB962C8B-B14F-4D97-AF65-F5344CB8AC3E}">
        <p14:creationId xmlns:p14="http://schemas.microsoft.com/office/powerpoint/2010/main" val="2288213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Tw Cen MT Condensed"/>
                <a:cs typeface="Tw Cen MT Condensed"/>
              </a:rPr>
              <a:t>So why</a:t>
            </a:r>
            <a:r>
              <a:rPr lang="en-US" sz="1200" baseline="0" dirty="0" smtClean="0">
                <a:solidFill>
                  <a:srgbClr val="FFFFFF"/>
                </a:solidFill>
                <a:latin typeface="Tw Cen MT Condensed"/>
                <a:cs typeface="Tw Cen MT Condensed"/>
              </a:rPr>
              <a:t> did we need a self-service BI.  </a:t>
            </a:r>
            <a:r>
              <a:rPr lang="en-US" sz="1200" dirty="0" smtClean="0">
                <a:solidFill>
                  <a:srgbClr val="FFFFFF"/>
                </a:solidFill>
                <a:latin typeface="Tw Cen MT Condensed"/>
                <a:cs typeface="Tw Cen MT Condensed"/>
              </a:rPr>
              <a:t>Our BI maturity model revealed that we lack the </a:t>
            </a:r>
            <a:r>
              <a:rPr lang="en-US" sz="1200" baseline="0" dirty="0" smtClean="0">
                <a:solidFill>
                  <a:srgbClr val="FFFFFF"/>
                </a:solidFill>
                <a:latin typeface="Tw Cen MT Condensed"/>
                <a:cs typeface="Tw Cen MT Condensed"/>
              </a:rPr>
              <a:t>visualization and interactive tool. </a:t>
            </a:r>
            <a:r>
              <a:rPr lang="en-US" sz="1200" dirty="0" smtClean="0">
                <a:solidFill>
                  <a:srgbClr val="FFFFFF"/>
                </a:solidFill>
                <a:latin typeface="Tw Cen MT Condensed"/>
                <a:cs typeface="Tw Cen MT Condensed"/>
              </a:rPr>
              <a:t>So why</a:t>
            </a:r>
            <a:r>
              <a:rPr lang="en-US" sz="1200" baseline="0" dirty="0" smtClean="0">
                <a:solidFill>
                  <a:srgbClr val="FFFFFF"/>
                </a:solidFill>
                <a:latin typeface="Tw Cen MT Condensed"/>
                <a:cs typeface="Tw Cen MT Condensed"/>
              </a:rPr>
              <a:t> a self-service Business Intelligence System?</a:t>
            </a:r>
            <a:endParaRPr lang="en-US" sz="1200" dirty="0" smtClean="0">
              <a:solidFill>
                <a:srgbClr val="FFFFFF"/>
              </a:solidFill>
              <a:latin typeface="Tw Cen MT Condensed"/>
              <a:cs typeface="Tw Cen MT Condensed"/>
            </a:endParaRPr>
          </a:p>
        </p:txBody>
      </p:sp>
      <p:sp>
        <p:nvSpPr>
          <p:cNvPr id="4" name="Slide Number Placeholder 3"/>
          <p:cNvSpPr>
            <a:spLocks noGrp="1"/>
          </p:cNvSpPr>
          <p:nvPr>
            <p:ph type="sldNum" sz="quarter" idx="10"/>
          </p:nvPr>
        </p:nvSpPr>
        <p:spPr/>
        <p:txBody>
          <a:bodyPr/>
          <a:lstStyle/>
          <a:p>
            <a:fld id="{42E71E19-BFEA-46A6-A487-1914D2549261}" type="slidenum">
              <a:rPr lang="en-US" smtClean="0"/>
              <a:t>6</a:t>
            </a:fld>
            <a:endParaRPr lang="en-US"/>
          </a:p>
        </p:txBody>
      </p:sp>
    </p:spTree>
    <p:extLst>
      <p:ext uri="{BB962C8B-B14F-4D97-AF65-F5344CB8AC3E}">
        <p14:creationId xmlns:p14="http://schemas.microsoft.com/office/powerpoint/2010/main" val="137883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pilot phase took</a:t>
            </a:r>
            <a:r>
              <a:rPr lang="en-US" baseline="0" dirty="0" smtClean="0"/>
              <a:t> us about </a:t>
            </a:r>
            <a:r>
              <a:rPr lang="en-US" dirty="0" smtClean="0"/>
              <a:t>5 months.  Ou</a:t>
            </a:r>
            <a:r>
              <a:rPr lang="en-US" baseline="0" dirty="0" smtClean="0"/>
              <a:t>r primary goal is to e</a:t>
            </a:r>
            <a:r>
              <a:rPr lang="en-US" dirty="0" smtClean="0"/>
              <a:t>nsure that</a:t>
            </a:r>
            <a:r>
              <a:rPr lang="en-US" baseline="0" dirty="0" smtClean="0"/>
              <a:t> the </a:t>
            </a:r>
            <a:r>
              <a:rPr lang="en-US" dirty="0" smtClean="0"/>
              <a:t>BI tool we select is</a:t>
            </a:r>
          </a:p>
          <a:p>
            <a:pPr lvl="1"/>
            <a:r>
              <a:rPr lang="en-US" dirty="0" smtClean="0"/>
              <a:t>Easy to use</a:t>
            </a:r>
          </a:p>
          <a:p>
            <a:pPr lvl="1"/>
            <a:r>
              <a:rPr lang="en-US" dirty="0" smtClean="0"/>
              <a:t>Scalable</a:t>
            </a:r>
          </a:p>
          <a:p>
            <a:pPr lvl="1"/>
            <a:r>
              <a:rPr lang="en-US" dirty="0" smtClean="0"/>
              <a:t>Robust</a:t>
            </a:r>
          </a:p>
          <a:p>
            <a:pPr lvl="1"/>
            <a:r>
              <a:rPr lang="en-US" dirty="0" smtClean="0"/>
              <a:t>Mission-critical</a:t>
            </a:r>
          </a:p>
          <a:p>
            <a:pPr lvl="1"/>
            <a:r>
              <a:rPr lang="en-US" dirty="0" smtClean="0"/>
              <a:t>Agile &amp; Flexible</a:t>
            </a:r>
          </a:p>
          <a:p>
            <a:pPr lvl="1"/>
            <a:r>
              <a:rPr lang="en-US" dirty="0" smtClean="0"/>
              <a:t>Low operational cost and risk</a:t>
            </a:r>
          </a:p>
          <a:p>
            <a:pPr lvl="1"/>
            <a:r>
              <a:rPr lang="en-US" dirty="0" smtClean="0"/>
              <a:t>Compatibility with network infrastructure</a:t>
            </a:r>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7</a:t>
            </a:fld>
            <a:endParaRPr lang="en-US"/>
          </a:p>
        </p:txBody>
      </p:sp>
    </p:spTree>
    <p:extLst>
      <p:ext uri="{BB962C8B-B14F-4D97-AF65-F5344CB8AC3E}">
        <p14:creationId xmlns:p14="http://schemas.microsoft.com/office/powerpoint/2010/main" val="194575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Interviews</a:t>
            </a:r>
          </a:p>
          <a:p>
            <a:pPr lvl="1"/>
            <a:r>
              <a:rPr lang="en-US" dirty="0" smtClean="0"/>
              <a:t>Customers across campus and outside</a:t>
            </a:r>
          </a:p>
          <a:p>
            <a:pPr lvl="1"/>
            <a:r>
              <a:rPr lang="en-US" dirty="0" smtClean="0"/>
              <a:t>Peers (Purdue, TAMU, USU)</a:t>
            </a:r>
          </a:p>
          <a:p>
            <a:r>
              <a:rPr lang="en-US" dirty="0" smtClean="0"/>
              <a:t>Competitive analysis </a:t>
            </a:r>
          </a:p>
          <a:p>
            <a:r>
              <a:rPr lang="en-US" dirty="0" smtClean="0"/>
              <a:t>High level engagement</a:t>
            </a:r>
          </a:p>
          <a:p>
            <a:pPr lvl="1"/>
            <a:r>
              <a:rPr lang="en-US" dirty="0" smtClean="0"/>
              <a:t>With IT, UM-IR and UM-DW Team</a:t>
            </a:r>
          </a:p>
          <a:p>
            <a:r>
              <a:rPr lang="en-US" dirty="0" smtClean="0"/>
              <a:t>Cost analysis of four leading BI tools in the market (SAS, Tableau, Information Builders, IBM Business Analytics)</a:t>
            </a:r>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8</a:t>
            </a:fld>
            <a:endParaRPr lang="en-US"/>
          </a:p>
        </p:txBody>
      </p:sp>
    </p:spTree>
    <p:extLst>
      <p:ext uri="{BB962C8B-B14F-4D97-AF65-F5344CB8AC3E}">
        <p14:creationId xmlns:p14="http://schemas.microsoft.com/office/powerpoint/2010/main" val="215500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chose </a:t>
            </a:r>
            <a:r>
              <a:rPr lang="en-US" b="1" dirty="0" smtClean="0"/>
              <a:t>Tableau</a:t>
            </a:r>
            <a:r>
              <a:rPr lang="en-US" b="0" dirty="0" smtClean="0"/>
              <a:t>.</a:t>
            </a:r>
            <a:r>
              <a:rPr lang="en-US" b="0" baseline="0" dirty="0" smtClean="0"/>
              <a:t>  These are some of the reasons.</a:t>
            </a:r>
            <a:endParaRPr lang="en-US" dirty="0" smtClean="0"/>
          </a:p>
          <a:p>
            <a:pPr lvl="1"/>
            <a:r>
              <a:rPr lang="en-US" dirty="0" smtClean="0"/>
              <a:t>Overall </a:t>
            </a:r>
            <a:r>
              <a:rPr lang="en-US" b="1" dirty="0" smtClean="0">
                <a:solidFill>
                  <a:schemeClr val="accent3">
                    <a:lumMod val="50000"/>
                  </a:schemeClr>
                </a:solidFill>
              </a:rPr>
              <a:t>cost of ownership  </a:t>
            </a:r>
            <a:r>
              <a:rPr lang="en-US" dirty="0" smtClean="0"/>
              <a:t>is the lowest</a:t>
            </a:r>
          </a:p>
          <a:p>
            <a:pPr lvl="1"/>
            <a:r>
              <a:rPr lang="en-US" b="1" dirty="0" smtClean="0">
                <a:solidFill>
                  <a:schemeClr val="accent3">
                    <a:lumMod val="50000"/>
                  </a:schemeClr>
                </a:solidFill>
              </a:rPr>
              <a:t>Compatibility</a:t>
            </a:r>
            <a:r>
              <a:rPr lang="en-US" dirty="0" smtClean="0"/>
              <a:t> with existing tech at S&amp;T</a:t>
            </a:r>
          </a:p>
          <a:p>
            <a:pPr lvl="1"/>
            <a:r>
              <a:rPr lang="en-US" b="1" dirty="0" smtClean="0">
                <a:solidFill>
                  <a:schemeClr val="accent3">
                    <a:lumMod val="50000"/>
                  </a:schemeClr>
                </a:solidFill>
              </a:rPr>
              <a:t>Live connection </a:t>
            </a:r>
            <a:r>
              <a:rPr lang="en-US" dirty="0" smtClean="0"/>
              <a:t>to data sources (no in-memory data dumps)</a:t>
            </a:r>
          </a:p>
          <a:p>
            <a:pPr lvl="1"/>
            <a:r>
              <a:rPr lang="en-US" dirty="0" smtClean="0"/>
              <a:t>Support of </a:t>
            </a:r>
            <a:r>
              <a:rPr lang="en-US" b="1" dirty="0" smtClean="0">
                <a:solidFill>
                  <a:schemeClr val="accent3">
                    <a:lumMod val="50000"/>
                  </a:schemeClr>
                </a:solidFill>
              </a:rPr>
              <a:t>column-based security</a:t>
            </a:r>
          </a:p>
          <a:p>
            <a:pPr lvl="1"/>
            <a:r>
              <a:rPr lang="en-US" dirty="0" smtClean="0"/>
              <a:t>Easy </a:t>
            </a:r>
            <a:r>
              <a:rPr lang="en-US" b="1" dirty="0" smtClean="0">
                <a:solidFill>
                  <a:schemeClr val="accent3">
                    <a:lumMod val="50000"/>
                  </a:schemeClr>
                </a:solidFill>
              </a:rPr>
              <a:t>collaboration</a:t>
            </a:r>
            <a:r>
              <a:rPr lang="en-US" dirty="0" smtClean="0"/>
              <a:t> – simple and accessible</a:t>
            </a:r>
          </a:p>
          <a:p>
            <a:pPr lvl="1"/>
            <a:r>
              <a:rPr lang="en-US" b="1" dirty="0" smtClean="0">
                <a:solidFill>
                  <a:schemeClr val="accent3">
                    <a:lumMod val="50000"/>
                  </a:schemeClr>
                </a:solidFill>
              </a:rPr>
              <a:t>Vendor support</a:t>
            </a:r>
          </a:p>
          <a:p>
            <a:pPr lvl="1"/>
            <a:r>
              <a:rPr lang="en-US" dirty="0" smtClean="0"/>
              <a:t>Have </a:t>
            </a:r>
            <a:r>
              <a:rPr lang="en-US" b="1" dirty="0" smtClean="0">
                <a:solidFill>
                  <a:schemeClr val="accent3">
                    <a:lumMod val="50000"/>
                  </a:schemeClr>
                </a:solidFill>
              </a:rPr>
              <a:t>desktop and server/cloud-based </a:t>
            </a:r>
            <a:r>
              <a:rPr lang="en-US" dirty="0" smtClean="0"/>
              <a:t>sandbox capabilities</a:t>
            </a:r>
          </a:p>
          <a:p>
            <a:endParaRPr lang="en-US" dirty="0"/>
          </a:p>
        </p:txBody>
      </p:sp>
      <p:sp>
        <p:nvSpPr>
          <p:cNvPr id="4" name="Slide Number Placeholder 3"/>
          <p:cNvSpPr>
            <a:spLocks noGrp="1"/>
          </p:cNvSpPr>
          <p:nvPr>
            <p:ph type="sldNum" sz="quarter" idx="10"/>
          </p:nvPr>
        </p:nvSpPr>
        <p:spPr/>
        <p:txBody>
          <a:bodyPr/>
          <a:lstStyle/>
          <a:p>
            <a:fld id="{42E71E19-BFEA-46A6-A487-1914D2549261}" type="slidenum">
              <a:rPr lang="en-US" smtClean="0"/>
              <a:t>9</a:t>
            </a:fld>
            <a:endParaRPr lang="en-US"/>
          </a:p>
        </p:txBody>
      </p:sp>
    </p:spTree>
    <p:extLst>
      <p:ext uri="{BB962C8B-B14F-4D97-AF65-F5344CB8AC3E}">
        <p14:creationId xmlns:p14="http://schemas.microsoft.com/office/powerpoint/2010/main" val="2396143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S&amp;T Power Point 4_A.jpg"/>
          <p:cNvPicPr>
            <a:picLocks noChangeAspect="1"/>
          </p:cNvPicPr>
          <p:nvPr/>
        </p:nvPicPr>
        <p:blipFill>
          <a:blip r:embed="rId2"/>
          <a:stretch>
            <a:fillRect/>
          </a:stretch>
        </p:blipFill>
        <p:spPr>
          <a:xfrm>
            <a:off x="714" y="0"/>
            <a:ext cx="9142571" cy="6858000"/>
          </a:xfrm>
          <a:prstGeom prst="rect">
            <a:avLst/>
          </a:prstGeom>
        </p:spPr>
      </p:pic>
      <p:sp>
        <p:nvSpPr>
          <p:cNvPr id="2" name="Title 1"/>
          <p:cNvSpPr>
            <a:spLocks noGrp="1"/>
          </p:cNvSpPr>
          <p:nvPr>
            <p:ph type="ctrTitle"/>
          </p:nvPr>
        </p:nvSpPr>
        <p:spPr>
          <a:xfrm>
            <a:off x="0" y="264327"/>
            <a:ext cx="9143999" cy="1186249"/>
          </a:xfrm>
        </p:spPr>
        <p:txBody>
          <a:bodyPr>
            <a:normAutofit/>
          </a:bodyPr>
          <a:lstStyle>
            <a:lvl1pPr>
              <a:defRPr sz="4400">
                <a:solidFill>
                  <a:schemeClr val="bg1"/>
                </a:solidFill>
                <a:latin typeface="Airal"/>
                <a:cs typeface="Aira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464AE-2F12-404B-A7B7-A5FF9731F0B8}"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464AE-2F12-404B-A7B7-A5FF9731F0B8}"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464AE-2F12-404B-A7B7-A5FF9731F0B8}"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F464AE-2F12-404B-A7B7-A5FF9731F0B8}"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F464AE-2F12-404B-A7B7-A5FF9731F0B8}"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F464AE-2F12-404B-A7B7-A5FF9731F0B8}" type="datetimeFigureOut">
              <a:rPr lang="en-US" smtClean="0"/>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F464AE-2F12-404B-A7B7-A5FF9731F0B8}" type="datetimeFigureOut">
              <a:rPr lang="en-US" smtClean="0"/>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64AE-2F12-404B-A7B7-A5FF9731F0B8}" type="datetimeFigureOut">
              <a:rPr lang="en-US" smtClean="0"/>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F464AE-2F12-404B-A7B7-A5FF9731F0B8}"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F464AE-2F12-404B-A7B7-A5FF9731F0B8}"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4537F-A6EB-48D2-8E75-73D5EB7F05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amp;T Power Point 4_B.jpg"/>
          <p:cNvPicPr>
            <a:picLocks noChangeAspect="1"/>
          </p:cNvPicPr>
          <p:nvPr/>
        </p:nvPicPr>
        <p:blipFill>
          <a:blip r:embed="rId13"/>
          <a:stretch>
            <a:fillRect/>
          </a:stretch>
        </p:blipFill>
        <p:spPr>
          <a:xfrm>
            <a:off x="714" y="0"/>
            <a:ext cx="9142571"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64AE-2F12-404B-A7B7-A5FF9731F0B8}" type="datetimeFigureOut">
              <a:rPr lang="en-US" smtClean="0"/>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4537F-A6EB-48D2-8E75-73D5EB7F05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3999" cy="1450576"/>
          </a:xfrm>
        </p:spPr>
        <p:txBody>
          <a:bodyPr>
            <a:normAutofit/>
          </a:bodyPr>
          <a:lstStyle/>
          <a:p>
            <a:r>
              <a:rPr lang="en-US" sz="3200" dirty="0" smtClean="0"/>
              <a:t>Building a Self-Service Business Intelligence System for Strategic Decision-Making</a:t>
            </a:r>
            <a:endParaRPr lang="en-US" sz="3200" dirty="0"/>
          </a:p>
        </p:txBody>
      </p:sp>
      <p:sp>
        <p:nvSpPr>
          <p:cNvPr id="3" name="Title 1"/>
          <p:cNvSpPr txBox="1">
            <a:spLocks/>
          </p:cNvSpPr>
          <p:nvPr/>
        </p:nvSpPr>
        <p:spPr>
          <a:xfrm>
            <a:off x="152399" y="2057400"/>
            <a:ext cx="9143999" cy="312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Airal"/>
                <a:ea typeface="+mj-ea"/>
                <a:cs typeface="Airal"/>
              </a:defRPr>
            </a:lvl1pPr>
          </a:lstStyle>
          <a:p>
            <a:endParaRPr lang="en-US" sz="3200" dirty="0" smtClean="0"/>
          </a:p>
          <a:p>
            <a:r>
              <a:rPr lang="en-US" sz="3200" b="1" dirty="0" smtClean="0"/>
              <a:t>Oyebanjo A. Lajubutu, Ph.D.</a:t>
            </a:r>
          </a:p>
          <a:p>
            <a:r>
              <a:rPr lang="en-US" sz="2800" b="1" dirty="0" smtClean="0"/>
              <a:t>Director of Institutional Research and Assessment</a:t>
            </a:r>
          </a:p>
          <a:p>
            <a:endParaRPr lang="en-US" sz="3200" b="1" dirty="0" smtClean="0"/>
          </a:p>
          <a:p>
            <a:r>
              <a:rPr lang="en-US" sz="3200" b="1" dirty="0" smtClean="0"/>
              <a:t>Jerry Hammons, M.S.</a:t>
            </a:r>
          </a:p>
          <a:p>
            <a:r>
              <a:rPr lang="en-US" sz="3200" b="1" dirty="0" smtClean="0"/>
              <a:t>Research Associate</a:t>
            </a:r>
          </a:p>
          <a:p>
            <a:endParaRPr lang="en-US" sz="3200" dirty="0"/>
          </a:p>
          <a:p>
            <a:endParaRPr lang="en-US" sz="3200" dirty="0"/>
          </a:p>
        </p:txBody>
      </p:sp>
    </p:spTree>
    <p:extLst>
      <p:ext uri="{BB962C8B-B14F-4D97-AF65-F5344CB8AC3E}">
        <p14:creationId xmlns:p14="http://schemas.microsoft.com/office/powerpoint/2010/main" val="752800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smtClean="0"/>
              <a:t>Pilot Phase - Deployment</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t>Licenses</a:t>
            </a:r>
          </a:p>
          <a:p>
            <a:pPr lvl="1"/>
            <a:r>
              <a:rPr lang="en-US" dirty="0"/>
              <a:t>2 Tableau Desktop </a:t>
            </a:r>
            <a:endParaRPr lang="en-US" dirty="0" smtClean="0"/>
          </a:p>
          <a:p>
            <a:pPr lvl="1"/>
            <a:r>
              <a:rPr lang="en-US" dirty="0" smtClean="0"/>
              <a:t>Limited </a:t>
            </a:r>
            <a:r>
              <a:rPr lang="en-US" dirty="0"/>
              <a:t>Tableau </a:t>
            </a:r>
            <a:r>
              <a:rPr lang="en-US" dirty="0" smtClean="0"/>
              <a:t>Server</a:t>
            </a:r>
          </a:p>
          <a:p>
            <a:r>
              <a:rPr lang="en-US" dirty="0" smtClean="0"/>
              <a:t>Hardware set-up</a:t>
            </a:r>
          </a:p>
          <a:p>
            <a:pPr lvl="1"/>
            <a:r>
              <a:rPr lang="en-US" dirty="0" smtClean="0"/>
              <a:t>Install Tableau </a:t>
            </a:r>
            <a:r>
              <a:rPr lang="en-US" dirty="0"/>
              <a:t>Server 8.2</a:t>
            </a:r>
          </a:p>
          <a:p>
            <a:pPr lvl="1"/>
            <a:r>
              <a:rPr lang="en-US" dirty="0" smtClean="0"/>
              <a:t>Access and security management checks</a:t>
            </a:r>
          </a:p>
          <a:p>
            <a:pPr lvl="1"/>
            <a:r>
              <a:rPr lang="en-US" dirty="0" smtClean="0"/>
              <a:t>Windows </a:t>
            </a:r>
            <a:r>
              <a:rPr lang="en-US" dirty="0"/>
              <a:t>2008 R2</a:t>
            </a:r>
          </a:p>
          <a:p>
            <a:endParaRPr lang="en-US" dirty="0" smtClean="0"/>
          </a:p>
        </p:txBody>
      </p:sp>
    </p:spTree>
    <p:extLst>
      <p:ext uri="{BB962C8B-B14F-4D97-AF65-F5344CB8AC3E}">
        <p14:creationId xmlns:p14="http://schemas.microsoft.com/office/powerpoint/2010/main" val="357063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t>Pilot Phase – Projects Implementation</a:t>
            </a:r>
            <a:endParaRPr lang="en-US" dirty="0"/>
          </a:p>
        </p:txBody>
      </p:sp>
      <p:sp>
        <p:nvSpPr>
          <p:cNvPr id="3" name="Content Placeholder 2"/>
          <p:cNvSpPr>
            <a:spLocks noGrp="1"/>
          </p:cNvSpPr>
          <p:nvPr>
            <p:ph idx="1"/>
          </p:nvPr>
        </p:nvSpPr>
        <p:spPr>
          <a:xfrm>
            <a:off x="457200" y="2057401"/>
            <a:ext cx="8229600" cy="3581400"/>
          </a:xfrm>
        </p:spPr>
        <p:txBody>
          <a:bodyPr/>
          <a:lstStyle/>
          <a:p>
            <a:r>
              <a:rPr lang="en-US" dirty="0"/>
              <a:t>0 experience with </a:t>
            </a:r>
            <a:r>
              <a:rPr lang="en-US" dirty="0" smtClean="0"/>
              <a:t>Tableau</a:t>
            </a:r>
          </a:p>
          <a:p>
            <a:r>
              <a:rPr lang="en-US" dirty="0" smtClean="0"/>
              <a:t>Tableau Training and Tutorials</a:t>
            </a:r>
          </a:p>
          <a:p>
            <a:r>
              <a:rPr lang="en-US" dirty="0" smtClean="0"/>
              <a:t>2-3 weeks to prepare  the data</a:t>
            </a:r>
            <a:endParaRPr lang="en-US" dirty="0"/>
          </a:p>
          <a:p>
            <a:r>
              <a:rPr lang="en-US" dirty="0" smtClean="0"/>
              <a:t>2-3 weeks to learn how to build dashboards</a:t>
            </a:r>
          </a:p>
        </p:txBody>
      </p:sp>
    </p:spTree>
    <p:extLst>
      <p:ext uri="{BB962C8B-B14F-4D97-AF65-F5344CB8AC3E}">
        <p14:creationId xmlns:p14="http://schemas.microsoft.com/office/powerpoint/2010/main" val="3218177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048000"/>
            <a:ext cx="5943600" cy="685800"/>
          </a:xfrm>
        </p:spPr>
        <p:txBody>
          <a:bodyPr>
            <a:noAutofit/>
          </a:bodyPr>
          <a:lstStyle/>
          <a:p>
            <a:pPr marL="0" indent="0" algn="ctr">
              <a:buNone/>
            </a:pPr>
            <a:r>
              <a:rPr lang="en-US" sz="4000" b="1" dirty="0" smtClean="0"/>
              <a:t>LIVE DEMO</a:t>
            </a:r>
          </a:p>
        </p:txBody>
      </p:sp>
    </p:spTree>
    <p:extLst>
      <p:ext uri="{BB962C8B-B14F-4D97-AF65-F5344CB8AC3E}">
        <p14:creationId xmlns:p14="http://schemas.microsoft.com/office/powerpoint/2010/main" val="3083055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dirty="0" smtClean="0"/>
              <a:t>Post-Pilot Plan</a:t>
            </a:r>
            <a:endParaRPr lang="en-US" dirty="0"/>
          </a:p>
        </p:txBody>
      </p:sp>
      <p:sp>
        <p:nvSpPr>
          <p:cNvPr id="3" name="Content Placeholder 2"/>
          <p:cNvSpPr>
            <a:spLocks noGrp="1"/>
          </p:cNvSpPr>
          <p:nvPr>
            <p:ph idx="1"/>
          </p:nvPr>
        </p:nvSpPr>
        <p:spPr>
          <a:xfrm>
            <a:off x="457200" y="1676400"/>
            <a:ext cx="8229600" cy="4572000"/>
          </a:xfrm>
        </p:spPr>
        <p:txBody>
          <a:bodyPr>
            <a:noAutofit/>
          </a:bodyPr>
          <a:lstStyle/>
          <a:p>
            <a:pPr marL="342900" lvl="1" indent="-342900">
              <a:buFont typeface="Arial"/>
              <a:buChar char="•"/>
            </a:pPr>
            <a:r>
              <a:rPr lang="en-US" dirty="0"/>
              <a:t>Conduct </a:t>
            </a:r>
            <a:r>
              <a:rPr lang="en-US" dirty="0" smtClean="0"/>
              <a:t>a roadshow information </a:t>
            </a:r>
            <a:r>
              <a:rPr lang="en-US" dirty="0"/>
              <a:t>session </a:t>
            </a:r>
            <a:r>
              <a:rPr lang="en-US" dirty="0" smtClean="0"/>
              <a:t>with senior </a:t>
            </a:r>
            <a:r>
              <a:rPr lang="en-US" dirty="0"/>
              <a:t>management and potential users</a:t>
            </a:r>
          </a:p>
          <a:p>
            <a:r>
              <a:rPr lang="en-US" sz="2800" dirty="0" smtClean="0"/>
              <a:t>Roll out analytics and dashboards in phases</a:t>
            </a:r>
            <a:endParaRPr lang="en-US" sz="2800" dirty="0"/>
          </a:p>
          <a:p>
            <a:pPr lvl="1"/>
            <a:r>
              <a:rPr lang="en-US" dirty="0"/>
              <a:t>Soft roll out </a:t>
            </a:r>
            <a:r>
              <a:rPr lang="en-US" dirty="0" smtClean="0"/>
              <a:t>of admissions and enrollment in fall 2015</a:t>
            </a:r>
          </a:p>
          <a:p>
            <a:pPr lvl="1"/>
            <a:r>
              <a:rPr lang="en-US" dirty="0" smtClean="0"/>
              <a:t>Further roll out in Fall 2016, etc.</a:t>
            </a:r>
          </a:p>
          <a:p>
            <a:r>
              <a:rPr lang="en-US" dirty="0" smtClean="0"/>
              <a:t>Make it available on your tablet device (IPAD)</a:t>
            </a:r>
            <a:endParaRPr lang="en-US" dirty="0"/>
          </a:p>
          <a:p>
            <a:r>
              <a:rPr lang="en-US" dirty="0" smtClean="0"/>
              <a:t>Get information you need anytime, anywhere</a:t>
            </a:r>
            <a:endParaRPr lang="en-US" dirty="0"/>
          </a:p>
        </p:txBody>
      </p:sp>
    </p:spTree>
    <p:extLst>
      <p:ext uri="{BB962C8B-B14F-4D97-AF65-F5344CB8AC3E}">
        <p14:creationId xmlns:p14="http://schemas.microsoft.com/office/powerpoint/2010/main" val="2432894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dirty="0" smtClean="0"/>
              <a:t>Post- Pilot Phase </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a:t>Keep momentum </a:t>
            </a:r>
          </a:p>
          <a:p>
            <a:r>
              <a:rPr lang="en-US" dirty="0"/>
              <a:t>Foster executives engagement</a:t>
            </a:r>
          </a:p>
          <a:p>
            <a:r>
              <a:rPr lang="en-US" dirty="0"/>
              <a:t>Create networking opportunities</a:t>
            </a:r>
          </a:p>
          <a:p>
            <a:r>
              <a:rPr lang="en-US" dirty="0"/>
              <a:t>Support collaboration</a:t>
            </a:r>
          </a:p>
          <a:p>
            <a:r>
              <a:rPr lang="en-US" dirty="0"/>
              <a:t>Provide communication </a:t>
            </a:r>
            <a:r>
              <a:rPr lang="en-US" dirty="0" smtClean="0"/>
              <a:t>platform</a:t>
            </a:r>
          </a:p>
          <a:p>
            <a:r>
              <a:rPr lang="en-US" dirty="0" smtClean="0"/>
              <a:t>Live data (one-day old)</a:t>
            </a:r>
            <a:endParaRPr lang="en-US" dirty="0"/>
          </a:p>
          <a:p>
            <a:pPr marL="0" indent="0">
              <a:buNone/>
            </a:pPr>
            <a:endParaRPr lang="en-US" dirty="0"/>
          </a:p>
        </p:txBody>
      </p:sp>
    </p:spTree>
    <p:extLst>
      <p:ext uri="{BB962C8B-B14F-4D97-AF65-F5344CB8AC3E}">
        <p14:creationId xmlns:p14="http://schemas.microsoft.com/office/powerpoint/2010/main" val="3048062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00400"/>
            <a:ext cx="8229600" cy="762000"/>
          </a:xfrm>
        </p:spPr>
        <p:txBody>
          <a:bodyPr/>
          <a:lstStyle/>
          <a:p>
            <a:pPr marL="0" indent="0" algn="ctr">
              <a:buNone/>
            </a:pPr>
            <a:r>
              <a:rPr lang="en-US" b="1" dirty="0" smtClean="0"/>
              <a:t>Questions &amp; Answers</a:t>
            </a:r>
            <a:endParaRPr lang="en-US" b="1" dirty="0"/>
          </a:p>
          <a:p>
            <a:pPr marL="0" indent="0">
              <a:buNone/>
            </a:pPr>
            <a:endParaRPr lang="en-US" dirty="0"/>
          </a:p>
        </p:txBody>
      </p:sp>
    </p:spTree>
    <p:extLst>
      <p:ext uri="{BB962C8B-B14F-4D97-AF65-F5344CB8AC3E}">
        <p14:creationId xmlns:p14="http://schemas.microsoft.com/office/powerpoint/2010/main" val="1286125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dirty="0" smtClean="0"/>
              <a:t>About Us</a:t>
            </a:r>
            <a:endParaRPr lang="en-US" dirty="0"/>
          </a:p>
        </p:txBody>
      </p:sp>
      <p:sp>
        <p:nvSpPr>
          <p:cNvPr id="3" name="Content Placeholder 2"/>
          <p:cNvSpPr>
            <a:spLocks noGrp="1"/>
          </p:cNvSpPr>
          <p:nvPr>
            <p:ph idx="1"/>
          </p:nvPr>
        </p:nvSpPr>
        <p:spPr>
          <a:xfrm>
            <a:off x="457200" y="1600200"/>
            <a:ext cx="8229600" cy="4648200"/>
          </a:xfrm>
        </p:spPr>
        <p:txBody>
          <a:bodyPr/>
          <a:lstStyle/>
          <a:p>
            <a:r>
              <a:rPr lang="en-US" dirty="0" smtClean="0"/>
              <a:t>Official </a:t>
            </a:r>
            <a:r>
              <a:rPr lang="en-US" dirty="0"/>
              <a:t>data reporting </a:t>
            </a:r>
            <a:r>
              <a:rPr lang="en-US" dirty="0" smtClean="0"/>
              <a:t>office</a:t>
            </a:r>
          </a:p>
          <a:p>
            <a:r>
              <a:rPr lang="en-US" dirty="0"/>
              <a:t>C</a:t>
            </a:r>
            <a:r>
              <a:rPr lang="en-US" dirty="0" smtClean="0"/>
              <a:t>omprise </a:t>
            </a:r>
            <a:r>
              <a:rPr lang="en-US" dirty="0"/>
              <a:t>of 4 FTE </a:t>
            </a:r>
            <a:r>
              <a:rPr lang="en-US" dirty="0" smtClean="0"/>
              <a:t>staff</a:t>
            </a:r>
          </a:p>
          <a:p>
            <a:r>
              <a:rPr lang="en-US" dirty="0" smtClean="0"/>
              <a:t>Access to UMDW &amp; S&amp;T EDW</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33467"/>
            <a:ext cx="3539614" cy="230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505200"/>
            <a:ext cx="36576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66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dirty="0" smtClean="0"/>
              <a:t>Agenda</a:t>
            </a:r>
            <a:endParaRPr lang="en-US" dirty="0"/>
          </a:p>
        </p:txBody>
      </p:sp>
      <p:sp>
        <p:nvSpPr>
          <p:cNvPr id="3" name="Content Placeholder 2"/>
          <p:cNvSpPr>
            <a:spLocks noGrp="1"/>
          </p:cNvSpPr>
          <p:nvPr>
            <p:ph idx="1"/>
          </p:nvPr>
        </p:nvSpPr>
        <p:spPr>
          <a:xfrm>
            <a:off x="457200" y="1828800"/>
            <a:ext cx="8229600" cy="3810000"/>
          </a:xfrm>
        </p:spPr>
        <p:txBody>
          <a:bodyPr/>
          <a:lstStyle/>
          <a:p>
            <a:r>
              <a:rPr lang="en-US" dirty="0" smtClean="0"/>
              <a:t>Why a Self-Service Business Intelligence system?</a:t>
            </a:r>
          </a:p>
          <a:p>
            <a:r>
              <a:rPr lang="en-US" dirty="0" smtClean="0"/>
              <a:t>Pilot Phase – Aiming for Success</a:t>
            </a:r>
          </a:p>
          <a:p>
            <a:r>
              <a:rPr lang="en-US" dirty="0" smtClean="0"/>
              <a:t>Live Demo of data</a:t>
            </a:r>
          </a:p>
          <a:p>
            <a:r>
              <a:rPr lang="en-US" dirty="0" smtClean="0"/>
              <a:t>Post Pilot – Roll Out plan</a:t>
            </a:r>
          </a:p>
          <a:p>
            <a:r>
              <a:rPr lang="en-US" dirty="0" smtClean="0"/>
              <a:t>Questions &amp; Answers</a:t>
            </a:r>
            <a:endParaRPr lang="en-US" dirty="0"/>
          </a:p>
        </p:txBody>
      </p:sp>
    </p:spTree>
    <p:extLst>
      <p:ext uri="{BB962C8B-B14F-4D97-AF65-F5344CB8AC3E}">
        <p14:creationId xmlns:p14="http://schemas.microsoft.com/office/powerpoint/2010/main" val="277439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sz="3600" dirty="0" smtClean="0"/>
              <a:t>The Context</a:t>
            </a:r>
            <a:endParaRPr lang="en-US" sz="3600" dirty="0"/>
          </a:p>
        </p:txBody>
      </p:sp>
      <p:sp>
        <p:nvSpPr>
          <p:cNvPr id="3" name="Content Placeholder 2"/>
          <p:cNvSpPr>
            <a:spLocks noGrp="1"/>
          </p:cNvSpPr>
          <p:nvPr>
            <p:ph idx="1"/>
          </p:nvPr>
        </p:nvSpPr>
        <p:spPr>
          <a:xfrm>
            <a:off x="533400" y="1600200"/>
            <a:ext cx="8229600" cy="4648200"/>
          </a:xfrm>
        </p:spPr>
        <p:txBody>
          <a:bodyPr>
            <a:normAutofit/>
          </a:bodyPr>
          <a:lstStyle/>
          <a:p>
            <a:r>
              <a:rPr lang="en-US" dirty="0" smtClean="0"/>
              <a:t>We are a PeopleSoft database management institution</a:t>
            </a:r>
          </a:p>
          <a:p>
            <a:r>
              <a:rPr lang="en-US" dirty="0" smtClean="0"/>
              <a:t>Databases are Oracle-based</a:t>
            </a:r>
            <a:endParaRPr lang="en-US" dirty="0"/>
          </a:p>
          <a:p>
            <a:r>
              <a:rPr lang="en-US" dirty="0" smtClean="0"/>
              <a:t>ETL: Perl and SAS</a:t>
            </a:r>
          </a:p>
          <a:p>
            <a:r>
              <a:rPr lang="en-US" dirty="0" smtClean="0"/>
              <a:t>Reports: Golden</a:t>
            </a:r>
            <a:r>
              <a:rPr lang="en-US" dirty="0"/>
              <a:t>, Perl, </a:t>
            </a:r>
            <a:r>
              <a:rPr lang="en-US" dirty="0" smtClean="0"/>
              <a:t>SAS &amp; SPSS</a:t>
            </a:r>
          </a:p>
          <a:p>
            <a:r>
              <a:rPr lang="en-US" dirty="0" smtClean="0"/>
              <a:t>Data tools: Excel and Access</a:t>
            </a:r>
            <a:endParaRPr lang="en-US" dirty="0"/>
          </a:p>
        </p:txBody>
      </p:sp>
    </p:spTree>
    <p:extLst>
      <p:ext uri="{BB962C8B-B14F-4D97-AF65-F5344CB8AC3E}">
        <p14:creationId xmlns:p14="http://schemas.microsoft.com/office/powerpoint/2010/main" val="403817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sz="3600" dirty="0" smtClean="0"/>
              <a:t>The Context</a:t>
            </a:r>
            <a:endParaRPr lang="en-US" sz="3600" dirty="0"/>
          </a:p>
        </p:txBody>
      </p:sp>
      <p:sp>
        <p:nvSpPr>
          <p:cNvPr id="3" name="Content Placeholder 2"/>
          <p:cNvSpPr>
            <a:spLocks noGrp="1"/>
          </p:cNvSpPr>
          <p:nvPr>
            <p:ph idx="1"/>
          </p:nvPr>
        </p:nvSpPr>
        <p:spPr>
          <a:xfrm>
            <a:off x="457200" y="1676401"/>
            <a:ext cx="8229600" cy="4572000"/>
          </a:xfrm>
        </p:spPr>
        <p:txBody>
          <a:bodyPr>
            <a:normAutofit/>
          </a:bodyPr>
          <a:lstStyle/>
          <a:p>
            <a:pPr marL="0" indent="0">
              <a:buNone/>
            </a:pPr>
            <a:r>
              <a:rPr lang="en-US" dirty="0" smtClean="0"/>
              <a:t>PeopleSoft live in 2004</a:t>
            </a:r>
          </a:p>
          <a:p>
            <a:r>
              <a:rPr lang="en-US" dirty="0">
                <a:solidFill>
                  <a:schemeClr val="accent3">
                    <a:lumMod val="75000"/>
                  </a:schemeClr>
                </a:solidFill>
              </a:rPr>
              <a:t>3 databases </a:t>
            </a:r>
            <a:r>
              <a:rPr lang="en-US" dirty="0"/>
              <a:t>(Student, HR &amp; Finance)</a:t>
            </a:r>
          </a:p>
          <a:p>
            <a:r>
              <a:rPr lang="en-US" dirty="0">
                <a:solidFill>
                  <a:schemeClr val="accent3">
                    <a:lumMod val="75000"/>
                  </a:schemeClr>
                </a:solidFill>
              </a:rPr>
              <a:t>32k</a:t>
            </a:r>
            <a:r>
              <a:rPr lang="en-US" dirty="0"/>
              <a:t> tables</a:t>
            </a:r>
          </a:p>
          <a:p>
            <a:r>
              <a:rPr lang="en-US" dirty="0">
                <a:solidFill>
                  <a:schemeClr val="accent3">
                    <a:lumMod val="75000"/>
                  </a:schemeClr>
                </a:solidFill>
              </a:rPr>
              <a:t>27k</a:t>
            </a:r>
            <a:r>
              <a:rPr lang="en-US" dirty="0"/>
              <a:t> views</a:t>
            </a:r>
          </a:p>
          <a:p>
            <a:r>
              <a:rPr lang="en-US" dirty="0">
                <a:solidFill>
                  <a:schemeClr val="accent3">
                    <a:lumMod val="75000"/>
                  </a:schemeClr>
                </a:solidFill>
              </a:rPr>
              <a:t>730k</a:t>
            </a:r>
            <a:r>
              <a:rPr lang="en-US" dirty="0"/>
              <a:t> columns</a:t>
            </a:r>
          </a:p>
          <a:p>
            <a:r>
              <a:rPr lang="en-US" dirty="0" smtClean="0">
                <a:solidFill>
                  <a:schemeClr val="accent3">
                    <a:lumMod val="75000"/>
                  </a:schemeClr>
                </a:solidFill>
              </a:rPr>
              <a:t>½ billion </a:t>
            </a:r>
            <a:r>
              <a:rPr lang="en-US" dirty="0" smtClean="0"/>
              <a:t>records</a:t>
            </a:r>
          </a:p>
          <a:p>
            <a:r>
              <a:rPr lang="en-US" dirty="0" smtClean="0"/>
              <a:t>Big data with volume, velocity, and variety</a:t>
            </a:r>
          </a:p>
        </p:txBody>
      </p:sp>
    </p:spTree>
    <p:extLst>
      <p:ext uri="{BB962C8B-B14F-4D97-AF65-F5344CB8AC3E}">
        <p14:creationId xmlns:p14="http://schemas.microsoft.com/office/powerpoint/2010/main" val="377057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914400"/>
          </a:xfrm>
        </p:spPr>
        <p:txBody>
          <a:bodyPr>
            <a:normAutofit/>
          </a:bodyPr>
          <a:lstStyle/>
          <a:p>
            <a:r>
              <a:rPr lang="en-US" sz="3200" b="1" dirty="0" smtClean="0"/>
              <a:t>Why a Self-Service Business Intelligence (SSBI)</a:t>
            </a:r>
            <a:endParaRPr lang="en-US" sz="3200" b="1" dirty="0"/>
          </a:p>
        </p:txBody>
      </p:sp>
      <p:sp>
        <p:nvSpPr>
          <p:cNvPr id="3" name="Content Placeholder 2"/>
          <p:cNvSpPr>
            <a:spLocks noGrp="1"/>
          </p:cNvSpPr>
          <p:nvPr>
            <p:ph idx="1"/>
          </p:nvPr>
        </p:nvSpPr>
        <p:spPr>
          <a:xfrm>
            <a:off x="533400" y="1600200"/>
            <a:ext cx="8229600" cy="4525963"/>
          </a:xfrm>
        </p:spPr>
        <p:txBody>
          <a:bodyPr>
            <a:normAutofit/>
          </a:bodyPr>
          <a:lstStyle/>
          <a:p>
            <a:r>
              <a:rPr lang="en-US" dirty="0" smtClean="0"/>
              <a:t>Allow greater </a:t>
            </a:r>
            <a:r>
              <a:rPr lang="en-US" b="1" dirty="0" smtClean="0"/>
              <a:t>self service and data transparency.</a:t>
            </a:r>
          </a:p>
          <a:p>
            <a:r>
              <a:rPr lang="en-US" dirty="0" smtClean="0"/>
              <a:t>Promote a </a:t>
            </a:r>
            <a:r>
              <a:rPr lang="en-US" b="1" dirty="0" smtClean="0"/>
              <a:t>data driven culture </a:t>
            </a:r>
            <a:endParaRPr lang="en-US" dirty="0" smtClean="0"/>
          </a:p>
          <a:p>
            <a:r>
              <a:rPr lang="en-US" b="1" dirty="0" smtClean="0"/>
              <a:t>Empower analysts/users </a:t>
            </a:r>
            <a:r>
              <a:rPr lang="en-US" dirty="0" smtClean="0"/>
              <a:t>to slice and dice data</a:t>
            </a:r>
          </a:p>
          <a:p>
            <a:r>
              <a:rPr lang="en-US" b="1" dirty="0" smtClean="0"/>
              <a:t>Improves efficiency and effectiveness</a:t>
            </a:r>
          </a:p>
          <a:p>
            <a:r>
              <a:rPr lang="en-US" b="1" dirty="0" smtClean="0"/>
              <a:t>Add </a:t>
            </a:r>
            <a:r>
              <a:rPr lang="en-US" b="1" dirty="0"/>
              <a:t>value </a:t>
            </a:r>
            <a:r>
              <a:rPr lang="en-US" dirty="0"/>
              <a:t>to academic and research </a:t>
            </a:r>
            <a:r>
              <a:rPr lang="en-US" dirty="0" smtClean="0"/>
              <a:t>operations</a:t>
            </a:r>
          </a:p>
          <a:p>
            <a:r>
              <a:rPr lang="en-US" b="1" dirty="0" smtClean="0"/>
              <a:t>Meet executives’ needs </a:t>
            </a:r>
            <a:r>
              <a:rPr lang="en-US" dirty="0" smtClean="0"/>
              <a:t>for information</a:t>
            </a:r>
            <a:endParaRPr lang="en-US" dirty="0"/>
          </a:p>
          <a:p>
            <a:endParaRPr lang="en-US" dirty="0" smtClean="0"/>
          </a:p>
        </p:txBody>
      </p:sp>
    </p:spTree>
    <p:extLst>
      <p:ext uri="{BB962C8B-B14F-4D97-AF65-F5344CB8AC3E}">
        <p14:creationId xmlns:p14="http://schemas.microsoft.com/office/powerpoint/2010/main" val="335683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r>
              <a:rPr lang="en-US" dirty="0" smtClean="0"/>
              <a:t>Pilot Phase -- Assessment</a:t>
            </a:r>
            <a:endParaRPr lang="en-US" dirty="0"/>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r>
              <a:rPr lang="en-US" dirty="0" smtClean="0"/>
              <a:t>Scope</a:t>
            </a:r>
          </a:p>
          <a:p>
            <a:pPr lvl="1"/>
            <a:r>
              <a:rPr lang="en-US" dirty="0"/>
              <a:t>5</a:t>
            </a:r>
            <a:r>
              <a:rPr lang="en-US" dirty="0" smtClean="0"/>
              <a:t> months</a:t>
            </a:r>
          </a:p>
          <a:p>
            <a:r>
              <a:rPr lang="en-US" dirty="0" smtClean="0"/>
              <a:t>Goals -- Ensure BI tool is</a:t>
            </a:r>
          </a:p>
          <a:p>
            <a:pPr lvl="1"/>
            <a:r>
              <a:rPr lang="en-US" dirty="0" smtClean="0"/>
              <a:t>Easy to use</a:t>
            </a:r>
          </a:p>
          <a:p>
            <a:pPr lvl="1"/>
            <a:r>
              <a:rPr lang="en-US" dirty="0" smtClean="0"/>
              <a:t>Scalable</a:t>
            </a:r>
          </a:p>
          <a:p>
            <a:pPr lvl="1"/>
            <a:r>
              <a:rPr lang="en-US" dirty="0" smtClean="0"/>
              <a:t>Robust</a:t>
            </a:r>
          </a:p>
          <a:p>
            <a:pPr lvl="1"/>
            <a:r>
              <a:rPr lang="en-US" dirty="0" smtClean="0"/>
              <a:t>Mission-critical</a:t>
            </a:r>
          </a:p>
          <a:p>
            <a:pPr lvl="1"/>
            <a:r>
              <a:rPr lang="en-US" dirty="0" smtClean="0"/>
              <a:t>Agile &amp; Flexible</a:t>
            </a:r>
          </a:p>
          <a:p>
            <a:pPr lvl="1"/>
            <a:r>
              <a:rPr lang="en-US" dirty="0" smtClean="0"/>
              <a:t>Low operational cost and risk</a:t>
            </a:r>
          </a:p>
          <a:p>
            <a:pPr lvl="1"/>
            <a:r>
              <a:rPr lang="en-US" dirty="0" smtClean="0"/>
              <a:t>Compatibility with network infrastructure</a:t>
            </a:r>
          </a:p>
          <a:p>
            <a:pPr marL="0" indent="0">
              <a:buNone/>
            </a:pPr>
            <a:endParaRPr lang="en-US" dirty="0"/>
          </a:p>
        </p:txBody>
      </p:sp>
    </p:spTree>
    <p:extLst>
      <p:ext uri="{BB962C8B-B14F-4D97-AF65-F5344CB8AC3E}">
        <p14:creationId xmlns:p14="http://schemas.microsoft.com/office/powerpoint/2010/main" val="628139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smtClean="0"/>
              <a:t>Pilot Phase -- Assessment</a:t>
            </a:r>
            <a:endParaRPr lang="en-US" dirty="0"/>
          </a:p>
        </p:txBody>
      </p:sp>
      <p:sp>
        <p:nvSpPr>
          <p:cNvPr id="3" name="Content Placeholder 2"/>
          <p:cNvSpPr>
            <a:spLocks noGrp="1"/>
          </p:cNvSpPr>
          <p:nvPr>
            <p:ph idx="1"/>
          </p:nvPr>
        </p:nvSpPr>
        <p:spPr>
          <a:xfrm>
            <a:off x="457200" y="1752600"/>
            <a:ext cx="8229600" cy="4525963"/>
          </a:xfrm>
        </p:spPr>
        <p:txBody>
          <a:bodyPr>
            <a:normAutofit lnSpcReduction="10000"/>
          </a:bodyPr>
          <a:lstStyle/>
          <a:p>
            <a:r>
              <a:rPr lang="en-US" dirty="0" smtClean="0"/>
              <a:t>Interviews</a:t>
            </a:r>
          </a:p>
          <a:p>
            <a:pPr lvl="1"/>
            <a:r>
              <a:rPr lang="en-US" dirty="0" smtClean="0"/>
              <a:t>Customers across campus and outside</a:t>
            </a:r>
          </a:p>
          <a:p>
            <a:pPr lvl="1"/>
            <a:r>
              <a:rPr lang="en-US" dirty="0" smtClean="0"/>
              <a:t>Peers (Purdue, TAMU, USU)</a:t>
            </a:r>
          </a:p>
          <a:p>
            <a:r>
              <a:rPr lang="en-US" dirty="0" smtClean="0"/>
              <a:t>Competitive analysis </a:t>
            </a:r>
          </a:p>
          <a:p>
            <a:r>
              <a:rPr lang="en-US" dirty="0" smtClean="0"/>
              <a:t>High </a:t>
            </a:r>
            <a:r>
              <a:rPr lang="en-US" dirty="0"/>
              <a:t>level engagement</a:t>
            </a:r>
          </a:p>
          <a:p>
            <a:pPr lvl="1"/>
            <a:r>
              <a:rPr lang="en-US" dirty="0" smtClean="0"/>
              <a:t>With </a:t>
            </a:r>
            <a:r>
              <a:rPr lang="en-US" dirty="0"/>
              <a:t>IT, </a:t>
            </a:r>
            <a:r>
              <a:rPr lang="en-US" dirty="0" smtClean="0"/>
              <a:t>UM-IR and UM-DW Team</a:t>
            </a:r>
          </a:p>
          <a:p>
            <a:r>
              <a:rPr lang="en-US" dirty="0" smtClean="0"/>
              <a:t>Cost analysis of leading BI tools in the market (SAS, Tableau, Information Builders, IBM Business Analytics)</a:t>
            </a:r>
          </a:p>
        </p:txBody>
      </p:sp>
    </p:spTree>
    <p:extLst>
      <p:ext uri="{BB962C8B-B14F-4D97-AF65-F5344CB8AC3E}">
        <p14:creationId xmlns:p14="http://schemas.microsoft.com/office/powerpoint/2010/main" val="184881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r>
              <a:rPr lang="en-US" dirty="0" smtClean="0"/>
              <a:t>Pilot Phase -- Assessment</a:t>
            </a:r>
            <a:endParaRPr lang="en-US" dirty="0"/>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r>
              <a:rPr lang="en-US" dirty="0" smtClean="0"/>
              <a:t>We chose </a:t>
            </a:r>
            <a:r>
              <a:rPr lang="en-US" b="1" dirty="0" smtClean="0"/>
              <a:t>Tableau</a:t>
            </a:r>
            <a:r>
              <a:rPr lang="en-US" dirty="0" smtClean="0"/>
              <a:t> </a:t>
            </a:r>
          </a:p>
          <a:p>
            <a:pPr lvl="1"/>
            <a:r>
              <a:rPr lang="en-US" dirty="0" smtClean="0"/>
              <a:t>Overall </a:t>
            </a:r>
            <a:r>
              <a:rPr lang="en-US" b="1" dirty="0" smtClean="0">
                <a:solidFill>
                  <a:schemeClr val="accent3">
                    <a:lumMod val="50000"/>
                  </a:schemeClr>
                </a:solidFill>
              </a:rPr>
              <a:t>cost of ownership  </a:t>
            </a:r>
            <a:r>
              <a:rPr lang="en-US" dirty="0" smtClean="0"/>
              <a:t>is the lowest</a:t>
            </a:r>
          </a:p>
          <a:p>
            <a:pPr lvl="1"/>
            <a:r>
              <a:rPr lang="en-US" b="1" dirty="0" smtClean="0">
                <a:solidFill>
                  <a:schemeClr val="accent3">
                    <a:lumMod val="50000"/>
                  </a:schemeClr>
                </a:solidFill>
              </a:rPr>
              <a:t>Compatibility</a:t>
            </a:r>
            <a:r>
              <a:rPr lang="en-US" dirty="0" smtClean="0"/>
              <a:t> with existing tech at S&amp;T</a:t>
            </a:r>
          </a:p>
          <a:p>
            <a:pPr lvl="1"/>
            <a:r>
              <a:rPr lang="en-US" b="1" dirty="0" smtClean="0">
                <a:solidFill>
                  <a:schemeClr val="accent3">
                    <a:lumMod val="50000"/>
                  </a:schemeClr>
                </a:solidFill>
              </a:rPr>
              <a:t>Live connection </a:t>
            </a:r>
            <a:r>
              <a:rPr lang="en-US" dirty="0" smtClean="0"/>
              <a:t>to data sources (no in-memory data dumps)</a:t>
            </a:r>
          </a:p>
          <a:p>
            <a:pPr lvl="1"/>
            <a:r>
              <a:rPr lang="en-US" dirty="0" smtClean="0"/>
              <a:t>Support of </a:t>
            </a:r>
            <a:r>
              <a:rPr lang="en-US" b="1" dirty="0" smtClean="0">
                <a:solidFill>
                  <a:schemeClr val="accent3">
                    <a:lumMod val="50000"/>
                  </a:schemeClr>
                </a:solidFill>
              </a:rPr>
              <a:t>column-based security</a:t>
            </a:r>
          </a:p>
          <a:p>
            <a:pPr lvl="1"/>
            <a:r>
              <a:rPr lang="en-US" dirty="0" smtClean="0"/>
              <a:t>Easy </a:t>
            </a:r>
            <a:r>
              <a:rPr lang="en-US" b="1" dirty="0" smtClean="0">
                <a:solidFill>
                  <a:schemeClr val="accent3">
                    <a:lumMod val="50000"/>
                  </a:schemeClr>
                </a:solidFill>
              </a:rPr>
              <a:t>collaboration</a:t>
            </a:r>
            <a:r>
              <a:rPr lang="en-US" dirty="0" smtClean="0"/>
              <a:t> – simple and accessible</a:t>
            </a:r>
          </a:p>
          <a:p>
            <a:pPr lvl="1"/>
            <a:r>
              <a:rPr lang="en-US" b="1" dirty="0" smtClean="0">
                <a:solidFill>
                  <a:schemeClr val="accent3">
                    <a:lumMod val="50000"/>
                  </a:schemeClr>
                </a:solidFill>
              </a:rPr>
              <a:t>Vendor support</a:t>
            </a:r>
          </a:p>
          <a:p>
            <a:pPr lvl="1"/>
            <a:r>
              <a:rPr lang="en-US" dirty="0" smtClean="0"/>
              <a:t>Have </a:t>
            </a:r>
            <a:r>
              <a:rPr lang="en-US" b="1" dirty="0" smtClean="0">
                <a:solidFill>
                  <a:schemeClr val="accent3">
                    <a:lumMod val="50000"/>
                  </a:schemeClr>
                </a:solidFill>
              </a:rPr>
              <a:t>desktop and server/cloud-based </a:t>
            </a:r>
            <a:r>
              <a:rPr lang="en-US" dirty="0" smtClean="0"/>
              <a:t>sandbox capabilities</a:t>
            </a:r>
          </a:p>
          <a:p>
            <a:pPr marL="0" indent="0">
              <a:buNone/>
            </a:pPr>
            <a:endParaRPr lang="en-US" dirty="0"/>
          </a:p>
        </p:txBody>
      </p:sp>
    </p:spTree>
    <p:extLst>
      <p:ext uri="{BB962C8B-B14F-4D97-AF65-F5344CB8AC3E}">
        <p14:creationId xmlns:p14="http://schemas.microsoft.com/office/powerpoint/2010/main" val="36142055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PP-HistoricEmble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PP-HistoricEmblem</Template>
  <TotalTime>2286</TotalTime>
  <Words>1489</Words>
  <Application>Microsoft Office PowerPoint</Application>
  <PresentationFormat>On-screen Show (4:3)</PresentationFormat>
  <Paragraphs>176</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Airal</vt:lpstr>
      <vt:lpstr>Arial</vt:lpstr>
      <vt:lpstr>Calibri</vt:lpstr>
      <vt:lpstr>Tw Cen MT Condensed</vt:lpstr>
      <vt:lpstr>PP-HistoricEmblem</vt:lpstr>
      <vt:lpstr>Building a Self-Service Business Intelligence System for Strategic Decision-Making</vt:lpstr>
      <vt:lpstr>About Us</vt:lpstr>
      <vt:lpstr>Agenda</vt:lpstr>
      <vt:lpstr>The Context</vt:lpstr>
      <vt:lpstr>The Context</vt:lpstr>
      <vt:lpstr>Why a Self-Service Business Intelligence (SSBI)</vt:lpstr>
      <vt:lpstr>Pilot Phase -- Assessment</vt:lpstr>
      <vt:lpstr>Pilot Phase -- Assessment</vt:lpstr>
      <vt:lpstr>Pilot Phase -- Assessment</vt:lpstr>
      <vt:lpstr>Pilot Phase - Deployment</vt:lpstr>
      <vt:lpstr>Pilot Phase – Projects Implementation</vt:lpstr>
      <vt:lpstr>PowerPoint Presentation</vt:lpstr>
      <vt:lpstr>Post-Pilot Plan</vt:lpstr>
      <vt:lpstr>Post- Pilot Phase </vt:lpstr>
      <vt:lpstr>PowerPoint Presentation</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S&amp;T ins</dc:creator>
  <cp:lastModifiedBy>Hays, Malcolm Edgar</cp:lastModifiedBy>
  <cp:revision>64</cp:revision>
  <cp:lastPrinted>2015-02-23T16:01:51Z</cp:lastPrinted>
  <dcterms:created xsi:type="dcterms:W3CDTF">2015-02-17T21:21:05Z</dcterms:created>
  <dcterms:modified xsi:type="dcterms:W3CDTF">2015-03-25T14:31:37Z</dcterms:modified>
</cp:coreProperties>
</file>