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71" r:id="rId13"/>
    <p:sldId id="269" r:id="rId14"/>
    <p:sldId id="275" r:id="rId15"/>
    <p:sldId id="278" r:id="rId16"/>
    <p:sldId id="273" r:id="rId17"/>
    <p:sldId id="277" r:id="rId18"/>
    <p:sldId id="279" r:id="rId19"/>
    <p:sldId id="280" r:id="rId20"/>
    <p:sldId id="281" r:id="rId21"/>
    <p:sldId id="265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C8AB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27" d="100"/>
          <a:sy n="127" d="100"/>
        </p:scale>
        <p:origin x="14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C5B55-AB2C-45EA-9109-EA4F8E50D67D}" type="doc">
      <dgm:prSet loTypeId="urn:microsoft.com/office/officeart/2005/8/layout/venn2" loCatId="relationship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ACB32BB-6EFD-4150-97AE-33FBD273799F}">
      <dgm:prSet phldrT="[Text]"/>
      <dgm:spPr>
        <a:solidFill>
          <a:schemeClr val="accent5">
            <a:lumMod val="75000"/>
          </a:schemeClr>
        </a:solidFill>
        <a:ln>
          <a:solidFill>
            <a:schemeClr val="accent1"/>
          </a:solidFill>
        </a:ln>
        <a:effectLst>
          <a:softEdge rad="393700"/>
        </a:effectLst>
      </dgm:spPr>
      <dgm:t>
        <a:bodyPr/>
        <a:lstStyle/>
        <a:p>
          <a:r>
            <a:rPr lang="en-US" b="1" i="1" dirty="0" smtClean="0">
              <a:solidFill>
                <a:schemeClr val="accent5">
                  <a:lumMod val="75000"/>
                </a:schemeClr>
              </a:solidFill>
            </a:rPr>
            <a:t>Area of Concern</a:t>
          </a:r>
          <a:endParaRPr lang="en-US" b="1" i="1" dirty="0">
            <a:solidFill>
              <a:schemeClr val="accent5">
                <a:lumMod val="75000"/>
              </a:schemeClr>
            </a:solidFill>
          </a:endParaRPr>
        </a:p>
      </dgm:t>
    </dgm:pt>
    <dgm:pt modelId="{E368FDCF-AAE2-4A3D-9AAA-6E8824D126ED}" type="parTrans" cxnId="{40402937-D273-4883-9F32-2850C1375292}">
      <dgm:prSet/>
      <dgm:spPr/>
      <dgm:t>
        <a:bodyPr/>
        <a:lstStyle/>
        <a:p>
          <a:endParaRPr lang="en-US" i="1"/>
        </a:p>
      </dgm:t>
    </dgm:pt>
    <dgm:pt modelId="{1FD8C2C3-0410-4061-8FED-FD79694EC011}" type="sibTrans" cxnId="{40402937-D273-4883-9F32-2850C1375292}">
      <dgm:prSet/>
      <dgm:spPr/>
      <dgm:t>
        <a:bodyPr/>
        <a:lstStyle/>
        <a:p>
          <a:endParaRPr lang="en-US" i="1"/>
        </a:p>
      </dgm:t>
    </dgm:pt>
    <dgm:pt modelId="{C23E0E61-6798-441F-8768-3822461DAD22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</a:rPr>
            <a:t>Area of Influence</a:t>
          </a:r>
          <a:endParaRPr lang="en-US" sz="2800" b="1" i="1" dirty="0">
            <a:solidFill>
              <a:schemeClr val="tx1"/>
            </a:solidFill>
          </a:endParaRPr>
        </a:p>
      </dgm:t>
    </dgm:pt>
    <dgm:pt modelId="{A93CB53A-0777-47FF-AEB9-38E3BE41A065}" type="parTrans" cxnId="{BE5E08E5-BDED-4248-A0F6-747A08DE46FD}">
      <dgm:prSet/>
      <dgm:spPr/>
      <dgm:t>
        <a:bodyPr/>
        <a:lstStyle/>
        <a:p>
          <a:endParaRPr lang="en-US" i="1"/>
        </a:p>
      </dgm:t>
    </dgm:pt>
    <dgm:pt modelId="{C26DA5A3-2A99-4CBB-8D31-875CFE75F103}" type="sibTrans" cxnId="{BE5E08E5-BDED-4248-A0F6-747A08DE46FD}">
      <dgm:prSet/>
      <dgm:spPr/>
      <dgm:t>
        <a:bodyPr/>
        <a:lstStyle/>
        <a:p>
          <a:endParaRPr lang="en-US" i="1"/>
        </a:p>
      </dgm:t>
    </dgm:pt>
    <dgm:pt modelId="{2DC37F27-4B8D-4EE8-BE5F-855F3E555417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</a:rPr>
            <a:t>Area of Focus</a:t>
          </a:r>
          <a:endParaRPr lang="en-US" sz="2800" b="1" i="1" dirty="0">
            <a:solidFill>
              <a:schemeClr val="tx1"/>
            </a:solidFill>
          </a:endParaRPr>
        </a:p>
      </dgm:t>
    </dgm:pt>
    <dgm:pt modelId="{B3A4D801-4304-4444-93B7-8287A52213C4}" type="parTrans" cxnId="{5B268481-B806-4647-9204-761104700C41}">
      <dgm:prSet/>
      <dgm:spPr/>
      <dgm:t>
        <a:bodyPr/>
        <a:lstStyle/>
        <a:p>
          <a:endParaRPr lang="en-US" i="1"/>
        </a:p>
      </dgm:t>
    </dgm:pt>
    <dgm:pt modelId="{8247DE16-B8E8-409B-97C5-2D3FA15B9DE9}" type="sibTrans" cxnId="{5B268481-B806-4647-9204-761104700C41}">
      <dgm:prSet/>
      <dgm:spPr/>
      <dgm:t>
        <a:bodyPr/>
        <a:lstStyle/>
        <a:p>
          <a:endParaRPr lang="en-US" i="1"/>
        </a:p>
      </dgm:t>
    </dgm:pt>
    <dgm:pt modelId="{25E4435C-72B9-44A4-8A91-8B171A862900}" type="pres">
      <dgm:prSet presAssocID="{8D3C5B55-AB2C-45EA-9109-EA4F8E50D67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6D69B0-7D7C-4AFD-AEC8-2846714E2B10}" type="pres">
      <dgm:prSet presAssocID="{8D3C5B55-AB2C-45EA-9109-EA4F8E50D67D}" presName="comp1" presStyleCnt="0"/>
      <dgm:spPr/>
    </dgm:pt>
    <dgm:pt modelId="{62CC9D7B-C41D-4E00-B378-23320430DF5E}" type="pres">
      <dgm:prSet presAssocID="{8D3C5B55-AB2C-45EA-9109-EA4F8E50D67D}" presName="circle1" presStyleLbl="node1" presStyleIdx="0" presStyleCnt="3" custScaleX="134444"/>
      <dgm:spPr/>
      <dgm:t>
        <a:bodyPr/>
        <a:lstStyle/>
        <a:p>
          <a:endParaRPr lang="en-US"/>
        </a:p>
      </dgm:t>
    </dgm:pt>
    <dgm:pt modelId="{D3C5FF80-E592-45FB-B0D8-ED00B3CDD545}" type="pres">
      <dgm:prSet presAssocID="{8D3C5B55-AB2C-45EA-9109-EA4F8E50D67D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B87A6-BFBA-4043-941A-715DABD2EB95}" type="pres">
      <dgm:prSet presAssocID="{8D3C5B55-AB2C-45EA-9109-EA4F8E50D67D}" presName="comp2" presStyleCnt="0"/>
      <dgm:spPr/>
    </dgm:pt>
    <dgm:pt modelId="{8FFB20DE-6C53-45B6-B388-2AF982AE725C}" type="pres">
      <dgm:prSet presAssocID="{8D3C5B55-AB2C-45EA-9109-EA4F8E50D67D}" presName="circle2" presStyleLbl="node1" presStyleIdx="1" presStyleCnt="3" custScaleX="90370" custScaleY="90370" custLinFactNeighborY="-14075"/>
      <dgm:spPr/>
      <dgm:t>
        <a:bodyPr/>
        <a:lstStyle/>
        <a:p>
          <a:endParaRPr lang="en-US"/>
        </a:p>
      </dgm:t>
    </dgm:pt>
    <dgm:pt modelId="{48568403-2C2F-48C0-933A-BCB22544AF8F}" type="pres">
      <dgm:prSet presAssocID="{8D3C5B55-AB2C-45EA-9109-EA4F8E50D67D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87D42-58D2-41C1-A0F5-790A8F78C798}" type="pres">
      <dgm:prSet presAssocID="{8D3C5B55-AB2C-45EA-9109-EA4F8E50D67D}" presName="comp3" presStyleCnt="0"/>
      <dgm:spPr/>
    </dgm:pt>
    <dgm:pt modelId="{895588CB-1A43-46AA-9841-ACF9FA9963E7}" type="pres">
      <dgm:prSet presAssocID="{8D3C5B55-AB2C-45EA-9109-EA4F8E50D67D}" presName="circle3" presStyleLbl="node1" presStyleIdx="2" presStyleCnt="3" custScaleX="63769" custScaleY="62217" custLinFactNeighborY="-45558"/>
      <dgm:spPr/>
      <dgm:t>
        <a:bodyPr/>
        <a:lstStyle/>
        <a:p>
          <a:endParaRPr lang="en-US"/>
        </a:p>
      </dgm:t>
    </dgm:pt>
    <dgm:pt modelId="{66B5949E-ACD0-460A-B0B3-B7A6778595E5}" type="pres">
      <dgm:prSet presAssocID="{8D3C5B55-AB2C-45EA-9109-EA4F8E50D67D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3F50F2-E203-4C2B-9207-9BAB62A9853E}" type="presOf" srcId="{2DC37F27-4B8D-4EE8-BE5F-855F3E555417}" destId="{895588CB-1A43-46AA-9841-ACF9FA9963E7}" srcOrd="0" destOrd="0" presId="urn:microsoft.com/office/officeart/2005/8/layout/venn2"/>
    <dgm:cxn modelId="{581F8DDE-43E9-428E-BC98-2700DF460BC9}" type="presOf" srcId="{C23E0E61-6798-441F-8768-3822461DAD22}" destId="{8FFB20DE-6C53-45B6-B388-2AF982AE725C}" srcOrd="0" destOrd="0" presId="urn:microsoft.com/office/officeart/2005/8/layout/venn2"/>
    <dgm:cxn modelId="{BE5E08E5-BDED-4248-A0F6-747A08DE46FD}" srcId="{8D3C5B55-AB2C-45EA-9109-EA4F8E50D67D}" destId="{C23E0E61-6798-441F-8768-3822461DAD22}" srcOrd="1" destOrd="0" parTransId="{A93CB53A-0777-47FF-AEB9-38E3BE41A065}" sibTransId="{C26DA5A3-2A99-4CBB-8D31-875CFE75F103}"/>
    <dgm:cxn modelId="{40402937-D273-4883-9F32-2850C1375292}" srcId="{8D3C5B55-AB2C-45EA-9109-EA4F8E50D67D}" destId="{EACB32BB-6EFD-4150-97AE-33FBD273799F}" srcOrd="0" destOrd="0" parTransId="{E368FDCF-AAE2-4A3D-9AAA-6E8824D126ED}" sibTransId="{1FD8C2C3-0410-4061-8FED-FD79694EC011}"/>
    <dgm:cxn modelId="{EEA76322-FC90-4C83-ACB9-39A1E4A4F8D7}" type="presOf" srcId="{2DC37F27-4B8D-4EE8-BE5F-855F3E555417}" destId="{66B5949E-ACD0-460A-B0B3-B7A6778595E5}" srcOrd="1" destOrd="0" presId="urn:microsoft.com/office/officeart/2005/8/layout/venn2"/>
    <dgm:cxn modelId="{5B268481-B806-4647-9204-761104700C41}" srcId="{8D3C5B55-AB2C-45EA-9109-EA4F8E50D67D}" destId="{2DC37F27-4B8D-4EE8-BE5F-855F3E555417}" srcOrd="2" destOrd="0" parTransId="{B3A4D801-4304-4444-93B7-8287A52213C4}" sibTransId="{8247DE16-B8E8-409B-97C5-2D3FA15B9DE9}"/>
    <dgm:cxn modelId="{BF464D59-C06E-4BA6-85DA-A3F2A922EEC7}" type="presOf" srcId="{8D3C5B55-AB2C-45EA-9109-EA4F8E50D67D}" destId="{25E4435C-72B9-44A4-8A91-8B171A862900}" srcOrd="0" destOrd="0" presId="urn:microsoft.com/office/officeart/2005/8/layout/venn2"/>
    <dgm:cxn modelId="{4D6AF28B-F51D-4DA5-91C7-8465C197496E}" type="presOf" srcId="{EACB32BB-6EFD-4150-97AE-33FBD273799F}" destId="{D3C5FF80-E592-45FB-B0D8-ED00B3CDD545}" srcOrd="1" destOrd="0" presId="urn:microsoft.com/office/officeart/2005/8/layout/venn2"/>
    <dgm:cxn modelId="{248543AB-0EFB-4746-AF4E-D66D172A1928}" type="presOf" srcId="{C23E0E61-6798-441F-8768-3822461DAD22}" destId="{48568403-2C2F-48C0-933A-BCB22544AF8F}" srcOrd="1" destOrd="0" presId="urn:microsoft.com/office/officeart/2005/8/layout/venn2"/>
    <dgm:cxn modelId="{E46E4053-3389-4F35-BE8C-2A4726EB631E}" type="presOf" srcId="{EACB32BB-6EFD-4150-97AE-33FBD273799F}" destId="{62CC9D7B-C41D-4E00-B378-23320430DF5E}" srcOrd="0" destOrd="0" presId="urn:microsoft.com/office/officeart/2005/8/layout/venn2"/>
    <dgm:cxn modelId="{D076EDE3-C155-45E3-A598-D515C233995A}" type="presParOf" srcId="{25E4435C-72B9-44A4-8A91-8B171A862900}" destId="{786D69B0-7D7C-4AFD-AEC8-2846714E2B10}" srcOrd="0" destOrd="0" presId="urn:microsoft.com/office/officeart/2005/8/layout/venn2"/>
    <dgm:cxn modelId="{C45384B6-0529-4A95-A10D-A91A8A712D4F}" type="presParOf" srcId="{786D69B0-7D7C-4AFD-AEC8-2846714E2B10}" destId="{62CC9D7B-C41D-4E00-B378-23320430DF5E}" srcOrd="0" destOrd="0" presId="urn:microsoft.com/office/officeart/2005/8/layout/venn2"/>
    <dgm:cxn modelId="{86597D8C-E5F9-44DB-8B16-687CDED33D08}" type="presParOf" srcId="{786D69B0-7D7C-4AFD-AEC8-2846714E2B10}" destId="{D3C5FF80-E592-45FB-B0D8-ED00B3CDD545}" srcOrd="1" destOrd="0" presId="urn:microsoft.com/office/officeart/2005/8/layout/venn2"/>
    <dgm:cxn modelId="{C37ADC7D-3A04-4ED1-9DB7-D29B61F67D0A}" type="presParOf" srcId="{25E4435C-72B9-44A4-8A91-8B171A862900}" destId="{408B87A6-BFBA-4043-941A-715DABD2EB95}" srcOrd="1" destOrd="0" presId="urn:microsoft.com/office/officeart/2005/8/layout/venn2"/>
    <dgm:cxn modelId="{FB3AC2FB-5AA5-4BF2-A289-F4BEBCB845B0}" type="presParOf" srcId="{408B87A6-BFBA-4043-941A-715DABD2EB95}" destId="{8FFB20DE-6C53-45B6-B388-2AF982AE725C}" srcOrd="0" destOrd="0" presId="urn:microsoft.com/office/officeart/2005/8/layout/venn2"/>
    <dgm:cxn modelId="{F375A8CF-FF55-4CF5-B0B9-C1208F94E20B}" type="presParOf" srcId="{408B87A6-BFBA-4043-941A-715DABD2EB95}" destId="{48568403-2C2F-48C0-933A-BCB22544AF8F}" srcOrd="1" destOrd="0" presId="urn:microsoft.com/office/officeart/2005/8/layout/venn2"/>
    <dgm:cxn modelId="{E39FA673-C596-43C8-8B86-B291BF3A1150}" type="presParOf" srcId="{25E4435C-72B9-44A4-8A91-8B171A862900}" destId="{36387D42-58D2-41C1-A0F5-790A8F78C798}" srcOrd="2" destOrd="0" presId="urn:microsoft.com/office/officeart/2005/8/layout/venn2"/>
    <dgm:cxn modelId="{8F5CB301-126A-41C8-992C-72B9291516ED}" type="presParOf" srcId="{36387D42-58D2-41C1-A0F5-790A8F78C798}" destId="{895588CB-1A43-46AA-9841-ACF9FA9963E7}" srcOrd="0" destOrd="0" presId="urn:microsoft.com/office/officeart/2005/8/layout/venn2"/>
    <dgm:cxn modelId="{4BBF00BB-D962-4CB8-BEA4-30A8F4B82F88}" type="presParOf" srcId="{36387D42-58D2-41C1-A0F5-790A8F78C798}" destId="{66B5949E-ACD0-460A-B0B3-B7A6778595E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3C5B55-AB2C-45EA-9109-EA4F8E50D67D}" type="doc">
      <dgm:prSet loTypeId="urn:microsoft.com/office/officeart/2005/8/layout/venn2" loCatId="relationship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ACB32BB-6EFD-4150-97AE-33FBD273799F}">
      <dgm:prSet phldrT="[Text]"/>
      <dgm:spPr>
        <a:solidFill>
          <a:schemeClr val="accent5">
            <a:lumMod val="75000"/>
          </a:schemeClr>
        </a:solidFill>
        <a:ln>
          <a:solidFill>
            <a:schemeClr val="accent1"/>
          </a:solidFill>
        </a:ln>
        <a:effectLst>
          <a:softEdge rad="393700"/>
        </a:effectLst>
      </dgm:spPr>
      <dgm:t>
        <a:bodyPr/>
        <a:lstStyle/>
        <a:p>
          <a:r>
            <a:rPr lang="en-US" b="1" i="1" dirty="0" smtClean="0">
              <a:solidFill>
                <a:schemeClr val="accent5">
                  <a:lumMod val="75000"/>
                </a:schemeClr>
              </a:solidFill>
            </a:rPr>
            <a:t>Area of Concern</a:t>
          </a:r>
          <a:endParaRPr lang="en-US" b="1" i="1" dirty="0">
            <a:solidFill>
              <a:schemeClr val="accent5">
                <a:lumMod val="75000"/>
              </a:schemeClr>
            </a:solidFill>
          </a:endParaRPr>
        </a:p>
      </dgm:t>
    </dgm:pt>
    <dgm:pt modelId="{E368FDCF-AAE2-4A3D-9AAA-6E8824D126ED}" type="parTrans" cxnId="{40402937-D273-4883-9F32-2850C1375292}">
      <dgm:prSet/>
      <dgm:spPr/>
      <dgm:t>
        <a:bodyPr/>
        <a:lstStyle/>
        <a:p>
          <a:endParaRPr lang="en-US" i="1"/>
        </a:p>
      </dgm:t>
    </dgm:pt>
    <dgm:pt modelId="{1FD8C2C3-0410-4061-8FED-FD79694EC011}" type="sibTrans" cxnId="{40402937-D273-4883-9F32-2850C1375292}">
      <dgm:prSet/>
      <dgm:spPr/>
      <dgm:t>
        <a:bodyPr/>
        <a:lstStyle/>
        <a:p>
          <a:endParaRPr lang="en-US" i="1"/>
        </a:p>
      </dgm:t>
    </dgm:pt>
    <dgm:pt modelId="{C23E0E61-6798-441F-8768-3822461DAD22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</a:rPr>
            <a:t>Area of Influence</a:t>
          </a:r>
          <a:endParaRPr lang="en-US" sz="2800" b="1" i="1" dirty="0">
            <a:solidFill>
              <a:schemeClr val="tx1"/>
            </a:solidFill>
          </a:endParaRPr>
        </a:p>
      </dgm:t>
    </dgm:pt>
    <dgm:pt modelId="{A93CB53A-0777-47FF-AEB9-38E3BE41A065}" type="parTrans" cxnId="{BE5E08E5-BDED-4248-A0F6-747A08DE46FD}">
      <dgm:prSet/>
      <dgm:spPr/>
      <dgm:t>
        <a:bodyPr/>
        <a:lstStyle/>
        <a:p>
          <a:endParaRPr lang="en-US" i="1"/>
        </a:p>
      </dgm:t>
    </dgm:pt>
    <dgm:pt modelId="{C26DA5A3-2A99-4CBB-8D31-875CFE75F103}" type="sibTrans" cxnId="{BE5E08E5-BDED-4248-A0F6-747A08DE46FD}">
      <dgm:prSet/>
      <dgm:spPr/>
      <dgm:t>
        <a:bodyPr/>
        <a:lstStyle/>
        <a:p>
          <a:endParaRPr lang="en-US" i="1"/>
        </a:p>
      </dgm:t>
    </dgm:pt>
    <dgm:pt modelId="{2DC37F27-4B8D-4EE8-BE5F-855F3E555417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</a:rPr>
            <a:t>Area of Focus</a:t>
          </a:r>
          <a:endParaRPr lang="en-US" sz="2800" b="1" i="1" dirty="0">
            <a:solidFill>
              <a:schemeClr val="tx1"/>
            </a:solidFill>
          </a:endParaRPr>
        </a:p>
      </dgm:t>
    </dgm:pt>
    <dgm:pt modelId="{B3A4D801-4304-4444-93B7-8287A52213C4}" type="parTrans" cxnId="{5B268481-B806-4647-9204-761104700C41}">
      <dgm:prSet/>
      <dgm:spPr/>
      <dgm:t>
        <a:bodyPr/>
        <a:lstStyle/>
        <a:p>
          <a:endParaRPr lang="en-US" i="1"/>
        </a:p>
      </dgm:t>
    </dgm:pt>
    <dgm:pt modelId="{8247DE16-B8E8-409B-97C5-2D3FA15B9DE9}" type="sibTrans" cxnId="{5B268481-B806-4647-9204-761104700C41}">
      <dgm:prSet/>
      <dgm:spPr/>
      <dgm:t>
        <a:bodyPr/>
        <a:lstStyle/>
        <a:p>
          <a:endParaRPr lang="en-US" i="1"/>
        </a:p>
      </dgm:t>
    </dgm:pt>
    <dgm:pt modelId="{25E4435C-72B9-44A4-8A91-8B171A862900}" type="pres">
      <dgm:prSet presAssocID="{8D3C5B55-AB2C-45EA-9109-EA4F8E50D67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6D69B0-7D7C-4AFD-AEC8-2846714E2B10}" type="pres">
      <dgm:prSet presAssocID="{8D3C5B55-AB2C-45EA-9109-EA4F8E50D67D}" presName="comp1" presStyleCnt="0"/>
      <dgm:spPr/>
    </dgm:pt>
    <dgm:pt modelId="{62CC9D7B-C41D-4E00-B378-23320430DF5E}" type="pres">
      <dgm:prSet presAssocID="{8D3C5B55-AB2C-45EA-9109-EA4F8E50D67D}" presName="circle1" presStyleLbl="node1" presStyleIdx="0" presStyleCnt="3" custScaleX="134444"/>
      <dgm:spPr/>
      <dgm:t>
        <a:bodyPr/>
        <a:lstStyle/>
        <a:p>
          <a:endParaRPr lang="en-US"/>
        </a:p>
      </dgm:t>
    </dgm:pt>
    <dgm:pt modelId="{D3C5FF80-E592-45FB-B0D8-ED00B3CDD545}" type="pres">
      <dgm:prSet presAssocID="{8D3C5B55-AB2C-45EA-9109-EA4F8E50D67D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B87A6-BFBA-4043-941A-715DABD2EB95}" type="pres">
      <dgm:prSet presAssocID="{8D3C5B55-AB2C-45EA-9109-EA4F8E50D67D}" presName="comp2" presStyleCnt="0"/>
      <dgm:spPr/>
    </dgm:pt>
    <dgm:pt modelId="{8FFB20DE-6C53-45B6-B388-2AF982AE725C}" type="pres">
      <dgm:prSet presAssocID="{8D3C5B55-AB2C-45EA-9109-EA4F8E50D67D}" presName="circle2" presStyleLbl="node1" presStyleIdx="1" presStyleCnt="3" custScaleX="90370" custScaleY="90370" custLinFactNeighborY="-14075"/>
      <dgm:spPr/>
      <dgm:t>
        <a:bodyPr/>
        <a:lstStyle/>
        <a:p>
          <a:endParaRPr lang="en-US"/>
        </a:p>
      </dgm:t>
    </dgm:pt>
    <dgm:pt modelId="{48568403-2C2F-48C0-933A-BCB22544AF8F}" type="pres">
      <dgm:prSet presAssocID="{8D3C5B55-AB2C-45EA-9109-EA4F8E50D67D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87D42-58D2-41C1-A0F5-790A8F78C798}" type="pres">
      <dgm:prSet presAssocID="{8D3C5B55-AB2C-45EA-9109-EA4F8E50D67D}" presName="comp3" presStyleCnt="0"/>
      <dgm:spPr/>
    </dgm:pt>
    <dgm:pt modelId="{895588CB-1A43-46AA-9841-ACF9FA9963E7}" type="pres">
      <dgm:prSet presAssocID="{8D3C5B55-AB2C-45EA-9109-EA4F8E50D67D}" presName="circle3" presStyleLbl="node1" presStyleIdx="2" presStyleCnt="3" custScaleX="63769" custScaleY="62217" custLinFactNeighborY="-45558"/>
      <dgm:spPr/>
      <dgm:t>
        <a:bodyPr/>
        <a:lstStyle/>
        <a:p>
          <a:endParaRPr lang="en-US"/>
        </a:p>
      </dgm:t>
    </dgm:pt>
    <dgm:pt modelId="{66B5949E-ACD0-460A-B0B3-B7A6778595E5}" type="pres">
      <dgm:prSet presAssocID="{8D3C5B55-AB2C-45EA-9109-EA4F8E50D67D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0F7D1-CB5B-4635-8C83-6DA5C7A1030E}" type="presOf" srcId="{2DC37F27-4B8D-4EE8-BE5F-855F3E555417}" destId="{66B5949E-ACD0-460A-B0B3-B7A6778595E5}" srcOrd="1" destOrd="0" presId="urn:microsoft.com/office/officeart/2005/8/layout/venn2"/>
    <dgm:cxn modelId="{2DA3C598-874C-411D-B380-12CE41EA853E}" type="presOf" srcId="{C23E0E61-6798-441F-8768-3822461DAD22}" destId="{48568403-2C2F-48C0-933A-BCB22544AF8F}" srcOrd="1" destOrd="0" presId="urn:microsoft.com/office/officeart/2005/8/layout/venn2"/>
    <dgm:cxn modelId="{A0C8459A-5BAF-4F0B-A527-4FEB552BEB47}" type="presOf" srcId="{EACB32BB-6EFD-4150-97AE-33FBD273799F}" destId="{62CC9D7B-C41D-4E00-B378-23320430DF5E}" srcOrd="0" destOrd="0" presId="urn:microsoft.com/office/officeart/2005/8/layout/venn2"/>
    <dgm:cxn modelId="{BE5E08E5-BDED-4248-A0F6-747A08DE46FD}" srcId="{8D3C5B55-AB2C-45EA-9109-EA4F8E50D67D}" destId="{C23E0E61-6798-441F-8768-3822461DAD22}" srcOrd="1" destOrd="0" parTransId="{A93CB53A-0777-47FF-AEB9-38E3BE41A065}" sibTransId="{C26DA5A3-2A99-4CBB-8D31-875CFE75F103}"/>
    <dgm:cxn modelId="{40402937-D273-4883-9F32-2850C1375292}" srcId="{8D3C5B55-AB2C-45EA-9109-EA4F8E50D67D}" destId="{EACB32BB-6EFD-4150-97AE-33FBD273799F}" srcOrd="0" destOrd="0" parTransId="{E368FDCF-AAE2-4A3D-9AAA-6E8824D126ED}" sibTransId="{1FD8C2C3-0410-4061-8FED-FD79694EC011}"/>
    <dgm:cxn modelId="{497FA984-0AC6-4389-B580-38CDE1C4AE32}" type="presOf" srcId="{8D3C5B55-AB2C-45EA-9109-EA4F8E50D67D}" destId="{25E4435C-72B9-44A4-8A91-8B171A862900}" srcOrd="0" destOrd="0" presId="urn:microsoft.com/office/officeart/2005/8/layout/venn2"/>
    <dgm:cxn modelId="{5B268481-B806-4647-9204-761104700C41}" srcId="{8D3C5B55-AB2C-45EA-9109-EA4F8E50D67D}" destId="{2DC37F27-4B8D-4EE8-BE5F-855F3E555417}" srcOrd="2" destOrd="0" parTransId="{B3A4D801-4304-4444-93B7-8287A52213C4}" sibTransId="{8247DE16-B8E8-409B-97C5-2D3FA15B9DE9}"/>
    <dgm:cxn modelId="{B95B2E9F-C85D-4705-9FBF-51CBF647EACF}" type="presOf" srcId="{EACB32BB-6EFD-4150-97AE-33FBD273799F}" destId="{D3C5FF80-E592-45FB-B0D8-ED00B3CDD545}" srcOrd="1" destOrd="0" presId="urn:microsoft.com/office/officeart/2005/8/layout/venn2"/>
    <dgm:cxn modelId="{37055A72-4747-4D8B-9D39-5405A222D5C1}" type="presOf" srcId="{C23E0E61-6798-441F-8768-3822461DAD22}" destId="{8FFB20DE-6C53-45B6-B388-2AF982AE725C}" srcOrd="0" destOrd="0" presId="urn:microsoft.com/office/officeart/2005/8/layout/venn2"/>
    <dgm:cxn modelId="{0803ABA7-D252-4B9D-8FFE-BA27CB74C551}" type="presOf" srcId="{2DC37F27-4B8D-4EE8-BE5F-855F3E555417}" destId="{895588CB-1A43-46AA-9841-ACF9FA9963E7}" srcOrd="0" destOrd="0" presId="urn:microsoft.com/office/officeart/2005/8/layout/venn2"/>
    <dgm:cxn modelId="{553C29AC-E305-45A3-9BAB-A7C0E374D6BD}" type="presParOf" srcId="{25E4435C-72B9-44A4-8A91-8B171A862900}" destId="{786D69B0-7D7C-4AFD-AEC8-2846714E2B10}" srcOrd="0" destOrd="0" presId="urn:microsoft.com/office/officeart/2005/8/layout/venn2"/>
    <dgm:cxn modelId="{0E3BD09E-C839-4EC0-9F61-A7077DF61CE0}" type="presParOf" srcId="{786D69B0-7D7C-4AFD-AEC8-2846714E2B10}" destId="{62CC9D7B-C41D-4E00-B378-23320430DF5E}" srcOrd="0" destOrd="0" presId="urn:microsoft.com/office/officeart/2005/8/layout/venn2"/>
    <dgm:cxn modelId="{F35A4F4A-DA87-4778-8B2E-A75B2943A266}" type="presParOf" srcId="{786D69B0-7D7C-4AFD-AEC8-2846714E2B10}" destId="{D3C5FF80-E592-45FB-B0D8-ED00B3CDD545}" srcOrd="1" destOrd="0" presId="urn:microsoft.com/office/officeart/2005/8/layout/venn2"/>
    <dgm:cxn modelId="{C5D50A17-CA1A-471F-8A26-190875F4D51F}" type="presParOf" srcId="{25E4435C-72B9-44A4-8A91-8B171A862900}" destId="{408B87A6-BFBA-4043-941A-715DABD2EB95}" srcOrd="1" destOrd="0" presId="urn:microsoft.com/office/officeart/2005/8/layout/venn2"/>
    <dgm:cxn modelId="{3C7E5E86-5AE5-4EBE-883F-1B3525FEF555}" type="presParOf" srcId="{408B87A6-BFBA-4043-941A-715DABD2EB95}" destId="{8FFB20DE-6C53-45B6-B388-2AF982AE725C}" srcOrd="0" destOrd="0" presId="urn:microsoft.com/office/officeart/2005/8/layout/venn2"/>
    <dgm:cxn modelId="{70088978-3936-46FD-8C6A-985F487DA8C8}" type="presParOf" srcId="{408B87A6-BFBA-4043-941A-715DABD2EB95}" destId="{48568403-2C2F-48C0-933A-BCB22544AF8F}" srcOrd="1" destOrd="0" presId="urn:microsoft.com/office/officeart/2005/8/layout/venn2"/>
    <dgm:cxn modelId="{9BCECB3B-6279-448D-B774-739FE4743C40}" type="presParOf" srcId="{25E4435C-72B9-44A4-8A91-8B171A862900}" destId="{36387D42-58D2-41C1-A0F5-790A8F78C798}" srcOrd="2" destOrd="0" presId="urn:microsoft.com/office/officeart/2005/8/layout/venn2"/>
    <dgm:cxn modelId="{7261C5E4-1AB6-4198-AE37-0EDA483BEC54}" type="presParOf" srcId="{36387D42-58D2-41C1-A0F5-790A8F78C798}" destId="{895588CB-1A43-46AA-9841-ACF9FA9963E7}" srcOrd="0" destOrd="0" presId="urn:microsoft.com/office/officeart/2005/8/layout/venn2"/>
    <dgm:cxn modelId="{6B2952C4-E6FC-46FA-92BC-EDEDE8A1AFDF}" type="presParOf" srcId="{36387D42-58D2-41C1-A0F5-790A8F78C798}" destId="{66B5949E-ACD0-460A-B0B3-B7A6778595E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6D2BE-2861-457A-8683-ADE1301C83E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1E63D-10BA-4FFB-ACBE-74990774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1E63D-10BA-4FFB-ACBE-749907749D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1E63D-10BA-4FFB-ACBE-749907749D5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3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0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3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5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9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3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5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7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5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4799-0C29-4B0D-82E1-8FCEA4C2E8C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3844-5954-4E69-BB42-0600D495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7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eg"/><Relationship Id="rId7" Type="http://schemas.openxmlformats.org/officeDocument/2006/relationships/image" Target="../media/image11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eg"/><Relationship Id="rId9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Participatory session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 am NOT going to talk at you – much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YOU will be doing most of the work</a:t>
            </a:r>
          </a:p>
          <a:p>
            <a:pPr marL="0" indent="0">
              <a:buNone/>
            </a:pP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For some tasks I will ask you to use a smart device 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if you do not have one, no worries –please sit next to someone who looks obliging and who DOES have one.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If you DO have one, you can text OR you can go to www.openhotseat.org &amp; login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403242"/>
            <a:ext cx="9160388" cy="6737710"/>
            <a:chOff x="0" y="403242"/>
            <a:chExt cx="9160388" cy="6737710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403242"/>
              <a:ext cx="9160388" cy="6737710"/>
              <a:chOff x="0" y="403242"/>
              <a:chExt cx="9160388" cy="673771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88075" y="403242"/>
                <a:ext cx="9072313" cy="5753800"/>
                <a:chOff x="88075" y="403242"/>
                <a:chExt cx="9072313" cy="5753800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6609275" y="1789113"/>
                  <a:ext cx="2551113" cy="2919413"/>
                  <a:chOff x="6502400" y="1789113"/>
                  <a:chExt cx="2551113" cy="2919413"/>
                </a:xfrm>
              </p:grpSpPr>
              <p:sp>
                <p:nvSpPr>
                  <p:cNvPr id="66" name="Freeform 10"/>
                  <p:cNvSpPr>
                    <a:spLocks/>
                  </p:cNvSpPr>
                  <p:nvPr/>
                </p:nvSpPr>
                <p:spPr bwMode="auto">
                  <a:xfrm>
                    <a:off x="6502400" y="1789113"/>
                    <a:ext cx="2551113" cy="2919413"/>
                  </a:xfrm>
                  <a:custGeom>
                    <a:avLst/>
                    <a:gdLst>
                      <a:gd name="T0" fmla="*/ 0 w 1607"/>
                      <a:gd name="T1" fmla="*/ 84 h 1839"/>
                      <a:gd name="T2" fmla="*/ 10 w 1607"/>
                      <a:gd name="T3" fmla="*/ 219 h 1839"/>
                      <a:gd name="T4" fmla="*/ 24 w 1607"/>
                      <a:gd name="T5" fmla="*/ 386 h 1839"/>
                      <a:gd name="T6" fmla="*/ 42 w 1607"/>
                      <a:gd name="T7" fmla="*/ 568 h 1839"/>
                      <a:gd name="T8" fmla="*/ 66 w 1607"/>
                      <a:gd name="T9" fmla="*/ 759 h 1839"/>
                      <a:gd name="T10" fmla="*/ 93 w 1607"/>
                      <a:gd name="T11" fmla="*/ 954 h 1839"/>
                      <a:gd name="T12" fmla="*/ 117 w 1607"/>
                      <a:gd name="T13" fmla="*/ 1150 h 1839"/>
                      <a:gd name="T14" fmla="*/ 145 w 1607"/>
                      <a:gd name="T15" fmla="*/ 1327 h 1839"/>
                      <a:gd name="T16" fmla="*/ 173 w 1607"/>
                      <a:gd name="T17" fmla="*/ 1494 h 1839"/>
                      <a:gd name="T18" fmla="*/ 196 w 1607"/>
                      <a:gd name="T19" fmla="*/ 1634 h 1839"/>
                      <a:gd name="T20" fmla="*/ 219 w 1607"/>
                      <a:gd name="T21" fmla="*/ 1746 h 1839"/>
                      <a:gd name="T22" fmla="*/ 238 w 1607"/>
                      <a:gd name="T23" fmla="*/ 1811 h 1839"/>
                      <a:gd name="T24" fmla="*/ 270 w 1607"/>
                      <a:gd name="T25" fmla="*/ 1834 h 1839"/>
                      <a:gd name="T26" fmla="*/ 326 w 1607"/>
                      <a:gd name="T27" fmla="*/ 1816 h 1839"/>
                      <a:gd name="T28" fmla="*/ 401 w 1607"/>
                      <a:gd name="T29" fmla="*/ 1792 h 1839"/>
                      <a:gd name="T30" fmla="*/ 457 w 1607"/>
                      <a:gd name="T31" fmla="*/ 1774 h 1839"/>
                      <a:gd name="T32" fmla="*/ 522 w 1607"/>
                      <a:gd name="T33" fmla="*/ 1751 h 1839"/>
                      <a:gd name="T34" fmla="*/ 592 w 1607"/>
                      <a:gd name="T35" fmla="*/ 1718 h 1839"/>
                      <a:gd name="T36" fmla="*/ 671 w 1607"/>
                      <a:gd name="T37" fmla="*/ 1681 h 1839"/>
                      <a:gd name="T38" fmla="*/ 759 w 1607"/>
                      <a:gd name="T39" fmla="*/ 1634 h 1839"/>
                      <a:gd name="T40" fmla="*/ 848 w 1607"/>
                      <a:gd name="T41" fmla="*/ 1578 h 1839"/>
                      <a:gd name="T42" fmla="*/ 950 w 1607"/>
                      <a:gd name="T43" fmla="*/ 1513 h 1839"/>
                      <a:gd name="T44" fmla="*/ 1057 w 1607"/>
                      <a:gd name="T45" fmla="*/ 1439 h 1839"/>
                      <a:gd name="T46" fmla="*/ 1160 w 1607"/>
                      <a:gd name="T47" fmla="*/ 1359 h 1839"/>
                      <a:gd name="T48" fmla="*/ 1258 w 1607"/>
                      <a:gd name="T49" fmla="*/ 1276 h 1839"/>
                      <a:gd name="T50" fmla="*/ 1332 w 1607"/>
                      <a:gd name="T51" fmla="*/ 1192 h 1839"/>
                      <a:gd name="T52" fmla="*/ 1402 w 1607"/>
                      <a:gd name="T53" fmla="*/ 1108 h 1839"/>
                      <a:gd name="T54" fmla="*/ 1453 w 1607"/>
                      <a:gd name="T55" fmla="*/ 1024 h 1839"/>
                      <a:gd name="T56" fmla="*/ 1500 w 1607"/>
                      <a:gd name="T57" fmla="*/ 950 h 1839"/>
                      <a:gd name="T58" fmla="*/ 1537 w 1607"/>
                      <a:gd name="T59" fmla="*/ 880 h 1839"/>
                      <a:gd name="T60" fmla="*/ 1560 w 1607"/>
                      <a:gd name="T61" fmla="*/ 815 h 1839"/>
                      <a:gd name="T62" fmla="*/ 1579 w 1607"/>
                      <a:gd name="T63" fmla="*/ 759 h 1839"/>
                      <a:gd name="T64" fmla="*/ 1598 w 1607"/>
                      <a:gd name="T65" fmla="*/ 684 h 1839"/>
                      <a:gd name="T66" fmla="*/ 1607 w 1607"/>
                      <a:gd name="T67" fmla="*/ 642 h 1839"/>
                      <a:gd name="T68" fmla="*/ 1546 w 1607"/>
                      <a:gd name="T69" fmla="*/ 577 h 1839"/>
                      <a:gd name="T70" fmla="*/ 1472 w 1607"/>
                      <a:gd name="T71" fmla="*/ 507 h 1839"/>
                      <a:gd name="T72" fmla="*/ 1397 w 1607"/>
                      <a:gd name="T73" fmla="*/ 442 h 1839"/>
                      <a:gd name="T74" fmla="*/ 1342 w 1607"/>
                      <a:gd name="T75" fmla="*/ 400 h 1839"/>
                      <a:gd name="T76" fmla="*/ 1286 w 1607"/>
                      <a:gd name="T77" fmla="*/ 358 h 1839"/>
                      <a:gd name="T78" fmla="*/ 1225 w 1607"/>
                      <a:gd name="T79" fmla="*/ 312 h 1839"/>
                      <a:gd name="T80" fmla="*/ 1160 w 1607"/>
                      <a:gd name="T81" fmla="*/ 275 h 1839"/>
                      <a:gd name="T82" fmla="*/ 1095 w 1607"/>
                      <a:gd name="T83" fmla="*/ 233 h 1839"/>
                      <a:gd name="T84" fmla="*/ 1020 w 1607"/>
                      <a:gd name="T85" fmla="*/ 195 h 1839"/>
                      <a:gd name="T86" fmla="*/ 927 w 1607"/>
                      <a:gd name="T87" fmla="*/ 163 h 1839"/>
                      <a:gd name="T88" fmla="*/ 825 w 1607"/>
                      <a:gd name="T89" fmla="*/ 130 h 1839"/>
                      <a:gd name="T90" fmla="*/ 718 w 1607"/>
                      <a:gd name="T91" fmla="*/ 102 h 1839"/>
                      <a:gd name="T92" fmla="*/ 606 w 1607"/>
                      <a:gd name="T93" fmla="*/ 79 h 1839"/>
                      <a:gd name="T94" fmla="*/ 494 w 1607"/>
                      <a:gd name="T95" fmla="*/ 60 h 1839"/>
                      <a:gd name="T96" fmla="*/ 382 w 1607"/>
                      <a:gd name="T97" fmla="*/ 42 h 1839"/>
                      <a:gd name="T98" fmla="*/ 280 w 1607"/>
                      <a:gd name="T99" fmla="*/ 28 h 1839"/>
                      <a:gd name="T100" fmla="*/ 191 w 1607"/>
                      <a:gd name="T101" fmla="*/ 14 h 1839"/>
                      <a:gd name="T102" fmla="*/ 107 w 1607"/>
                      <a:gd name="T103" fmla="*/ 9 h 1839"/>
                      <a:gd name="T104" fmla="*/ 52 w 1607"/>
                      <a:gd name="T105" fmla="*/ 0 h 1839"/>
                      <a:gd name="T106" fmla="*/ 0 w 1607"/>
                      <a:gd name="T107" fmla="*/ 0 h 18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607" h="1839">
                        <a:moveTo>
                          <a:pt x="0" y="0"/>
                        </a:moveTo>
                        <a:lnTo>
                          <a:pt x="0" y="14"/>
                        </a:lnTo>
                        <a:lnTo>
                          <a:pt x="0" y="37"/>
                        </a:lnTo>
                        <a:lnTo>
                          <a:pt x="0" y="60"/>
                        </a:lnTo>
                        <a:lnTo>
                          <a:pt x="0" y="84"/>
                        </a:lnTo>
                        <a:lnTo>
                          <a:pt x="0" y="107"/>
                        </a:lnTo>
                        <a:lnTo>
                          <a:pt x="0" y="135"/>
                        </a:lnTo>
                        <a:lnTo>
                          <a:pt x="5" y="163"/>
                        </a:lnTo>
                        <a:lnTo>
                          <a:pt x="10" y="191"/>
                        </a:lnTo>
                        <a:lnTo>
                          <a:pt x="10" y="219"/>
                        </a:lnTo>
                        <a:lnTo>
                          <a:pt x="10" y="251"/>
                        </a:lnTo>
                        <a:lnTo>
                          <a:pt x="14" y="284"/>
                        </a:lnTo>
                        <a:lnTo>
                          <a:pt x="19" y="316"/>
                        </a:lnTo>
                        <a:lnTo>
                          <a:pt x="19" y="349"/>
                        </a:lnTo>
                        <a:lnTo>
                          <a:pt x="24" y="386"/>
                        </a:lnTo>
                        <a:lnTo>
                          <a:pt x="28" y="419"/>
                        </a:lnTo>
                        <a:lnTo>
                          <a:pt x="33" y="456"/>
                        </a:lnTo>
                        <a:lnTo>
                          <a:pt x="33" y="493"/>
                        </a:lnTo>
                        <a:lnTo>
                          <a:pt x="38" y="531"/>
                        </a:lnTo>
                        <a:lnTo>
                          <a:pt x="42" y="568"/>
                        </a:lnTo>
                        <a:lnTo>
                          <a:pt x="47" y="605"/>
                        </a:lnTo>
                        <a:lnTo>
                          <a:pt x="52" y="642"/>
                        </a:lnTo>
                        <a:lnTo>
                          <a:pt x="56" y="680"/>
                        </a:lnTo>
                        <a:lnTo>
                          <a:pt x="61" y="722"/>
                        </a:lnTo>
                        <a:lnTo>
                          <a:pt x="66" y="759"/>
                        </a:lnTo>
                        <a:lnTo>
                          <a:pt x="70" y="796"/>
                        </a:lnTo>
                        <a:lnTo>
                          <a:pt x="75" y="838"/>
                        </a:lnTo>
                        <a:lnTo>
                          <a:pt x="80" y="875"/>
                        </a:lnTo>
                        <a:lnTo>
                          <a:pt x="84" y="917"/>
                        </a:lnTo>
                        <a:lnTo>
                          <a:pt x="93" y="954"/>
                        </a:lnTo>
                        <a:lnTo>
                          <a:pt x="98" y="996"/>
                        </a:lnTo>
                        <a:lnTo>
                          <a:pt x="103" y="1034"/>
                        </a:lnTo>
                        <a:lnTo>
                          <a:pt x="107" y="1075"/>
                        </a:lnTo>
                        <a:lnTo>
                          <a:pt x="112" y="1113"/>
                        </a:lnTo>
                        <a:lnTo>
                          <a:pt x="117" y="1150"/>
                        </a:lnTo>
                        <a:lnTo>
                          <a:pt x="121" y="1183"/>
                        </a:lnTo>
                        <a:lnTo>
                          <a:pt x="126" y="1220"/>
                        </a:lnTo>
                        <a:lnTo>
                          <a:pt x="135" y="1257"/>
                        </a:lnTo>
                        <a:lnTo>
                          <a:pt x="140" y="1294"/>
                        </a:lnTo>
                        <a:lnTo>
                          <a:pt x="145" y="1327"/>
                        </a:lnTo>
                        <a:lnTo>
                          <a:pt x="149" y="1364"/>
                        </a:lnTo>
                        <a:lnTo>
                          <a:pt x="154" y="1397"/>
                        </a:lnTo>
                        <a:lnTo>
                          <a:pt x="159" y="1429"/>
                        </a:lnTo>
                        <a:lnTo>
                          <a:pt x="163" y="1462"/>
                        </a:lnTo>
                        <a:lnTo>
                          <a:pt x="173" y="1494"/>
                        </a:lnTo>
                        <a:lnTo>
                          <a:pt x="177" y="1527"/>
                        </a:lnTo>
                        <a:lnTo>
                          <a:pt x="182" y="1555"/>
                        </a:lnTo>
                        <a:lnTo>
                          <a:pt x="187" y="1583"/>
                        </a:lnTo>
                        <a:lnTo>
                          <a:pt x="191" y="1611"/>
                        </a:lnTo>
                        <a:lnTo>
                          <a:pt x="196" y="1634"/>
                        </a:lnTo>
                        <a:lnTo>
                          <a:pt x="201" y="1662"/>
                        </a:lnTo>
                        <a:lnTo>
                          <a:pt x="205" y="1681"/>
                        </a:lnTo>
                        <a:lnTo>
                          <a:pt x="210" y="1704"/>
                        </a:lnTo>
                        <a:lnTo>
                          <a:pt x="215" y="1723"/>
                        </a:lnTo>
                        <a:lnTo>
                          <a:pt x="219" y="1746"/>
                        </a:lnTo>
                        <a:lnTo>
                          <a:pt x="224" y="1760"/>
                        </a:lnTo>
                        <a:lnTo>
                          <a:pt x="229" y="1778"/>
                        </a:lnTo>
                        <a:lnTo>
                          <a:pt x="233" y="1788"/>
                        </a:lnTo>
                        <a:lnTo>
                          <a:pt x="238" y="1802"/>
                        </a:lnTo>
                        <a:lnTo>
                          <a:pt x="238" y="1811"/>
                        </a:lnTo>
                        <a:lnTo>
                          <a:pt x="247" y="1820"/>
                        </a:lnTo>
                        <a:lnTo>
                          <a:pt x="252" y="1834"/>
                        </a:lnTo>
                        <a:lnTo>
                          <a:pt x="256" y="1839"/>
                        </a:lnTo>
                        <a:lnTo>
                          <a:pt x="261" y="1834"/>
                        </a:lnTo>
                        <a:lnTo>
                          <a:pt x="270" y="1834"/>
                        </a:lnTo>
                        <a:lnTo>
                          <a:pt x="280" y="1830"/>
                        </a:lnTo>
                        <a:lnTo>
                          <a:pt x="289" y="1830"/>
                        </a:lnTo>
                        <a:lnTo>
                          <a:pt x="298" y="1825"/>
                        </a:lnTo>
                        <a:lnTo>
                          <a:pt x="312" y="1820"/>
                        </a:lnTo>
                        <a:lnTo>
                          <a:pt x="326" y="1816"/>
                        </a:lnTo>
                        <a:lnTo>
                          <a:pt x="345" y="1816"/>
                        </a:lnTo>
                        <a:lnTo>
                          <a:pt x="364" y="1806"/>
                        </a:lnTo>
                        <a:lnTo>
                          <a:pt x="382" y="1802"/>
                        </a:lnTo>
                        <a:lnTo>
                          <a:pt x="392" y="1797"/>
                        </a:lnTo>
                        <a:lnTo>
                          <a:pt x="401" y="1792"/>
                        </a:lnTo>
                        <a:lnTo>
                          <a:pt x="410" y="1788"/>
                        </a:lnTo>
                        <a:lnTo>
                          <a:pt x="424" y="1788"/>
                        </a:lnTo>
                        <a:lnTo>
                          <a:pt x="433" y="1783"/>
                        </a:lnTo>
                        <a:lnTo>
                          <a:pt x="443" y="1778"/>
                        </a:lnTo>
                        <a:lnTo>
                          <a:pt x="457" y="1774"/>
                        </a:lnTo>
                        <a:lnTo>
                          <a:pt x="471" y="1769"/>
                        </a:lnTo>
                        <a:lnTo>
                          <a:pt x="480" y="1765"/>
                        </a:lnTo>
                        <a:lnTo>
                          <a:pt x="494" y="1760"/>
                        </a:lnTo>
                        <a:lnTo>
                          <a:pt x="508" y="1755"/>
                        </a:lnTo>
                        <a:lnTo>
                          <a:pt x="522" y="1751"/>
                        </a:lnTo>
                        <a:lnTo>
                          <a:pt x="536" y="1746"/>
                        </a:lnTo>
                        <a:lnTo>
                          <a:pt x="550" y="1737"/>
                        </a:lnTo>
                        <a:lnTo>
                          <a:pt x="559" y="1727"/>
                        </a:lnTo>
                        <a:lnTo>
                          <a:pt x="578" y="1723"/>
                        </a:lnTo>
                        <a:lnTo>
                          <a:pt x="592" y="1718"/>
                        </a:lnTo>
                        <a:lnTo>
                          <a:pt x="606" y="1709"/>
                        </a:lnTo>
                        <a:lnTo>
                          <a:pt x="624" y="1699"/>
                        </a:lnTo>
                        <a:lnTo>
                          <a:pt x="638" y="1695"/>
                        </a:lnTo>
                        <a:lnTo>
                          <a:pt x="652" y="1685"/>
                        </a:lnTo>
                        <a:lnTo>
                          <a:pt x="671" y="1681"/>
                        </a:lnTo>
                        <a:lnTo>
                          <a:pt x="690" y="1671"/>
                        </a:lnTo>
                        <a:lnTo>
                          <a:pt x="704" y="1662"/>
                        </a:lnTo>
                        <a:lnTo>
                          <a:pt x="722" y="1653"/>
                        </a:lnTo>
                        <a:lnTo>
                          <a:pt x="741" y="1643"/>
                        </a:lnTo>
                        <a:lnTo>
                          <a:pt x="759" y="1634"/>
                        </a:lnTo>
                        <a:lnTo>
                          <a:pt x="778" y="1625"/>
                        </a:lnTo>
                        <a:lnTo>
                          <a:pt x="797" y="1611"/>
                        </a:lnTo>
                        <a:lnTo>
                          <a:pt x="815" y="1602"/>
                        </a:lnTo>
                        <a:lnTo>
                          <a:pt x="834" y="1588"/>
                        </a:lnTo>
                        <a:lnTo>
                          <a:pt x="848" y="1578"/>
                        </a:lnTo>
                        <a:lnTo>
                          <a:pt x="867" y="1564"/>
                        </a:lnTo>
                        <a:lnTo>
                          <a:pt x="890" y="1555"/>
                        </a:lnTo>
                        <a:lnTo>
                          <a:pt x="908" y="1541"/>
                        </a:lnTo>
                        <a:lnTo>
                          <a:pt x="932" y="1527"/>
                        </a:lnTo>
                        <a:lnTo>
                          <a:pt x="950" y="1513"/>
                        </a:lnTo>
                        <a:lnTo>
                          <a:pt x="969" y="1499"/>
                        </a:lnTo>
                        <a:lnTo>
                          <a:pt x="988" y="1485"/>
                        </a:lnTo>
                        <a:lnTo>
                          <a:pt x="1011" y="1471"/>
                        </a:lnTo>
                        <a:lnTo>
                          <a:pt x="1034" y="1457"/>
                        </a:lnTo>
                        <a:lnTo>
                          <a:pt x="1057" y="1439"/>
                        </a:lnTo>
                        <a:lnTo>
                          <a:pt x="1076" y="1425"/>
                        </a:lnTo>
                        <a:lnTo>
                          <a:pt x="1099" y="1411"/>
                        </a:lnTo>
                        <a:lnTo>
                          <a:pt x="1123" y="1392"/>
                        </a:lnTo>
                        <a:lnTo>
                          <a:pt x="1141" y="1373"/>
                        </a:lnTo>
                        <a:lnTo>
                          <a:pt x="1160" y="1359"/>
                        </a:lnTo>
                        <a:lnTo>
                          <a:pt x="1183" y="1341"/>
                        </a:lnTo>
                        <a:lnTo>
                          <a:pt x="1197" y="1327"/>
                        </a:lnTo>
                        <a:lnTo>
                          <a:pt x="1220" y="1308"/>
                        </a:lnTo>
                        <a:lnTo>
                          <a:pt x="1239" y="1294"/>
                        </a:lnTo>
                        <a:lnTo>
                          <a:pt x="1258" y="1276"/>
                        </a:lnTo>
                        <a:lnTo>
                          <a:pt x="1267" y="1257"/>
                        </a:lnTo>
                        <a:lnTo>
                          <a:pt x="1286" y="1238"/>
                        </a:lnTo>
                        <a:lnTo>
                          <a:pt x="1300" y="1224"/>
                        </a:lnTo>
                        <a:lnTo>
                          <a:pt x="1318" y="1206"/>
                        </a:lnTo>
                        <a:lnTo>
                          <a:pt x="1332" y="1192"/>
                        </a:lnTo>
                        <a:lnTo>
                          <a:pt x="1346" y="1173"/>
                        </a:lnTo>
                        <a:lnTo>
                          <a:pt x="1360" y="1159"/>
                        </a:lnTo>
                        <a:lnTo>
                          <a:pt x="1374" y="1141"/>
                        </a:lnTo>
                        <a:lnTo>
                          <a:pt x="1388" y="1122"/>
                        </a:lnTo>
                        <a:lnTo>
                          <a:pt x="1402" y="1108"/>
                        </a:lnTo>
                        <a:lnTo>
                          <a:pt x="1411" y="1089"/>
                        </a:lnTo>
                        <a:lnTo>
                          <a:pt x="1425" y="1075"/>
                        </a:lnTo>
                        <a:lnTo>
                          <a:pt x="1435" y="1057"/>
                        </a:lnTo>
                        <a:lnTo>
                          <a:pt x="1444" y="1043"/>
                        </a:lnTo>
                        <a:lnTo>
                          <a:pt x="1453" y="1024"/>
                        </a:lnTo>
                        <a:lnTo>
                          <a:pt x="1463" y="1010"/>
                        </a:lnTo>
                        <a:lnTo>
                          <a:pt x="1472" y="996"/>
                        </a:lnTo>
                        <a:lnTo>
                          <a:pt x="1481" y="978"/>
                        </a:lnTo>
                        <a:lnTo>
                          <a:pt x="1491" y="964"/>
                        </a:lnTo>
                        <a:lnTo>
                          <a:pt x="1500" y="950"/>
                        </a:lnTo>
                        <a:lnTo>
                          <a:pt x="1505" y="936"/>
                        </a:lnTo>
                        <a:lnTo>
                          <a:pt x="1514" y="922"/>
                        </a:lnTo>
                        <a:lnTo>
                          <a:pt x="1519" y="908"/>
                        </a:lnTo>
                        <a:lnTo>
                          <a:pt x="1528" y="894"/>
                        </a:lnTo>
                        <a:lnTo>
                          <a:pt x="1537" y="880"/>
                        </a:lnTo>
                        <a:lnTo>
                          <a:pt x="1542" y="866"/>
                        </a:lnTo>
                        <a:lnTo>
                          <a:pt x="1546" y="852"/>
                        </a:lnTo>
                        <a:lnTo>
                          <a:pt x="1551" y="843"/>
                        </a:lnTo>
                        <a:lnTo>
                          <a:pt x="1556" y="824"/>
                        </a:lnTo>
                        <a:lnTo>
                          <a:pt x="1560" y="815"/>
                        </a:lnTo>
                        <a:lnTo>
                          <a:pt x="1565" y="805"/>
                        </a:lnTo>
                        <a:lnTo>
                          <a:pt x="1570" y="791"/>
                        </a:lnTo>
                        <a:lnTo>
                          <a:pt x="1574" y="777"/>
                        </a:lnTo>
                        <a:lnTo>
                          <a:pt x="1574" y="768"/>
                        </a:lnTo>
                        <a:lnTo>
                          <a:pt x="1579" y="759"/>
                        </a:lnTo>
                        <a:lnTo>
                          <a:pt x="1584" y="749"/>
                        </a:lnTo>
                        <a:lnTo>
                          <a:pt x="1588" y="731"/>
                        </a:lnTo>
                        <a:lnTo>
                          <a:pt x="1593" y="712"/>
                        </a:lnTo>
                        <a:lnTo>
                          <a:pt x="1598" y="698"/>
                        </a:lnTo>
                        <a:lnTo>
                          <a:pt x="1598" y="684"/>
                        </a:lnTo>
                        <a:lnTo>
                          <a:pt x="1602" y="670"/>
                        </a:lnTo>
                        <a:lnTo>
                          <a:pt x="1607" y="661"/>
                        </a:lnTo>
                        <a:lnTo>
                          <a:pt x="1607" y="647"/>
                        </a:lnTo>
                        <a:lnTo>
                          <a:pt x="1607" y="642"/>
                        </a:lnTo>
                        <a:lnTo>
                          <a:pt x="1607" y="642"/>
                        </a:lnTo>
                        <a:lnTo>
                          <a:pt x="1598" y="633"/>
                        </a:lnTo>
                        <a:lnTo>
                          <a:pt x="1584" y="614"/>
                        </a:lnTo>
                        <a:lnTo>
                          <a:pt x="1565" y="600"/>
                        </a:lnTo>
                        <a:lnTo>
                          <a:pt x="1556" y="587"/>
                        </a:lnTo>
                        <a:lnTo>
                          <a:pt x="1546" y="577"/>
                        </a:lnTo>
                        <a:lnTo>
                          <a:pt x="1532" y="563"/>
                        </a:lnTo>
                        <a:lnTo>
                          <a:pt x="1519" y="554"/>
                        </a:lnTo>
                        <a:lnTo>
                          <a:pt x="1500" y="535"/>
                        </a:lnTo>
                        <a:lnTo>
                          <a:pt x="1486" y="526"/>
                        </a:lnTo>
                        <a:lnTo>
                          <a:pt x="1472" y="507"/>
                        </a:lnTo>
                        <a:lnTo>
                          <a:pt x="1453" y="493"/>
                        </a:lnTo>
                        <a:lnTo>
                          <a:pt x="1435" y="479"/>
                        </a:lnTo>
                        <a:lnTo>
                          <a:pt x="1416" y="461"/>
                        </a:lnTo>
                        <a:lnTo>
                          <a:pt x="1407" y="451"/>
                        </a:lnTo>
                        <a:lnTo>
                          <a:pt x="1397" y="442"/>
                        </a:lnTo>
                        <a:lnTo>
                          <a:pt x="1383" y="433"/>
                        </a:lnTo>
                        <a:lnTo>
                          <a:pt x="1374" y="428"/>
                        </a:lnTo>
                        <a:lnTo>
                          <a:pt x="1365" y="419"/>
                        </a:lnTo>
                        <a:lnTo>
                          <a:pt x="1356" y="410"/>
                        </a:lnTo>
                        <a:lnTo>
                          <a:pt x="1342" y="400"/>
                        </a:lnTo>
                        <a:lnTo>
                          <a:pt x="1332" y="391"/>
                        </a:lnTo>
                        <a:lnTo>
                          <a:pt x="1318" y="382"/>
                        </a:lnTo>
                        <a:lnTo>
                          <a:pt x="1309" y="372"/>
                        </a:lnTo>
                        <a:lnTo>
                          <a:pt x="1300" y="363"/>
                        </a:lnTo>
                        <a:lnTo>
                          <a:pt x="1286" y="358"/>
                        </a:lnTo>
                        <a:lnTo>
                          <a:pt x="1276" y="344"/>
                        </a:lnTo>
                        <a:lnTo>
                          <a:pt x="1262" y="340"/>
                        </a:lnTo>
                        <a:lnTo>
                          <a:pt x="1248" y="330"/>
                        </a:lnTo>
                        <a:lnTo>
                          <a:pt x="1239" y="321"/>
                        </a:lnTo>
                        <a:lnTo>
                          <a:pt x="1225" y="312"/>
                        </a:lnTo>
                        <a:lnTo>
                          <a:pt x="1211" y="307"/>
                        </a:lnTo>
                        <a:lnTo>
                          <a:pt x="1197" y="298"/>
                        </a:lnTo>
                        <a:lnTo>
                          <a:pt x="1188" y="289"/>
                        </a:lnTo>
                        <a:lnTo>
                          <a:pt x="1174" y="279"/>
                        </a:lnTo>
                        <a:lnTo>
                          <a:pt x="1160" y="275"/>
                        </a:lnTo>
                        <a:lnTo>
                          <a:pt x="1146" y="265"/>
                        </a:lnTo>
                        <a:lnTo>
                          <a:pt x="1137" y="256"/>
                        </a:lnTo>
                        <a:lnTo>
                          <a:pt x="1123" y="247"/>
                        </a:lnTo>
                        <a:lnTo>
                          <a:pt x="1109" y="237"/>
                        </a:lnTo>
                        <a:lnTo>
                          <a:pt x="1095" y="233"/>
                        </a:lnTo>
                        <a:lnTo>
                          <a:pt x="1081" y="228"/>
                        </a:lnTo>
                        <a:lnTo>
                          <a:pt x="1067" y="219"/>
                        </a:lnTo>
                        <a:lnTo>
                          <a:pt x="1048" y="209"/>
                        </a:lnTo>
                        <a:lnTo>
                          <a:pt x="1034" y="200"/>
                        </a:lnTo>
                        <a:lnTo>
                          <a:pt x="1020" y="195"/>
                        </a:lnTo>
                        <a:lnTo>
                          <a:pt x="1002" y="186"/>
                        </a:lnTo>
                        <a:lnTo>
                          <a:pt x="983" y="181"/>
                        </a:lnTo>
                        <a:lnTo>
                          <a:pt x="964" y="172"/>
                        </a:lnTo>
                        <a:lnTo>
                          <a:pt x="946" y="167"/>
                        </a:lnTo>
                        <a:lnTo>
                          <a:pt x="927" y="163"/>
                        </a:lnTo>
                        <a:lnTo>
                          <a:pt x="908" y="154"/>
                        </a:lnTo>
                        <a:lnTo>
                          <a:pt x="885" y="149"/>
                        </a:lnTo>
                        <a:lnTo>
                          <a:pt x="867" y="144"/>
                        </a:lnTo>
                        <a:lnTo>
                          <a:pt x="848" y="135"/>
                        </a:lnTo>
                        <a:lnTo>
                          <a:pt x="825" y="130"/>
                        </a:lnTo>
                        <a:lnTo>
                          <a:pt x="806" y="126"/>
                        </a:lnTo>
                        <a:lnTo>
                          <a:pt x="787" y="121"/>
                        </a:lnTo>
                        <a:lnTo>
                          <a:pt x="764" y="116"/>
                        </a:lnTo>
                        <a:lnTo>
                          <a:pt x="741" y="112"/>
                        </a:lnTo>
                        <a:lnTo>
                          <a:pt x="718" y="102"/>
                        </a:lnTo>
                        <a:lnTo>
                          <a:pt x="694" y="98"/>
                        </a:lnTo>
                        <a:lnTo>
                          <a:pt x="671" y="93"/>
                        </a:lnTo>
                        <a:lnTo>
                          <a:pt x="652" y="88"/>
                        </a:lnTo>
                        <a:lnTo>
                          <a:pt x="629" y="84"/>
                        </a:lnTo>
                        <a:lnTo>
                          <a:pt x="606" y="79"/>
                        </a:lnTo>
                        <a:lnTo>
                          <a:pt x="582" y="74"/>
                        </a:lnTo>
                        <a:lnTo>
                          <a:pt x="559" y="70"/>
                        </a:lnTo>
                        <a:lnTo>
                          <a:pt x="536" y="65"/>
                        </a:lnTo>
                        <a:lnTo>
                          <a:pt x="517" y="65"/>
                        </a:lnTo>
                        <a:lnTo>
                          <a:pt x="494" y="60"/>
                        </a:lnTo>
                        <a:lnTo>
                          <a:pt x="471" y="56"/>
                        </a:lnTo>
                        <a:lnTo>
                          <a:pt x="447" y="51"/>
                        </a:lnTo>
                        <a:lnTo>
                          <a:pt x="429" y="51"/>
                        </a:lnTo>
                        <a:lnTo>
                          <a:pt x="406" y="46"/>
                        </a:lnTo>
                        <a:lnTo>
                          <a:pt x="382" y="42"/>
                        </a:lnTo>
                        <a:lnTo>
                          <a:pt x="364" y="37"/>
                        </a:lnTo>
                        <a:lnTo>
                          <a:pt x="340" y="37"/>
                        </a:lnTo>
                        <a:lnTo>
                          <a:pt x="317" y="32"/>
                        </a:lnTo>
                        <a:lnTo>
                          <a:pt x="298" y="28"/>
                        </a:lnTo>
                        <a:lnTo>
                          <a:pt x="280" y="28"/>
                        </a:lnTo>
                        <a:lnTo>
                          <a:pt x="261" y="28"/>
                        </a:lnTo>
                        <a:lnTo>
                          <a:pt x="243" y="23"/>
                        </a:lnTo>
                        <a:lnTo>
                          <a:pt x="224" y="18"/>
                        </a:lnTo>
                        <a:lnTo>
                          <a:pt x="205" y="18"/>
                        </a:lnTo>
                        <a:lnTo>
                          <a:pt x="191" y="14"/>
                        </a:lnTo>
                        <a:lnTo>
                          <a:pt x="173" y="14"/>
                        </a:lnTo>
                        <a:lnTo>
                          <a:pt x="154" y="9"/>
                        </a:lnTo>
                        <a:lnTo>
                          <a:pt x="140" y="9"/>
                        </a:lnTo>
                        <a:lnTo>
                          <a:pt x="126" y="9"/>
                        </a:lnTo>
                        <a:lnTo>
                          <a:pt x="107" y="9"/>
                        </a:lnTo>
                        <a:lnTo>
                          <a:pt x="98" y="5"/>
                        </a:lnTo>
                        <a:lnTo>
                          <a:pt x="84" y="5"/>
                        </a:lnTo>
                        <a:lnTo>
                          <a:pt x="75" y="5"/>
                        </a:lnTo>
                        <a:lnTo>
                          <a:pt x="61" y="0"/>
                        </a:lnTo>
                        <a:lnTo>
                          <a:pt x="52" y="0"/>
                        </a:lnTo>
                        <a:lnTo>
                          <a:pt x="42" y="0"/>
                        </a:lnTo>
                        <a:lnTo>
                          <a:pt x="33" y="0"/>
                        </a:lnTo>
                        <a:lnTo>
                          <a:pt x="19" y="0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67" name="Freeform 13"/>
                  <p:cNvSpPr>
                    <a:spLocks/>
                  </p:cNvSpPr>
                  <p:nvPr/>
                </p:nvSpPr>
                <p:spPr bwMode="auto">
                  <a:xfrm>
                    <a:off x="6821488" y="2120900"/>
                    <a:ext cx="1825625" cy="2100263"/>
                  </a:xfrm>
                  <a:custGeom>
                    <a:avLst/>
                    <a:gdLst>
                      <a:gd name="T0" fmla="*/ 0 w 1150"/>
                      <a:gd name="T1" fmla="*/ 19 h 1323"/>
                      <a:gd name="T2" fmla="*/ 9 w 1150"/>
                      <a:gd name="T3" fmla="*/ 70 h 1323"/>
                      <a:gd name="T4" fmla="*/ 18 w 1150"/>
                      <a:gd name="T5" fmla="*/ 135 h 1323"/>
                      <a:gd name="T6" fmla="*/ 32 w 1150"/>
                      <a:gd name="T7" fmla="*/ 224 h 1323"/>
                      <a:gd name="T8" fmla="*/ 46 w 1150"/>
                      <a:gd name="T9" fmla="*/ 326 h 1323"/>
                      <a:gd name="T10" fmla="*/ 65 w 1150"/>
                      <a:gd name="T11" fmla="*/ 433 h 1323"/>
                      <a:gd name="T12" fmla="*/ 83 w 1150"/>
                      <a:gd name="T13" fmla="*/ 550 h 1323"/>
                      <a:gd name="T14" fmla="*/ 107 w 1150"/>
                      <a:gd name="T15" fmla="*/ 671 h 1323"/>
                      <a:gd name="T16" fmla="*/ 125 w 1150"/>
                      <a:gd name="T17" fmla="*/ 787 h 1323"/>
                      <a:gd name="T18" fmla="*/ 144 w 1150"/>
                      <a:gd name="T19" fmla="*/ 904 h 1323"/>
                      <a:gd name="T20" fmla="*/ 163 w 1150"/>
                      <a:gd name="T21" fmla="*/ 1011 h 1323"/>
                      <a:gd name="T22" fmla="*/ 186 w 1150"/>
                      <a:gd name="T23" fmla="*/ 1109 h 1323"/>
                      <a:gd name="T24" fmla="*/ 200 w 1150"/>
                      <a:gd name="T25" fmla="*/ 1188 h 1323"/>
                      <a:gd name="T26" fmla="*/ 214 w 1150"/>
                      <a:gd name="T27" fmla="*/ 1258 h 1323"/>
                      <a:gd name="T28" fmla="*/ 232 w 1150"/>
                      <a:gd name="T29" fmla="*/ 1299 h 1323"/>
                      <a:gd name="T30" fmla="*/ 260 w 1150"/>
                      <a:gd name="T31" fmla="*/ 1318 h 1323"/>
                      <a:gd name="T32" fmla="*/ 307 w 1150"/>
                      <a:gd name="T33" fmla="*/ 1290 h 1323"/>
                      <a:gd name="T34" fmla="*/ 367 w 1150"/>
                      <a:gd name="T35" fmla="*/ 1253 h 1323"/>
                      <a:gd name="T36" fmla="*/ 433 w 1150"/>
                      <a:gd name="T37" fmla="*/ 1211 h 1323"/>
                      <a:gd name="T38" fmla="*/ 484 w 1150"/>
                      <a:gd name="T39" fmla="*/ 1178 h 1323"/>
                      <a:gd name="T40" fmla="*/ 535 w 1150"/>
                      <a:gd name="T41" fmla="*/ 1141 h 1323"/>
                      <a:gd name="T42" fmla="*/ 577 w 1150"/>
                      <a:gd name="T43" fmla="*/ 1113 h 1323"/>
                      <a:gd name="T44" fmla="*/ 624 w 1150"/>
                      <a:gd name="T45" fmla="*/ 1085 h 1323"/>
                      <a:gd name="T46" fmla="*/ 666 w 1150"/>
                      <a:gd name="T47" fmla="*/ 1053 h 1323"/>
                      <a:gd name="T48" fmla="*/ 707 w 1150"/>
                      <a:gd name="T49" fmla="*/ 1020 h 1323"/>
                      <a:gd name="T50" fmla="*/ 749 w 1150"/>
                      <a:gd name="T51" fmla="*/ 992 h 1323"/>
                      <a:gd name="T52" fmla="*/ 791 w 1150"/>
                      <a:gd name="T53" fmla="*/ 960 h 1323"/>
                      <a:gd name="T54" fmla="*/ 861 w 1150"/>
                      <a:gd name="T55" fmla="*/ 908 h 1323"/>
                      <a:gd name="T56" fmla="*/ 931 w 1150"/>
                      <a:gd name="T57" fmla="*/ 843 h 1323"/>
                      <a:gd name="T58" fmla="*/ 992 w 1150"/>
                      <a:gd name="T59" fmla="*/ 773 h 1323"/>
                      <a:gd name="T60" fmla="*/ 1043 w 1150"/>
                      <a:gd name="T61" fmla="*/ 708 h 1323"/>
                      <a:gd name="T62" fmla="*/ 1085 w 1150"/>
                      <a:gd name="T63" fmla="*/ 652 h 1323"/>
                      <a:gd name="T64" fmla="*/ 1117 w 1150"/>
                      <a:gd name="T65" fmla="*/ 601 h 1323"/>
                      <a:gd name="T66" fmla="*/ 1145 w 1150"/>
                      <a:gd name="T67" fmla="*/ 554 h 1323"/>
                      <a:gd name="T68" fmla="*/ 1122 w 1150"/>
                      <a:gd name="T69" fmla="*/ 527 h 1323"/>
                      <a:gd name="T70" fmla="*/ 1066 w 1150"/>
                      <a:gd name="T71" fmla="*/ 475 h 1323"/>
                      <a:gd name="T72" fmla="*/ 1010 w 1150"/>
                      <a:gd name="T73" fmla="*/ 424 h 1323"/>
                      <a:gd name="T74" fmla="*/ 945 w 1150"/>
                      <a:gd name="T75" fmla="*/ 364 h 1323"/>
                      <a:gd name="T76" fmla="*/ 875 w 1150"/>
                      <a:gd name="T77" fmla="*/ 308 h 1323"/>
                      <a:gd name="T78" fmla="*/ 805 w 1150"/>
                      <a:gd name="T79" fmla="*/ 252 h 1323"/>
                      <a:gd name="T80" fmla="*/ 740 w 1150"/>
                      <a:gd name="T81" fmla="*/ 205 h 1323"/>
                      <a:gd name="T82" fmla="*/ 698 w 1150"/>
                      <a:gd name="T83" fmla="*/ 182 h 1323"/>
                      <a:gd name="T84" fmla="*/ 656 w 1150"/>
                      <a:gd name="T85" fmla="*/ 163 h 1323"/>
                      <a:gd name="T86" fmla="*/ 605 w 1150"/>
                      <a:gd name="T87" fmla="*/ 145 h 1323"/>
                      <a:gd name="T88" fmla="*/ 554 w 1150"/>
                      <a:gd name="T89" fmla="*/ 131 h 1323"/>
                      <a:gd name="T90" fmla="*/ 493 w 1150"/>
                      <a:gd name="T91" fmla="*/ 112 h 1323"/>
                      <a:gd name="T92" fmla="*/ 437 w 1150"/>
                      <a:gd name="T93" fmla="*/ 94 h 1323"/>
                      <a:gd name="T94" fmla="*/ 377 w 1150"/>
                      <a:gd name="T95" fmla="*/ 80 h 1323"/>
                      <a:gd name="T96" fmla="*/ 316 w 1150"/>
                      <a:gd name="T97" fmla="*/ 66 h 1323"/>
                      <a:gd name="T98" fmla="*/ 256 w 1150"/>
                      <a:gd name="T99" fmla="*/ 52 h 1323"/>
                      <a:gd name="T100" fmla="*/ 195 w 1150"/>
                      <a:gd name="T101" fmla="*/ 38 h 1323"/>
                      <a:gd name="T102" fmla="*/ 144 w 1150"/>
                      <a:gd name="T103" fmla="*/ 28 h 1323"/>
                      <a:gd name="T104" fmla="*/ 97 w 1150"/>
                      <a:gd name="T105" fmla="*/ 19 h 1323"/>
                      <a:gd name="T106" fmla="*/ 55 w 1150"/>
                      <a:gd name="T107" fmla="*/ 10 h 1323"/>
                      <a:gd name="T108" fmla="*/ 9 w 1150"/>
                      <a:gd name="T109" fmla="*/ 0 h 1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1150" h="1323">
                        <a:moveTo>
                          <a:pt x="0" y="0"/>
                        </a:moveTo>
                        <a:lnTo>
                          <a:pt x="0" y="5"/>
                        </a:lnTo>
                        <a:lnTo>
                          <a:pt x="0" y="14"/>
                        </a:lnTo>
                        <a:lnTo>
                          <a:pt x="0" y="19"/>
                        </a:lnTo>
                        <a:lnTo>
                          <a:pt x="4" y="33"/>
                        </a:lnTo>
                        <a:lnTo>
                          <a:pt x="4" y="42"/>
                        </a:lnTo>
                        <a:lnTo>
                          <a:pt x="4" y="56"/>
                        </a:lnTo>
                        <a:lnTo>
                          <a:pt x="9" y="70"/>
                        </a:lnTo>
                        <a:lnTo>
                          <a:pt x="9" y="89"/>
                        </a:lnTo>
                        <a:lnTo>
                          <a:pt x="14" y="103"/>
                        </a:lnTo>
                        <a:lnTo>
                          <a:pt x="18" y="121"/>
                        </a:lnTo>
                        <a:lnTo>
                          <a:pt x="18" y="135"/>
                        </a:lnTo>
                        <a:lnTo>
                          <a:pt x="23" y="159"/>
                        </a:lnTo>
                        <a:lnTo>
                          <a:pt x="23" y="182"/>
                        </a:lnTo>
                        <a:lnTo>
                          <a:pt x="28" y="201"/>
                        </a:lnTo>
                        <a:lnTo>
                          <a:pt x="32" y="224"/>
                        </a:lnTo>
                        <a:lnTo>
                          <a:pt x="37" y="252"/>
                        </a:lnTo>
                        <a:lnTo>
                          <a:pt x="37" y="270"/>
                        </a:lnTo>
                        <a:lnTo>
                          <a:pt x="42" y="298"/>
                        </a:lnTo>
                        <a:lnTo>
                          <a:pt x="46" y="326"/>
                        </a:lnTo>
                        <a:lnTo>
                          <a:pt x="51" y="354"/>
                        </a:lnTo>
                        <a:lnTo>
                          <a:pt x="55" y="378"/>
                        </a:lnTo>
                        <a:lnTo>
                          <a:pt x="60" y="405"/>
                        </a:lnTo>
                        <a:lnTo>
                          <a:pt x="65" y="433"/>
                        </a:lnTo>
                        <a:lnTo>
                          <a:pt x="69" y="466"/>
                        </a:lnTo>
                        <a:lnTo>
                          <a:pt x="74" y="494"/>
                        </a:lnTo>
                        <a:lnTo>
                          <a:pt x="79" y="522"/>
                        </a:lnTo>
                        <a:lnTo>
                          <a:pt x="83" y="550"/>
                        </a:lnTo>
                        <a:lnTo>
                          <a:pt x="88" y="582"/>
                        </a:lnTo>
                        <a:lnTo>
                          <a:pt x="97" y="610"/>
                        </a:lnTo>
                        <a:lnTo>
                          <a:pt x="102" y="643"/>
                        </a:lnTo>
                        <a:lnTo>
                          <a:pt x="107" y="671"/>
                        </a:lnTo>
                        <a:lnTo>
                          <a:pt x="111" y="703"/>
                        </a:lnTo>
                        <a:lnTo>
                          <a:pt x="116" y="731"/>
                        </a:lnTo>
                        <a:lnTo>
                          <a:pt x="121" y="759"/>
                        </a:lnTo>
                        <a:lnTo>
                          <a:pt x="125" y="787"/>
                        </a:lnTo>
                        <a:lnTo>
                          <a:pt x="130" y="820"/>
                        </a:lnTo>
                        <a:lnTo>
                          <a:pt x="135" y="848"/>
                        </a:lnTo>
                        <a:lnTo>
                          <a:pt x="139" y="876"/>
                        </a:lnTo>
                        <a:lnTo>
                          <a:pt x="144" y="904"/>
                        </a:lnTo>
                        <a:lnTo>
                          <a:pt x="153" y="932"/>
                        </a:lnTo>
                        <a:lnTo>
                          <a:pt x="153" y="960"/>
                        </a:lnTo>
                        <a:lnTo>
                          <a:pt x="163" y="983"/>
                        </a:lnTo>
                        <a:lnTo>
                          <a:pt x="163" y="1011"/>
                        </a:lnTo>
                        <a:lnTo>
                          <a:pt x="172" y="1039"/>
                        </a:lnTo>
                        <a:lnTo>
                          <a:pt x="172" y="1062"/>
                        </a:lnTo>
                        <a:lnTo>
                          <a:pt x="181" y="1085"/>
                        </a:lnTo>
                        <a:lnTo>
                          <a:pt x="186" y="1109"/>
                        </a:lnTo>
                        <a:lnTo>
                          <a:pt x="191" y="1132"/>
                        </a:lnTo>
                        <a:lnTo>
                          <a:pt x="195" y="1150"/>
                        </a:lnTo>
                        <a:lnTo>
                          <a:pt x="195" y="1169"/>
                        </a:lnTo>
                        <a:lnTo>
                          <a:pt x="200" y="1188"/>
                        </a:lnTo>
                        <a:lnTo>
                          <a:pt x="205" y="1211"/>
                        </a:lnTo>
                        <a:lnTo>
                          <a:pt x="209" y="1225"/>
                        </a:lnTo>
                        <a:lnTo>
                          <a:pt x="214" y="1244"/>
                        </a:lnTo>
                        <a:lnTo>
                          <a:pt x="214" y="1258"/>
                        </a:lnTo>
                        <a:lnTo>
                          <a:pt x="223" y="1271"/>
                        </a:lnTo>
                        <a:lnTo>
                          <a:pt x="223" y="1281"/>
                        </a:lnTo>
                        <a:lnTo>
                          <a:pt x="228" y="1290"/>
                        </a:lnTo>
                        <a:lnTo>
                          <a:pt x="232" y="1299"/>
                        </a:lnTo>
                        <a:lnTo>
                          <a:pt x="232" y="1309"/>
                        </a:lnTo>
                        <a:lnTo>
                          <a:pt x="242" y="1318"/>
                        </a:lnTo>
                        <a:lnTo>
                          <a:pt x="246" y="1323"/>
                        </a:lnTo>
                        <a:lnTo>
                          <a:pt x="260" y="1318"/>
                        </a:lnTo>
                        <a:lnTo>
                          <a:pt x="274" y="1309"/>
                        </a:lnTo>
                        <a:lnTo>
                          <a:pt x="284" y="1304"/>
                        </a:lnTo>
                        <a:lnTo>
                          <a:pt x="298" y="1299"/>
                        </a:lnTo>
                        <a:lnTo>
                          <a:pt x="307" y="1290"/>
                        </a:lnTo>
                        <a:lnTo>
                          <a:pt x="326" y="1281"/>
                        </a:lnTo>
                        <a:lnTo>
                          <a:pt x="340" y="1271"/>
                        </a:lnTo>
                        <a:lnTo>
                          <a:pt x="354" y="1262"/>
                        </a:lnTo>
                        <a:lnTo>
                          <a:pt x="367" y="1253"/>
                        </a:lnTo>
                        <a:lnTo>
                          <a:pt x="386" y="1244"/>
                        </a:lnTo>
                        <a:lnTo>
                          <a:pt x="405" y="1230"/>
                        </a:lnTo>
                        <a:lnTo>
                          <a:pt x="423" y="1220"/>
                        </a:lnTo>
                        <a:lnTo>
                          <a:pt x="433" y="1211"/>
                        </a:lnTo>
                        <a:lnTo>
                          <a:pt x="442" y="1206"/>
                        </a:lnTo>
                        <a:lnTo>
                          <a:pt x="451" y="1202"/>
                        </a:lnTo>
                        <a:lnTo>
                          <a:pt x="465" y="1192"/>
                        </a:lnTo>
                        <a:lnTo>
                          <a:pt x="484" y="1178"/>
                        </a:lnTo>
                        <a:lnTo>
                          <a:pt x="503" y="1164"/>
                        </a:lnTo>
                        <a:lnTo>
                          <a:pt x="512" y="1155"/>
                        </a:lnTo>
                        <a:lnTo>
                          <a:pt x="521" y="1150"/>
                        </a:lnTo>
                        <a:lnTo>
                          <a:pt x="535" y="1141"/>
                        </a:lnTo>
                        <a:lnTo>
                          <a:pt x="544" y="1136"/>
                        </a:lnTo>
                        <a:lnTo>
                          <a:pt x="558" y="1127"/>
                        </a:lnTo>
                        <a:lnTo>
                          <a:pt x="568" y="1122"/>
                        </a:lnTo>
                        <a:lnTo>
                          <a:pt x="577" y="1113"/>
                        </a:lnTo>
                        <a:lnTo>
                          <a:pt x="591" y="1109"/>
                        </a:lnTo>
                        <a:lnTo>
                          <a:pt x="600" y="1099"/>
                        </a:lnTo>
                        <a:lnTo>
                          <a:pt x="614" y="1095"/>
                        </a:lnTo>
                        <a:lnTo>
                          <a:pt x="624" y="1085"/>
                        </a:lnTo>
                        <a:lnTo>
                          <a:pt x="633" y="1076"/>
                        </a:lnTo>
                        <a:lnTo>
                          <a:pt x="642" y="1067"/>
                        </a:lnTo>
                        <a:lnTo>
                          <a:pt x="656" y="1062"/>
                        </a:lnTo>
                        <a:lnTo>
                          <a:pt x="666" y="1053"/>
                        </a:lnTo>
                        <a:lnTo>
                          <a:pt x="675" y="1043"/>
                        </a:lnTo>
                        <a:lnTo>
                          <a:pt x="684" y="1034"/>
                        </a:lnTo>
                        <a:lnTo>
                          <a:pt x="698" y="1029"/>
                        </a:lnTo>
                        <a:lnTo>
                          <a:pt x="707" y="1020"/>
                        </a:lnTo>
                        <a:lnTo>
                          <a:pt x="721" y="1015"/>
                        </a:lnTo>
                        <a:lnTo>
                          <a:pt x="731" y="1006"/>
                        </a:lnTo>
                        <a:lnTo>
                          <a:pt x="740" y="997"/>
                        </a:lnTo>
                        <a:lnTo>
                          <a:pt x="749" y="992"/>
                        </a:lnTo>
                        <a:lnTo>
                          <a:pt x="763" y="983"/>
                        </a:lnTo>
                        <a:lnTo>
                          <a:pt x="773" y="974"/>
                        </a:lnTo>
                        <a:lnTo>
                          <a:pt x="782" y="969"/>
                        </a:lnTo>
                        <a:lnTo>
                          <a:pt x="791" y="960"/>
                        </a:lnTo>
                        <a:lnTo>
                          <a:pt x="805" y="955"/>
                        </a:lnTo>
                        <a:lnTo>
                          <a:pt x="824" y="941"/>
                        </a:lnTo>
                        <a:lnTo>
                          <a:pt x="843" y="922"/>
                        </a:lnTo>
                        <a:lnTo>
                          <a:pt x="861" y="908"/>
                        </a:lnTo>
                        <a:lnTo>
                          <a:pt x="880" y="894"/>
                        </a:lnTo>
                        <a:lnTo>
                          <a:pt x="894" y="876"/>
                        </a:lnTo>
                        <a:lnTo>
                          <a:pt x="912" y="857"/>
                        </a:lnTo>
                        <a:lnTo>
                          <a:pt x="931" y="843"/>
                        </a:lnTo>
                        <a:lnTo>
                          <a:pt x="945" y="825"/>
                        </a:lnTo>
                        <a:lnTo>
                          <a:pt x="964" y="806"/>
                        </a:lnTo>
                        <a:lnTo>
                          <a:pt x="978" y="792"/>
                        </a:lnTo>
                        <a:lnTo>
                          <a:pt x="992" y="773"/>
                        </a:lnTo>
                        <a:lnTo>
                          <a:pt x="1006" y="759"/>
                        </a:lnTo>
                        <a:lnTo>
                          <a:pt x="1019" y="741"/>
                        </a:lnTo>
                        <a:lnTo>
                          <a:pt x="1029" y="727"/>
                        </a:lnTo>
                        <a:lnTo>
                          <a:pt x="1043" y="708"/>
                        </a:lnTo>
                        <a:lnTo>
                          <a:pt x="1057" y="694"/>
                        </a:lnTo>
                        <a:lnTo>
                          <a:pt x="1066" y="680"/>
                        </a:lnTo>
                        <a:lnTo>
                          <a:pt x="1075" y="666"/>
                        </a:lnTo>
                        <a:lnTo>
                          <a:pt x="1085" y="652"/>
                        </a:lnTo>
                        <a:lnTo>
                          <a:pt x="1094" y="638"/>
                        </a:lnTo>
                        <a:lnTo>
                          <a:pt x="1099" y="624"/>
                        </a:lnTo>
                        <a:lnTo>
                          <a:pt x="1108" y="615"/>
                        </a:lnTo>
                        <a:lnTo>
                          <a:pt x="1117" y="601"/>
                        </a:lnTo>
                        <a:lnTo>
                          <a:pt x="1122" y="596"/>
                        </a:lnTo>
                        <a:lnTo>
                          <a:pt x="1131" y="578"/>
                        </a:lnTo>
                        <a:lnTo>
                          <a:pt x="1141" y="564"/>
                        </a:lnTo>
                        <a:lnTo>
                          <a:pt x="1145" y="554"/>
                        </a:lnTo>
                        <a:lnTo>
                          <a:pt x="1150" y="554"/>
                        </a:lnTo>
                        <a:lnTo>
                          <a:pt x="1145" y="550"/>
                        </a:lnTo>
                        <a:lnTo>
                          <a:pt x="1136" y="540"/>
                        </a:lnTo>
                        <a:lnTo>
                          <a:pt x="1122" y="527"/>
                        </a:lnTo>
                        <a:lnTo>
                          <a:pt x="1103" y="508"/>
                        </a:lnTo>
                        <a:lnTo>
                          <a:pt x="1089" y="499"/>
                        </a:lnTo>
                        <a:lnTo>
                          <a:pt x="1085" y="489"/>
                        </a:lnTo>
                        <a:lnTo>
                          <a:pt x="1066" y="475"/>
                        </a:lnTo>
                        <a:lnTo>
                          <a:pt x="1057" y="461"/>
                        </a:lnTo>
                        <a:lnTo>
                          <a:pt x="1038" y="452"/>
                        </a:lnTo>
                        <a:lnTo>
                          <a:pt x="1029" y="438"/>
                        </a:lnTo>
                        <a:lnTo>
                          <a:pt x="1010" y="424"/>
                        </a:lnTo>
                        <a:lnTo>
                          <a:pt x="996" y="410"/>
                        </a:lnTo>
                        <a:lnTo>
                          <a:pt x="978" y="396"/>
                        </a:lnTo>
                        <a:lnTo>
                          <a:pt x="964" y="378"/>
                        </a:lnTo>
                        <a:lnTo>
                          <a:pt x="945" y="364"/>
                        </a:lnTo>
                        <a:lnTo>
                          <a:pt x="931" y="350"/>
                        </a:lnTo>
                        <a:lnTo>
                          <a:pt x="912" y="336"/>
                        </a:lnTo>
                        <a:lnTo>
                          <a:pt x="894" y="322"/>
                        </a:lnTo>
                        <a:lnTo>
                          <a:pt x="875" y="308"/>
                        </a:lnTo>
                        <a:lnTo>
                          <a:pt x="856" y="294"/>
                        </a:lnTo>
                        <a:lnTo>
                          <a:pt x="838" y="275"/>
                        </a:lnTo>
                        <a:lnTo>
                          <a:pt x="819" y="261"/>
                        </a:lnTo>
                        <a:lnTo>
                          <a:pt x="805" y="252"/>
                        </a:lnTo>
                        <a:lnTo>
                          <a:pt x="787" y="238"/>
                        </a:lnTo>
                        <a:lnTo>
                          <a:pt x="773" y="224"/>
                        </a:lnTo>
                        <a:lnTo>
                          <a:pt x="754" y="215"/>
                        </a:lnTo>
                        <a:lnTo>
                          <a:pt x="740" y="205"/>
                        </a:lnTo>
                        <a:lnTo>
                          <a:pt x="726" y="201"/>
                        </a:lnTo>
                        <a:lnTo>
                          <a:pt x="717" y="191"/>
                        </a:lnTo>
                        <a:lnTo>
                          <a:pt x="707" y="187"/>
                        </a:lnTo>
                        <a:lnTo>
                          <a:pt x="698" y="182"/>
                        </a:lnTo>
                        <a:lnTo>
                          <a:pt x="689" y="177"/>
                        </a:lnTo>
                        <a:lnTo>
                          <a:pt x="675" y="173"/>
                        </a:lnTo>
                        <a:lnTo>
                          <a:pt x="666" y="168"/>
                        </a:lnTo>
                        <a:lnTo>
                          <a:pt x="656" y="163"/>
                        </a:lnTo>
                        <a:lnTo>
                          <a:pt x="647" y="163"/>
                        </a:lnTo>
                        <a:lnTo>
                          <a:pt x="633" y="154"/>
                        </a:lnTo>
                        <a:lnTo>
                          <a:pt x="619" y="149"/>
                        </a:lnTo>
                        <a:lnTo>
                          <a:pt x="605" y="145"/>
                        </a:lnTo>
                        <a:lnTo>
                          <a:pt x="596" y="145"/>
                        </a:lnTo>
                        <a:lnTo>
                          <a:pt x="582" y="135"/>
                        </a:lnTo>
                        <a:lnTo>
                          <a:pt x="568" y="135"/>
                        </a:lnTo>
                        <a:lnTo>
                          <a:pt x="554" y="131"/>
                        </a:lnTo>
                        <a:lnTo>
                          <a:pt x="540" y="126"/>
                        </a:lnTo>
                        <a:lnTo>
                          <a:pt x="526" y="121"/>
                        </a:lnTo>
                        <a:lnTo>
                          <a:pt x="512" y="117"/>
                        </a:lnTo>
                        <a:lnTo>
                          <a:pt x="493" y="112"/>
                        </a:lnTo>
                        <a:lnTo>
                          <a:pt x="479" y="107"/>
                        </a:lnTo>
                        <a:lnTo>
                          <a:pt x="465" y="103"/>
                        </a:lnTo>
                        <a:lnTo>
                          <a:pt x="451" y="98"/>
                        </a:lnTo>
                        <a:lnTo>
                          <a:pt x="437" y="94"/>
                        </a:lnTo>
                        <a:lnTo>
                          <a:pt x="423" y="89"/>
                        </a:lnTo>
                        <a:lnTo>
                          <a:pt x="405" y="84"/>
                        </a:lnTo>
                        <a:lnTo>
                          <a:pt x="391" y="84"/>
                        </a:lnTo>
                        <a:lnTo>
                          <a:pt x="377" y="80"/>
                        </a:lnTo>
                        <a:lnTo>
                          <a:pt x="358" y="75"/>
                        </a:lnTo>
                        <a:lnTo>
                          <a:pt x="344" y="70"/>
                        </a:lnTo>
                        <a:lnTo>
                          <a:pt x="330" y="70"/>
                        </a:lnTo>
                        <a:lnTo>
                          <a:pt x="316" y="66"/>
                        </a:lnTo>
                        <a:lnTo>
                          <a:pt x="302" y="66"/>
                        </a:lnTo>
                        <a:lnTo>
                          <a:pt x="284" y="56"/>
                        </a:lnTo>
                        <a:lnTo>
                          <a:pt x="270" y="56"/>
                        </a:lnTo>
                        <a:lnTo>
                          <a:pt x="256" y="52"/>
                        </a:lnTo>
                        <a:lnTo>
                          <a:pt x="242" y="47"/>
                        </a:lnTo>
                        <a:lnTo>
                          <a:pt x="223" y="47"/>
                        </a:lnTo>
                        <a:lnTo>
                          <a:pt x="209" y="42"/>
                        </a:lnTo>
                        <a:lnTo>
                          <a:pt x="195" y="38"/>
                        </a:lnTo>
                        <a:lnTo>
                          <a:pt x="186" y="38"/>
                        </a:lnTo>
                        <a:lnTo>
                          <a:pt x="172" y="33"/>
                        </a:lnTo>
                        <a:lnTo>
                          <a:pt x="158" y="33"/>
                        </a:lnTo>
                        <a:lnTo>
                          <a:pt x="144" y="28"/>
                        </a:lnTo>
                        <a:lnTo>
                          <a:pt x="135" y="28"/>
                        </a:lnTo>
                        <a:lnTo>
                          <a:pt x="121" y="24"/>
                        </a:lnTo>
                        <a:lnTo>
                          <a:pt x="107" y="19"/>
                        </a:lnTo>
                        <a:lnTo>
                          <a:pt x="97" y="19"/>
                        </a:lnTo>
                        <a:lnTo>
                          <a:pt x="88" y="19"/>
                        </a:lnTo>
                        <a:lnTo>
                          <a:pt x="79" y="14"/>
                        </a:lnTo>
                        <a:lnTo>
                          <a:pt x="65" y="14"/>
                        </a:lnTo>
                        <a:lnTo>
                          <a:pt x="55" y="10"/>
                        </a:lnTo>
                        <a:lnTo>
                          <a:pt x="51" y="10"/>
                        </a:lnTo>
                        <a:lnTo>
                          <a:pt x="37" y="5"/>
                        </a:lnTo>
                        <a:lnTo>
                          <a:pt x="23" y="5"/>
                        </a:lnTo>
                        <a:lnTo>
                          <a:pt x="9" y="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68" name="Freeform 14"/>
                  <p:cNvSpPr>
                    <a:spLocks/>
                  </p:cNvSpPr>
                  <p:nvPr/>
                </p:nvSpPr>
                <p:spPr bwMode="auto">
                  <a:xfrm rot="3716261">
                    <a:off x="7575550" y="2593975"/>
                    <a:ext cx="434975" cy="422275"/>
                  </a:xfrm>
                  <a:custGeom>
                    <a:avLst/>
                    <a:gdLst>
                      <a:gd name="T0" fmla="*/ 28 w 274"/>
                      <a:gd name="T1" fmla="*/ 56 h 266"/>
                      <a:gd name="T2" fmla="*/ 14 w 274"/>
                      <a:gd name="T3" fmla="*/ 75 h 266"/>
                      <a:gd name="T4" fmla="*/ 4 w 274"/>
                      <a:gd name="T5" fmla="*/ 98 h 266"/>
                      <a:gd name="T6" fmla="*/ 0 w 274"/>
                      <a:gd name="T7" fmla="*/ 121 h 266"/>
                      <a:gd name="T8" fmla="*/ 0 w 274"/>
                      <a:gd name="T9" fmla="*/ 140 h 266"/>
                      <a:gd name="T10" fmla="*/ 0 w 274"/>
                      <a:gd name="T11" fmla="*/ 163 h 266"/>
                      <a:gd name="T12" fmla="*/ 9 w 274"/>
                      <a:gd name="T13" fmla="*/ 191 h 266"/>
                      <a:gd name="T14" fmla="*/ 32 w 274"/>
                      <a:gd name="T15" fmla="*/ 229 h 266"/>
                      <a:gd name="T16" fmla="*/ 55 w 274"/>
                      <a:gd name="T17" fmla="*/ 247 h 266"/>
                      <a:gd name="T18" fmla="*/ 74 w 274"/>
                      <a:gd name="T19" fmla="*/ 256 h 266"/>
                      <a:gd name="T20" fmla="*/ 93 w 274"/>
                      <a:gd name="T21" fmla="*/ 261 h 266"/>
                      <a:gd name="T22" fmla="*/ 116 w 274"/>
                      <a:gd name="T23" fmla="*/ 261 h 266"/>
                      <a:gd name="T24" fmla="*/ 139 w 274"/>
                      <a:gd name="T25" fmla="*/ 261 h 266"/>
                      <a:gd name="T26" fmla="*/ 167 w 274"/>
                      <a:gd name="T27" fmla="*/ 256 h 266"/>
                      <a:gd name="T28" fmla="*/ 191 w 274"/>
                      <a:gd name="T29" fmla="*/ 242 h 266"/>
                      <a:gd name="T30" fmla="*/ 214 w 274"/>
                      <a:gd name="T31" fmla="*/ 233 h 266"/>
                      <a:gd name="T32" fmla="*/ 237 w 274"/>
                      <a:gd name="T33" fmla="*/ 215 h 266"/>
                      <a:gd name="T34" fmla="*/ 265 w 274"/>
                      <a:gd name="T35" fmla="*/ 187 h 266"/>
                      <a:gd name="T36" fmla="*/ 274 w 274"/>
                      <a:gd name="T37" fmla="*/ 159 h 266"/>
                      <a:gd name="T38" fmla="*/ 274 w 274"/>
                      <a:gd name="T39" fmla="*/ 131 h 266"/>
                      <a:gd name="T40" fmla="*/ 265 w 274"/>
                      <a:gd name="T41" fmla="*/ 103 h 266"/>
                      <a:gd name="T42" fmla="*/ 256 w 274"/>
                      <a:gd name="T43" fmla="*/ 75 h 266"/>
                      <a:gd name="T44" fmla="*/ 242 w 274"/>
                      <a:gd name="T45" fmla="*/ 47 h 266"/>
                      <a:gd name="T46" fmla="*/ 223 w 274"/>
                      <a:gd name="T47" fmla="*/ 19 h 266"/>
                      <a:gd name="T48" fmla="*/ 195 w 274"/>
                      <a:gd name="T49" fmla="*/ 5 h 266"/>
                      <a:gd name="T50" fmla="*/ 167 w 274"/>
                      <a:gd name="T51" fmla="*/ 0 h 266"/>
                      <a:gd name="T52" fmla="*/ 135 w 274"/>
                      <a:gd name="T53" fmla="*/ 5 h 266"/>
                      <a:gd name="T54" fmla="*/ 102 w 274"/>
                      <a:gd name="T55" fmla="*/ 14 h 266"/>
                      <a:gd name="T56" fmla="*/ 69 w 274"/>
                      <a:gd name="T57" fmla="*/ 24 h 266"/>
                      <a:gd name="T58" fmla="*/ 46 w 274"/>
                      <a:gd name="T59" fmla="*/ 38 h 266"/>
                      <a:gd name="T60" fmla="*/ 37 w 274"/>
                      <a:gd name="T61" fmla="*/ 42 h 266"/>
                      <a:gd name="T62" fmla="*/ 37 w 274"/>
                      <a:gd name="T63" fmla="*/ 47 h 2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74" h="266">
                        <a:moveTo>
                          <a:pt x="37" y="47"/>
                        </a:moveTo>
                        <a:lnTo>
                          <a:pt x="28" y="56"/>
                        </a:lnTo>
                        <a:lnTo>
                          <a:pt x="18" y="66"/>
                        </a:lnTo>
                        <a:lnTo>
                          <a:pt x="14" y="75"/>
                        </a:lnTo>
                        <a:lnTo>
                          <a:pt x="9" y="89"/>
                        </a:lnTo>
                        <a:lnTo>
                          <a:pt x="4" y="98"/>
                        </a:lnTo>
                        <a:lnTo>
                          <a:pt x="4" y="107"/>
                        </a:lnTo>
                        <a:lnTo>
                          <a:pt x="0" y="121"/>
                        </a:lnTo>
                        <a:lnTo>
                          <a:pt x="0" y="131"/>
                        </a:lnTo>
                        <a:lnTo>
                          <a:pt x="0" y="140"/>
                        </a:lnTo>
                        <a:lnTo>
                          <a:pt x="0" y="154"/>
                        </a:lnTo>
                        <a:lnTo>
                          <a:pt x="0" y="163"/>
                        </a:lnTo>
                        <a:lnTo>
                          <a:pt x="4" y="173"/>
                        </a:lnTo>
                        <a:lnTo>
                          <a:pt x="9" y="191"/>
                        </a:lnTo>
                        <a:lnTo>
                          <a:pt x="18" y="215"/>
                        </a:lnTo>
                        <a:lnTo>
                          <a:pt x="32" y="229"/>
                        </a:lnTo>
                        <a:lnTo>
                          <a:pt x="46" y="242"/>
                        </a:lnTo>
                        <a:lnTo>
                          <a:pt x="55" y="247"/>
                        </a:lnTo>
                        <a:lnTo>
                          <a:pt x="65" y="252"/>
                        </a:lnTo>
                        <a:lnTo>
                          <a:pt x="74" y="256"/>
                        </a:lnTo>
                        <a:lnTo>
                          <a:pt x="83" y="261"/>
                        </a:lnTo>
                        <a:lnTo>
                          <a:pt x="93" y="261"/>
                        </a:lnTo>
                        <a:lnTo>
                          <a:pt x="102" y="261"/>
                        </a:lnTo>
                        <a:lnTo>
                          <a:pt x="116" y="261"/>
                        </a:lnTo>
                        <a:lnTo>
                          <a:pt x="130" y="266"/>
                        </a:lnTo>
                        <a:lnTo>
                          <a:pt x="139" y="261"/>
                        </a:lnTo>
                        <a:lnTo>
                          <a:pt x="153" y="261"/>
                        </a:lnTo>
                        <a:lnTo>
                          <a:pt x="167" y="256"/>
                        </a:lnTo>
                        <a:lnTo>
                          <a:pt x="181" y="252"/>
                        </a:lnTo>
                        <a:lnTo>
                          <a:pt x="191" y="242"/>
                        </a:lnTo>
                        <a:lnTo>
                          <a:pt x="200" y="238"/>
                        </a:lnTo>
                        <a:lnTo>
                          <a:pt x="214" y="233"/>
                        </a:lnTo>
                        <a:lnTo>
                          <a:pt x="223" y="224"/>
                        </a:lnTo>
                        <a:lnTo>
                          <a:pt x="237" y="215"/>
                        </a:lnTo>
                        <a:lnTo>
                          <a:pt x="256" y="201"/>
                        </a:lnTo>
                        <a:lnTo>
                          <a:pt x="265" y="187"/>
                        </a:lnTo>
                        <a:lnTo>
                          <a:pt x="270" y="173"/>
                        </a:lnTo>
                        <a:lnTo>
                          <a:pt x="274" y="159"/>
                        </a:lnTo>
                        <a:lnTo>
                          <a:pt x="274" y="145"/>
                        </a:lnTo>
                        <a:lnTo>
                          <a:pt x="274" y="131"/>
                        </a:lnTo>
                        <a:lnTo>
                          <a:pt x="274" y="117"/>
                        </a:lnTo>
                        <a:lnTo>
                          <a:pt x="265" y="103"/>
                        </a:lnTo>
                        <a:lnTo>
                          <a:pt x="265" y="89"/>
                        </a:lnTo>
                        <a:lnTo>
                          <a:pt x="256" y="75"/>
                        </a:lnTo>
                        <a:lnTo>
                          <a:pt x="246" y="61"/>
                        </a:lnTo>
                        <a:lnTo>
                          <a:pt x="242" y="47"/>
                        </a:lnTo>
                        <a:lnTo>
                          <a:pt x="232" y="33"/>
                        </a:lnTo>
                        <a:lnTo>
                          <a:pt x="223" y="19"/>
                        </a:lnTo>
                        <a:lnTo>
                          <a:pt x="209" y="10"/>
                        </a:lnTo>
                        <a:lnTo>
                          <a:pt x="195" y="5"/>
                        </a:lnTo>
                        <a:lnTo>
                          <a:pt x="181" y="0"/>
                        </a:lnTo>
                        <a:lnTo>
                          <a:pt x="167" y="0"/>
                        </a:lnTo>
                        <a:lnTo>
                          <a:pt x="149" y="0"/>
                        </a:lnTo>
                        <a:lnTo>
                          <a:pt x="135" y="5"/>
                        </a:lnTo>
                        <a:lnTo>
                          <a:pt x="116" y="10"/>
                        </a:lnTo>
                        <a:lnTo>
                          <a:pt x="102" y="14"/>
                        </a:lnTo>
                        <a:lnTo>
                          <a:pt x="83" y="19"/>
                        </a:lnTo>
                        <a:lnTo>
                          <a:pt x="69" y="24"/>
                        </a:lnTo>
                        <a:lnTo>
                          <a:pt x="60" y="33"/>
                        </a:lnTo>
                        <a:lnTo>
                          <a:pt x="46" y="38"/>
                        </a:lnTo>
                        <a:lnTo>
                          <a:pt x="42" y="42"/>
                        </a:lnTo>
                        <a:lnTo>
                          <a:pt x="37" y="42"/>
                        </a:lnTo>
                        <a:lnTo>
                          <a:pt x="37" y="47"/>
                        </a:lnTo>
                        <a:lnTo>
                          <a:pt x="37" y="4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69" name="Freeform 21"/>
                  <p:cNvSpPr>
                    <a:spLocks/>
                  </p:cNvSpPr>
                  <p:nvPr/>
                </p:nvSpPr>
                <p:spPr bwMode="auto">
                  <a:xfrm rot="2880727">
                    <a:off x="7659688" y="3213100"/>
                    <a:ext cx="842963" cy="266700"/>
                  </a:xfrm>
                  <a:custGeom>
                    <a:avLst/>
                    <a:gdLst>
                      <a:gd name="T0" fmla="*/ 414 w 465"/>
                      <a:gd name="T1" fmla="*/ 5 h 391"/>
                      <a:gd name="T2" fmla="*/ 386 w 465"/>
                      <a:gd name="T3" fmla="*/ 19 h 391"/>
                      <a:gd name="T4" fmla="*/ 354 w 465"/>
                      <a:gd name="T5" fmla="*/ 37 h 391"/>
                      <a:gd name="T6" fmla="*/ 330 w 465"/>
                      <a:gd name="T7" fmla="*/ 51 h 391"/>
                      <a:gd name="T8" fmla="*/ 307 w 465"/>
                      <a:gd name="T9" fmla="*/ 65 h 391"/>
                      <a:gd name="T10" fmla="*/ 279 w 465"/>
                      <a:gd name="T11" fmla="*/ 84 h 391"/>
                      <a:gd name="T12" fmla="*/ 256 w 465"/>
                      <a:gd name="T13" fmla="*/ 98 h 391"/>
                      <a:gd name="T14" fmla="*/ 237 w 465"/>
                      <a:gd name="T15" fmla="*/ 112 h 391"/>
                      <a:gd name="T16" fmla="*/ 214 w 465"/>
                      <a:gd name="T17" fmla="*/ 126 h 391"/>
                      <a:gd name="T18" fmla="*/ 195 w 465"/>
                      <a:gd name="T19" fmla="*/ 144 h 391"/>
                      <a:gd name="T20" fmla="*/ 167 w 465"/>
                      <a:gd name="T21" fmla="*/ 163 h 391"/>
                      <a:gd name="T22" fmla="*/ 135 w 465"/>
                      <a:gd name="T23" fmla="*/ 191 h 391"/>
                      <a:gd name="T24" fmla="*/ 107 w 465"/>
                      <a:gd name="T25" fmla="*/ 219 h 391"/>
                      <a:gd name="T26" fmla="*/ 79 w 465"/>
                      <a:gd name="T27" fmla="*/ 238 h 391"/>
                      <a:gd name="T28" fmla="*/ 60 w 465"/>
                      <a:gd name="T29" fmla="*/ 261 h 391"/>
                      <a:gd name="T30" fmla="*/ 32 w 465"/>
                      <a:gd name="T31" fmla="*/ 289 h 391"/>
                      <a:gd name="T32" fmla="*/ 9 w 465"/>
                      <a:gd name="T33" fmla="*/ 317 h 391"/>
                      <a:gd name="T34" fmla="*/ 0 w 465"/>
                      <a:gd name="T35" fmla="*/ 331 h 391"/>
                      <a:gd name="T36" fmla="*/ 4 w 465"/>
                      <a:gd name="T37" fmla="*/ 335 h 391"/>
                      <a:gd name="T38" fmla="*/ 23 w 465"/>
                      <a:gd name="T39" fmla="*/ 349 h 391"/>
                      <a:gd name="T40" fmla="*/ 46 w 465"/>
                      <a:gd name="T41" fmla="*/ 363 h 391"/>
                      <a:gd name="T42" fmla="*/ 74 w 465"/>
                      <a:gd name="T43" fmla="*/ 382 h 391"/>
                      <a:gd name="T44" fmla="*/ 102 w 465"/>
                      <a:gd name="T45" fmla="*/ 391 h 391"/>
                      <a:gd name="T46" fmla="*/ 112 w 465"/>
                      <a:gd name="T47" fmla="*/ 382 h 391"/>
                      <a:gd name="T48" fmla="*/ 130 w 465"/>
                      <a:gd name="T49" fmla="*/ 363 h 391"/>
                      <a:gd name="T50" fmla="*/ 153 w 465"/>
                      <a:gd name="T51" fmla="*/ 345 h 391"/>
                      <a:gd name="T52" fmla="*/ 177 w 465"/>
                      <a:gd name="T53" fmla="*/ 321 h 391"/>
                      <a:gd name="T54" fmla="*/ 205 w 465"/>
                      <a:gd name="T55" fmla="*/ 298 h 391"/>
                      <a:gd name="T56" fmla="*/ 237 w 465"/>
                      <a:gd name="T57" fmla="*/ 270 h 391"/>
                      <a:gd name="T58" fmla="*/ 270 w 465"/>
                      <a:gd name="T59" fmla="*/ 242 h 391"/>
                      <a:gd name="T60" fmla="*/ 298 w 465"/>
                      <a:gd name="T61" fmla="*/ 214 h 391"/>
                      <a:gd name="T62" fmla="*/ 335 w 465"/>
                      <a:gd name="T63" fmla="*/ 186 h 391"/>
                      <a:gd name="T64" fmla="*/ 363 w 465"/>
                      <a:gd name="T65" fmla="*/ 163 h 391"/>
                      <a:gd name="T66" fmla="*/ 391 w 465"/>
                      <a:gd name="T67" fmla="*/ 140 h 391"/>
                      <a:gd name="T68" fmla="*/ 419 w 465"/>
                      <a:gd name="T69" fmla="*/ 121 h 391"/>
                      <a:gd name="T70" fmla="*/ 437 w 465"/>
                      <a:gd name="T71" fmla="*/ 103 h 391"/>
                      <a:gd name="T72" fmla="*/ 461 w 465"/>
                      <a:gd name="T73" fmla="*/ 89 h 391"/>
                      <a:gd name="T74" fmla="*/ 433 w 465"/>
                      <a:gd name="T75" fmla="*/ 0 h 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465" h="391">
                        <a:moveTo>
                          <a:pt x="433" y="0"/>
                        </a:moveTo>
                        <a:lnTo>
                          <a:pt x="414" y="5"/>
                        </a:lnTo>
                        <a:lnTo>
                          <a:pt x="400" y="14"/>
                        </a:lnTo>
                        <a:lnTo>
                          <a:pt x="386" y="19"/>
                        </a:lnTo>
                        <a:lnTo>
                          <a:pt x="372" y="28"/>
                        </a:lnTo>
                        <a:lnTo>
                          <a:pt x="354" y="37"/>
                        </a:lnTo>
                        <a:lnTo>
                          <a:pt x="344" y="47"/>
                        </a:lnTo>
                        <a:lnTo>
                          <a:pt x="330" y="51"/>
                        </a:lnTo>
                        <a:lnTo>
                          <a:pt x="316" y="61"/>
                        </a:lnTo>
                        <a:lnTo>
                          <a:pt x="307" y="65"/>
                        </a:lnTo>
                        <a:lnTo>
                          <a:pt x="293" y="75"/>
                        </a:lnTo>
                        <a:lnTo>
                          <a:pt x="279" y="84"/>
                        </a:lnTo>
                        <a:lnTo>
                          <a:pt x="270" y="93"/>
                        </a:lnTo>
                        <a:lnTo>
                          <a:pt x="256" y="98"/>
                        </a:lnTo>
                        <a:lnTo>
                          <a:pt x="247" y="107"/>
                        </a:lnTo>
                        <a:lnTo>
                          <a:pt x="237" y="112"/>
                        </a:lnTo>
                        <a:lnTo>
                          <a:pt x="228" y="121"/>
                        </a:lnTo>
                        <a:lnTo>
                          <a:pt x="214" y="126"/>
                        </a:lnTo>
                        <a:lnTo>
                          <a:pt x="205" y="135"/>
                        </a:lnTo>
                        <a:lnTo>
                          <a:pt x="195" y="144"/>
                        </a:lnTo>
                        <a:lnTo>
                          <a:pt x="186" y="149"/>
                        </a:lnTo>
                        <a:lnTo>
                          <a:pt x="167" y="163"/>
                        </a:lnTo>
                        <a:lnTo>
                          <a:pt x="153" y="177"/>
                        </a:lnTo>
                        <a:lnTo>
                          <a:pt x="135" y="191"/>
                        </a:lnTo>
                        <a:lnTo>
                          <a:pt x="121" y="205"/>
                        </a:lnTo>
                        <a:lnTo>
                          <a:pt x="107" y="219"/>
                        </a:lnTo>
                        <a:lnTo>
                          <a:pt x="93" y="228"/>
                        </a:lnTo>
                        <a:lnTo>
                          <a:pt x="79" y="238"/>
                        </a:lnTo>
                        <a:lnTo>
                          <a:pt x="70" y="252"/>
                        </a:lnTo>
                        <a:lnTo>
                          <a:pt x="60" y="261"/>
                        </a:lnTo>
                        <a:lnTo>
                          <a:pt x="51" y="270"/>
                        </a:lnTo>
                        <a:lnTo>
                          <a:pt x="32" y="289"/>
                        </a:lnTo>
                        <a:lnTo>
                          <a:pt x="23" y="303"/>
                        </a:lnTo>
                        <a:lnTo>
                          <a:pt x="9" y="317"/>
                        </a:lnTo>
                        <a:lnTo>
                          <a:pt x="4" y="326"/>
                        </a:lnTo>
                        <a:lnTo>
                          <a:pt x="0" y="331"/>
                        </a:lnTo>
                        <a:lnTo>
                          <a:pt x="0" y="335"/>
                        </a:lnTo>
                        <a:lnTo>
                          <a:pt x="4" y="335"/>
                        </a:lnTo>
                        <a:lnTo>
                          <a:pt x="18" y="345"/>
                        </a:lnTo>
                        <a:lnTo>
                          <a:pt x="23" y="349"/>
                        </a:lnTo>
                        <a:lnTo>
                          <a:pt x="32" y="354"/>
                        </a:lnTo>
                        <a:lnTo>
                          <a:pt x="46" y="363"/>
                        </a:lnTo>
                        <a:lnTo>
                          <a:pt x="56" y="373"/>
                        </a:lnTo>
                        <a:lnTo>
                          <a:pt x="74" y="382"/>
                        </a:lnTo>
                        <a:lnTo>
                          <a:pt x="88" y="391"/>
                        </a:lnTo>
                        <a:lnTo>
                          <a:pt x="102" y="391"/>
                        </a:lnTo>
                        <a:lnTo>
                          <a:pt x="107" y="391"/>
                        </a:lnTo>
                        <a:lnTo>
                          <a:pt x="112" y="382"/>
                        </a:lnTo>
                        <a:lnTo>
                          <a:pt x="125" y="373"/>
                        </a:lnTo>
                        <a:lnTo>
                          <a:pt x="130" y="363"/>
                        </a:lnTo>
                        <a:lnTo>
                          <a:pt x="139" y="354"/>
                        </a:lnTo>
                        <a:lnTo>
                          <a:pt x="153" y="345"/>
                        </a:lnTo>
                        <a:lnTo>
                          <a:pt x="163" y="335"/>
                        </a:lnTo>
                        <a:lnTo>
                          <a:pt x="177" y="321"/>
                        </a:lnTo>
                        <a:lnTo>
                          <a:pt x="191" y="307"/>
                        </a:lnTo>
                        <a:lnTo>
                          <a:pt x="205" y="298"/>
                        </a:lnTo>
                        <a:lnTo>
                          <a:pt x="219" y="284"/>
                        </a:lnTo>
                        <a:lnTo>
                          <a:pt x="237" y="270"/>
                        </a:lnTo>
                        <a:lnTo>
                          <a:pt x="251" y="256"/>
                        </a:lnTo>
                        <a:lnTo>
                          <a:pt x="270" y="242"/>
                        </a:lnTo>
                        <a:lnTo>
                          <a:pt x="288" y="228"/>
                        </a:lnTo>
                        <a:lnTo>
                          <a:pt x="298" y="214"/>
                        </a:lnTo>
                        <a:lnTo>
                          <a:pt x="316" y="200"/>
                        </a:lnTo>
                        <a:lnTo>
                          <a:pt x="335" y="186"/>
                        </a:lnTo>
                        <a:lnTo>
                          <a:pt x="354" y="177"/>
                        </a:lnTo>
                        <a:lnTo>
                          <a:pt x="363" y="163"/>
                        </a:lnTo>
                        <a:lnTo>
                          <a:pt x="377" y="149"/>
                        </a:lnTo>
                        <a:lnTo>
                          <a:pt x="391" y="140"/>
                        </a:lnTo>
                        <a:lnTo>
                          <a:pt x="405" y="131"/>
                        </a:lnTo>
                        <a:lnTo>
                          <a:pt x="419" y="121"/>
                        </a:lnTo>
                        <a:lnTo>
                          <a:pt x="428" y="112"/>
                        </a:lnTo>
                        <a:lnTo>
                          <a:pt x="437" y="103"/>
                        </a:lnTo>
                        <a:lnTo>
                          <a:pt x="447" y="98"/>
                        </a:lnTo>
                        <a:lnTo>
                          <a:pt x="461" y="89"/>
                        </a:lnTo>
                        <a:lnTo>
                          <a:pt x="465" y="89"/>
                        </a:lnTo>
                        <a:lnTo>
                          <a:pt x="433" y="0"/>
                        </a:lnTo>
                        <a:lnTo>
                          <a:pt x="43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</p:grpSp>
            <p:pic>
              <p:nvPicPr>
                <p:cNvPr id="70" name="Picture 4" descr="C:\Users\reid21\AppData\Local\Microsoft\Windows\Temporary Internet Files\Content.IE5\TJYRGWAS\MC900329160[1].wmf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82456"/>
                <a:stretch/>
              </p:blipFill>
              <p:spPr bwMode="auto">
                <a:xfrm>
                  <a:off x="88075" y="1237519"/>
                  <a:ext cx="1348303" cy="3628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72" name="Straight Connector 71"/>
                <p:cNvCxnSpPr/>
                <p:nvPr/>
              </p:nvCxnSpPr>
              <p:spPr>
                <a:xfrm flipH="1" flipV="1">
                  <a:off x="990600" y="680542"/>
                  <a:ext cx="1295400" cy="2400300"/>
                </a:xfrm>
                <a:prstGeom prst="line">
                  <a:avLst/>
                </a:prstGeom>
                <a:ln>
                  <a:headEnd type="triangle" w="lg" len="lg"/>
                  <a:tailEnd type="none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457200" y="403242"/>
                  <a:ext cx="1447800" cy="261610"/>
                </a:xfrm>
                <a:prstGeom prst="rect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dirty="0" smtClean="0"/>
                    <a:t>Technology</a:t>
                  </a:r>
                  <a:endParaRPr lang="en-US" sz="1100" b="1" dirty="0"/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 flipH="1" flipV="1">
                  <a:off x="3368122" y="661880"/>
                  <a:ext cx="1295400" cy="2400300"/>
                </a:xfrm>
                <a:prstGeom prst="line">
                  <a:avLst/>
                </a:prstGeom>
                <a:ln>
                  <a:headEnd type="triangle" w="lg" len="lg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>
                  <a:off x="2655296" y="404543"/>
                  <a:ext cx="1447800" cy="26161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Process</a:t>
                  </a:r>
                  <a:endParaRPr lang="en-US" sz="1100" dirty="0"/>
                </a:p>
              </p:txBody>
            </p:sp>
            <p:grpSp>
              <p:nvGrpSpPr>
                <p:cNvPr id="86" name="Group 85"/>
                <p:cNvGrpSpPr/>
                <p:nvPr/>
              </p:nvGrpSpPr>
              <p:grpSpPr>
                <a:xfrm>
                  <a:off x="784207" y="1654429"/>
                  <a:ext cx="990600" cy="261610"/>
                  <a:chOff x="849150" y="1777030"/>
                  <a:chExt cx="990600" cy="261610"/>
                </a:xfrm>
              </p:grpSpPr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849150" y="1777030"/>
                    <a:ext cx="99060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Complexity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88" name="Straight Connector 87"/>
                  <p:cNvCxnSpPr/>
                  <p:nvPr/>
                </p:nvCxnSpPr>
                <p:spPr>
                  <a:xfrm flipH="1">
                    <a:off x="895354" y="2001502"/>
                    <a:ext cx="79968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601746" y="1178907"/>
                  <a:ext cx="914400" cy="261610"/>
                  <a:chOff x="658592" y="1412640"/>
                  <a:chExt cx="914400" cy="261610"/>
                </a:xfrm>
              </p:grpSpPr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658592" y="1412640"/>
                    <a:ext cx="91440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Reliability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91" name="Straight Connector 90"/>
                  <p:cNvCxnSpPr/>
                  <p:nvPr/>
                </p:nvCxnSpPr>
                <p:spPr>
                  <a:xfrm flipH="1">
                    <a:off x="675614" y="1635076"/>
                    <a:ext cx="7488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Group 118"/>
                <p:cNvGrpSpPr/>
                <p:nvPr/>
              </p:nvGrpSpPr>
              <p:grpSpPr>
                <a:xfrm>
                  <a:off x="2548576" y="1379113"/>
                  <a:ext cx="2099060" cy="604352"/>
                  <a:chOff x="2291840" y="1525438"/>
                  <a:chExt cx="2099060" cy="604352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flipH="1">
                    <a:off x="2481532" y="1752600"/>
                    <a:ext cx="1119703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1" name="Group 120"/>
                  <p:cNvGrpSpPr/>
                  <p:nvPr/>
                </p:nvGrpSpPr>
                <p:grpSpPr>
                  <a:xfrm>
                    <a:off x="2291840" y="1525438"/>
                    <a:ext cx="2099060" cy="604352"/>
                    <a:chOff x="2244340" y="1525438"/>
                    <a:chExt cx="2099060" cy="604352"/>
                  </a:xfrm>
                </p:grpSpPr>
                <p:grpSp>
                  <p:nvGrpSpPr>
                    <p:cNvPr id="122" name="Group 121"/>
                    <p:cNvGrpSpPr/>
                    <p:nvPr/>
                  </p:nvGrpSpPr>
                  <p:grpSpPr>
                    <a:xfrm>
                      <a:off x="2244340" y="1525438"/>
                      <a:ext cx="2099060" cy="515489"/>
                      <a:chOff x="2646906" y="2285315"/>
                      <a:chExt cx="2099060" cy="515489"/>
                    </a:xfrm>
                  </p:grpSpPr>
                  <p:sp>
                    <p:nvSpPr>
                      <p:cNvPr id="126" name="TextBox 125"/>
                      <p:cNvSpPr txBox="1"/>
                      <p:nvPr/>
                    </p:nvSpPr>
                    <p:spPr>
                      <a:xfrm>
                        <a:off x="2993366" y="2285315"/>
                        <a:ext cx="1752600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100" dirty="0" smtClean="0"/>
                          <a:t>Support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127" name="TextBox 126"/>
                      <p:cNvSpPr txBox="1"/>
                      <p:nvPr/>
                    </p:nvSpPr>
                    <p:spPr>
                      <a:xfrm rot="18936802">
                        <a:off x="3224144" y="2510394"/>
                        <a:ext cx="75223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dirty="0" smtClean="0"/>
                          <a:t>Student</a:t>
                        </a:r>
                        <a:endParaRPr lang="en-US" sz="1000" dirty="0"/>
                      </a:p>
                    </p:txBody>
                  </p:sp>
                  <p:sp>
                    <p:nvSpPr>
                      <p:cNvPr id="128" name="TextBox 127"/>
                      <p:cNvSpPr txBox="1"/>
                      <p:nvPr/>
                    </p:nvSpPr>
                    <p:spPr>
                      <a:xfrm rot="18936802">
                        <a:off x="3075246" y="2554583"/>
                        <a:ext cx="450316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dirty="0" smtClean="0"/>
                          <a:t>Staff</a:t>
                        </a:r>
                        <a:endParaRPr lang="en-US" sz="1000" dirty="0"/>
                      </a:p>
                    </p:txBody>
                  </p:sp>
                  <p:sp>
                    <p:nvSpPr>
                      <p:cNvPr id="129" name="TextBox 128"/>
                      <p:cNvSpPr txBox="1"/>
                      <p:nvPr/>
                    </p:nvSpPr>
                    <p:spPr>
                      <a:xfrm rot="18936802">
                        <a:off x="2646906" y="2504037"/>
                        <a:ext cx="75223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dirty="0" smtClean="0"/>
                          <a:t>Faculty</a:t>
                        </a:r>
                        <a:endParaRPr lang="en-US" sz="1000" dirty="0"/>
                      </a:p>
                    </p:txBody>
                  </p:sp>
                </p:grp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flipH="1">
                      <a:off x="2481532" y="1762504"/>
                      <a:ext cx="348450" cy="36728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flipH="1">
                      <a:off x="2782742" y="1757486"/>
                      <a:ext cx="348450" cy="36728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 flipH="1">
                      <a:off x="3063886" y="1752600"/>
                      <a:ext cx="348450" cy="36728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733538" y="3484225"/>
                  <a:ext cx="2992362" cy="2672817"/>
                  <a:chOff x="1517288" y="3555475"/>
                  <a:chExt cx="2992362" cy="2672817"/>
                </a:xfrm>
              </p:grpSpPr>
              <p:sp>
                <p:nvSpPr>
                  <p:cNvPr id="169" name="TextBox 168"/>
                  <p:cNvSpPr txBox="1"/>
                  <p:nvPr/>
                </p:nvSpPr>
                <p:spPr>
                  <a:xfrm rot="18936802">
                    <a:off x="2505960" y="3974200"/>
                    <a:ext cx="752234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Changing roles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43" name="TextBox 142"/>
                  <p:cNvSpPr txBox="1"/>
                  <p:nvPr/>
                </p:nvSpPr>
                <p:spPr>
                  <a:xfrm rot="18936802">
                    <a:off x="2848071" y="4096793"/>
                    <a:ext cx="1129129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Shift to business model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1517288" y="3555475"/>
                    <a:ext cx="2992362" cy="2672817"/>
                    <a:chOff x="1351038" y="3555475"/>
                    <a:chExt cx="2992362" cy="2672817"/>
                  </a:xfrm>
                </p:grpSpPr>
                <p:grpSp>
                  <p:nvGrpSpPr>
                    <p:cNvPr id="80" name="Group 79"/>
                    <p:cNvGrpSpPr/>
                    <p:nvPr/>
                  </p:nvGrpSpPr>
                  <p:grpSpPr>
                    <a:xfrm>
                      <a:off x="2322625" y="3555475"/>
                      <a:ext cx="2020775" cy="2672817"/>
                      <a:chOff x="2322625" y="3518183"/>
                      <a:chExt cx="2020775" cy="2672817"/>
                    </a:xfrm>
                  </p:grpSpPr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flipV="1">
                        <a:off x="3048000" y="3518183"/>
                        <a:ext cx="1295400" cy="240030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headEnd type="none" w="lg" len="lg"/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2" name="TextBox 81"/>
                      <p:cNvSpPr txBox="1"/>
                      <p:nvPr/>
                    </p:nvSpPr>
                    <p:spPr>
                      <a:xfrm>
                        <a:off x="2322625" y="5929390"/>
                        <a:ext cx="1447800" cy="26161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b="1" dirty="0" smtClean="0"/>
                          <a:t>Environment</a:t>
                        </a:r>
                        <a:endParaRPr lang="en-US" sz="1100" b="1" dirty="0"/>
                      </a:p>
                    </p:txBody>
                  </p:sp>
                </p:grpSp>
                <p:grpSp>
                  <p:nvGrpSpPr>
                    <p:cNvPr id="104" name="Group 103"/>
                    <p:cNvGrpSpPr/>
                    <p:nvPr/>
                  </p:nvGrpSpPr>
                  <p:grpSpPr>
                    <a:xfrm>
                      <a:off x="2212339" y="5108966"/>
                      <a:ext cx="1162083" cy="261610"/>
                      <a:chOff x="2116425" y="5275073"/>
                      <a:chExt cx="1162083" cy="261610"/>
                    </a:xfrm>
                  </p:grpSpPr>
                  <p:sp>
                    <p:nvSpPr>
                      <p:cNvPr id="105" name="TextBox 104"/>
                      <p:cNvSpPr txBox="1"/>
                      <p:nvPr/>
                    </p:nvSpPr>
                    <p:spPr>
                      <a:xfrm>
                        <a:off x="2116425" y="5275073"/>
                        <a:ext cx="1120783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100" b="1" dirty="0" smtClean="0">
                            <a:solidFill>
                              <a:srgbClr val="FF0000"/>
                            </a:solidFill>
                          </a:rPr>
                          <a:t>Legal issues</a:t>
                        </a:r>
                        <a:endParaRPr lang="en-US" sz="11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flipH="1">
                        <a:off x="2349010" y="5491002"/>
                        <a:ext cx="929498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headEnd type="triangl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3" name="Group 112"/>
                    <p:cNvGrpSpPr/>
                    <p:nvPr/>
                  </p:nvGrpSpPr>
                  <p:grpSpPr>
                    <a:xfrm>
                      <a:off x="1351038" y="4620945"/>
                      <a:ext cx="2293194" cy="430887"/>
                      <a:chOff x="1244163" y="4797403"/>
                      <a:chExt cx="2293194" cy="430887"/>
                    </a:xfrm>
                  </p:grpSpPr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1244163" y="4797403"/>
                        <a:ext cx="221627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100" b="1" dirty="0" smtClean="0">
                            <a:solidFill>
                              <a:srgbClr val="FF0000"/>
                            </a:solidFill>
                          </a:rPr>
                          <a:t>Tensions between </a:t>
                        </a:r>
                        <a:br>
                          <a:rPr lang="en-US" sz="1100" b="1" dirty="0" smtClean="0">
                            <a:solidFill>
                              <a:srgbClr val="FF0000"/>
                            </a:solidFill>
                          </a:rPr>
                        </a:br>
                        <a:r>
                          <a:rPr lang="en-US" sz="1100" b="1" dirty="0" smtClean="0">
                            <a:solidFill>
                              <a:srgbClr val="FF0000"/>
                            </a:solidFill>
                          </a:rPr>
                          <a:t>administration &amp; academia</a:t>
                        </a:r>
                        <a:endParaRPr lang="en-US" sz="11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cxnSp>
                    <p:nvCxnSpPr>
                      <p:cNvPr id="115" name="Straight Connector 114"/>
                      <p:cNvCxnSpPr/>
                      <p:nvPr/>
                    </p:nvCxnSpPr>
                    <p:spPr>
                      <a:xfrm flipH="1">
                        <a:off x="1844941" y="5002760"/>
                        <a:ext cx="16924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headEnd type="triangle" w="med" len="med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41" name="TextBox 140"/>
                    <p:cNvSpPr txBox="1"/>
                    <p:nvPr/>
                  </p:nvSpPr>
                  <p:spPr>
                    <a:xfrm>
                      <a:off x="1969780" y="3645417"/>
                      <a:ext cx="221627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Organizational  change</a:t>
                      </a:r>
                      <a:endParaRPr lang="en-US" sz="11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flipH="1">
                      <a:off x="2472335" y="3877204"/>
                      <a:ext cx="167381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45" name="Straight Connector 144"/>
                <p:cNvCxnSpPr/>
                <p:nvPr/>
              </p:nvCxnSpPr>
              <p:spPr>
                <a:xfrm flipH="1">
                  <a:off x="1945082" y="3807233"/>
                  <a:ext cx="435042" cy="4706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H="1">
                  <a:off x="2344912" y="3807233"/>
                  <a:ext cx="715249" cy="7282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>
                  <a:stCxn id="85" idx="2"/>
                </p:cNvCxnSpPr>
                <p:nvPr/>
              </p:nvCxnSpPr>
              <p:spPr>
                <a:xfrm>
                  <a:off x="5463158" y="674868"/>
                  <a:ext cx="1142745" cy="2451807"/>
                </a:xfrm>
                <a:prstGeom prst="line">
                  <a:avLst/>
                </a:prstGeom>
                <a:ln w="28575"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5" name="TextBox 84"/>
                <p:cNvSpPr txBox="1"/>
                <p:nvPr/>
              </p:nvSpPr>
              <p:spPr>
                <a:xfrm>
                  <a:off x="4663058" y="413258"/>
                  <a:ext cx="1600200" cy="261610"/>
                </a:xfrm>
                <a:prstGeom prst="rect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dirty="0" smtClean="0"/>
                    <a:t>Administration</a:t>
                  </a:r>
                  <a:endParaRPr lang="en-US" sz="1100" b="1" dirty="0"/>
                </a:p>
              </p:txBody>
            </p:sp>
            <p:grpSp>
              <p:nvGrpSpPr>
                <p:cNvPr id="107" name="Group 106"/>
                <p:cNvGrpSpPr/>
                <p:nvPr/>
              </p:nvGrpSpPr>
              <p:grpSpPr>
                <a:xfrm>
                  <a:off x="4732483" y="771603"/>
                  <a:ext cx="821251" cy="261610"/>
                  <a:chOff x="5682114" y="3686753"/>
                  <a:chExt cx="535880" cy="261610"/>
                </a:xfrm>
              </p:grpSpPr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5682114" y="3686753"/>
                    <a:ext cx="491477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Control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09" name="Straight Connector 108"/>
                  <p:cNvCxnSpPr/>
                  <p:nvPr/>
                </p:nvCxnSpPr>
                <p:spPr>
                  <a:xfrm flipH="1">
                    <a:off x="5757754" y="3892110"/>
                    <a:ext cx="46024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Group 109"/>
                <p:cNvGrpSpPr/>
                <p:nvPr/>
              </p:nvGrpSpPr>
              <p:grpSpPr>
                <a:xfrm>
                  <a:off x="3985095" y="1117503"/>
                  <a:ext cx="1739242" cy="261610"/>
                  <a:chOff x="4394492" y="3999782"/>
                  <a:chExt cx="1739242" cy="261610"/>
                </a:xfrm>
              </p:grpSpPr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4394492" y="3999782"/>
                    <a:ext cx="167640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Institutional support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12" name="Straight Connector 111"/>
                  <p:cNvCxnSpPr/>
                  <p:nvPr/>
                </p:nvCxnSpPr>
                <p:spPr>
                  <a:xfrm flipH="1">
                    <a:off x="4835996" y="4212354"/>
                    <a:ext cx="129773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Group 115"/>
                <p:cNvGrpSpPr/>
                <p:nvPr/>
              </p:nvGrpSpPr>
              <p:grpSpPr>
                <a:xfrm>
                  <a:off x="4213569" y="1540163"/>
                  <a:ext cx="1714134" cy="430887"/>
                  <a:chOff x="3610026" y="5263086"/>
                  <a:chExt cx="1714134" cy="430887"/>
                </a:xfrm>
              </p:grpSpPr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3610026" y="5263086"/>
                    <a:ext cx="16764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Misunderstanding of required effort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18" name="Straight Connector 117"/>
                  <p:cNvCxnSpPr/>
                  <p:nvPr/>
                </p:nvCxnSpPr>
                <p:spPr>
                  <a:xfrm flipH="1">
                    <a:off x="3657600" y="5489587"/>
                    <a:ext cx="166656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Group 146"/>
                <p:cNvGrpSpPr/>
                <p:nvPr/>
              </p:nvGrpSpPr>
              <p:grpSpPr>
                <a:xfrm>
                  <a:off x="4622277" y="2037569"/>
                  <a:ext cx="1541110" cy="882333"/>
                  <a:chOff x="4272001" y="4324711"/>
                  <a:chExt cx="1541110" cy="882333"/>
                </a:xfrm>
              </p:grpSpPr>
              <p:grpSp>
                <p:nvGrpSpPr>
                  <p:cNvPr id="148" name="Group 147"/>
                  <p:cNvGrpSpPr/>
                  <p:nvPr/>
                </p:nvGrpSpPr>
                <p:grpSpPr>
                  <a:xfrm>
                    <a:off x="4272001" y="4324711"/>
                    <a:ext cx="1541110" cy="841954"/>
                    <a:chOff x="6761407" y="4915998"/>
                    <a:chExt cx="1541110" cy="841954"/>
                  </a:xfrm>
                </p:grpSpPr>
                <p:grpSp>
                  <p:nvGrpSpPr>
                    <p:cNvPr id="153" name="Group 152"/>
                    <p:cNvGrpSpPr/>
                    <p:nvPr/>
                  </p:nvGrpSpPr>
                  <p:grpSpPr>
                    <a:xfrm>
                      <a:off x="6761407" y="4915998"/>
                      <a:ext cx="1467037" cy="841954"/>
                      <a:chOff x="2845017" y="2265565"/>
                      <a:chExt cx="1467037" cy="841954"/>
                    </a:xfrm>
                  </p:grpSpPr>
                  <p:sp>
                    <p:nvSpPr>
                      <p:cNvPr id="155" name="TextBox 154"/>
                      <p:cNvSpPr txBox="1"/>
                      <p:nvPr/>
                    </p:nvSpPr>
                    <p:spPr>
                      <a:xfrm>
                        <a:off x="2845017" y="2265565"/>
                        <a:ext cx="1467037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100" b="1" dirty="0" smtClean="0">
                            <a:solidFill>
                              <a:srgbClr val="FF0000"/>
                            </a:solidFill>
                          </a:rPr>
                          <a:t>Compensation &amp; time</a:t>
                        </a:r>
                        <a:endParaRPr lang="en-US" sz="11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57" name="TextBox 156"/>
                      <p:cNvSpPr txBox="1"/>
                      <p:nvPr/>
                    </p:nvSpPr>
                    <p:spPr>
                      <a:xfrm rot="18936802">
                        <a:off x="2979660" y="2525365"/>
                        <a:ext cx="92693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b="1" dirty="0" smtClean="0">
                            <a:solidFill>
                              <a:srgbClr val="FF0000"/>
                            </a:solidFill>
                          </a:rPr>
                          <a:t>Rewards &amp; recognition</a:t>
                        </a:r>
                        <a:endParaRPr lang="en-US" sz="10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58" name="TextBox 157"/>
                      <p:cNvSpPr txBox="1"/>
                      <p:nvPr/>
                    </p:nvSpPr>
                    <p:spPr>
                      <a:xfrm rot="18936802">
                        <a:off x="3237012" y="2707409"/>
                        <a:ext cx="1020823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000" b="1" dirty="0" smtClean="0">
                            <a:solidFill>
                              <a:srgbClr val="FF0000"/>
                            </a:solidFill>
                          </a:rPr>
                          <a:t>Time requirements</a:t>
                        </a:r>
                        <a:endParaRPr lang="en-US" sz="10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flipH="1">
                      <a:off x="6899747" y="5132303"/>
                      <a:ext cx="140277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4563672" y="4538364"/>
                    <a:ext cx="1033671" cy="668680"/>
                    <a:chOff x="4563672" y="4538364"/>
                    <a:chExt cx="1033671" cy="668680"/>
                  </a:xfrm>
                </p:grpSpPr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flipH="1">
                      <a:off x="4563672" y="4541869"/>
                      <a:ext cx="538874" cy="56800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flipH="1">
                      <a:off x="4962976" y="4538364"/>
                      <a:ext cx="634367" cy="66868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457202" y="745173"/>
                  <a:ext cx="675282" cy="261610"/>
                  <a:chOff x="541413" y="988693"/>
                  <a:chExt cx="675282" cy="261610"/>
                </a:xfrm>
              </p:grpSpPr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541413" y="988693"/>
                    <a:ext cx="675282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b="1" dirty="0" smtClean="0">
                        <a:solidFill>
                          <a:srgbClr val="FF0000"/>
                        </a:solidFill>
                      </a:rPr>
                      <a:t>Access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750351" y="1193726"/>
                    <a:ext cx="45842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5213274" y="3523212"/>
                  <a:ext cx="1221209" cy="236231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>
                  <a:off x="4494237" y="5884442"/>
                  <a:ext cx="1447800" cy="26161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Faculty</a:t>
                  </a:r>
                  <a:endParaRPr lang="en-US" sz="1100" dirty="0"/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4753126" y="3813800"/>
                  <a:ext cx="1404059" cy="261610"/>
                  <a:chOff x="3901418" y="946116"/>
                  <a:chExt cx="1404059" cy="261610"/>
                </a:xfrm>
              </p:grpSpPr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3901418" y="946116"/>
                    <a:ext cx="139676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Resistance to change</a:t>
                    </a:r>
                    <a:endParaRPr lang="en-US" sz="1100" dirty="0"/>
                  </a:p>
                </p:txBody>
              </p:sp>
              <p:cxnSp>
                <p:nvCxnSpPr>
                  <p:cNvPr id="97" name="Straight Connector 96"/>
                  <p:cNvCxnSpPr/>
                  <p:nvPr/>
                </p:nvCxnSpPr>
                <p:spPr>
                  <a:xfrm flipH="1">
                    <a:off x="3913168" y="1172696"/>
                    <a:ext cx="139230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3748809" y="4155374"/>
                  <a:ext cx="2216270" cy="261610"/>
                  <a:chOff x="3501820" y="1480391"/>
                  <a:chExt cx="2216270" cy="261610"/>
                </a:xfrm>
              </p:grpSpPr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3501820" y="1480391"/>
                    <a:ext cx="221627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Self-efficacy &amp; background</a:t>
                    </a:r>
                    <a:endParaRPr lang="en-US" sz="1100" dirty="0"/>
                  </a:p>
                </p:txBody>
              </p:sp>
              <p:cxnSp>
                <p:nvCxnSpPr>
                  <p:cNvPr id="100" name="Straight Connector 99"/>
                  <p:cNvCxnSpPr/>
                  <p:nvPr/>
                </p:nvCxnSpPr>
                <p:spPr>
                  <a:xfrm flipH="1">
                    <a:off x="3965490" y="1703978"/>
                    <a:ext cx="175158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1" name="Group 100"/>
                <p:cNvGrpSpPr/>
                <p:nvPr/>
              </p:nvGrpSpPr>
              <p:grpSpPr>
                <a:xfrm>
                  <a:off x="3312762" y="4975593"/>
                  <a:ext cx="2250466" cy="430887"/>
                  <a:chOff x="3706625" y="1813255"/>
                  <a:chExt cx="2250466" cy="430887"/>
                </a:xfrm>
              </p:grpSpPr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3706625" y="1813255"/>
                    <a:ext cx="221627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Perception of quality &amp;</a:t>
                    </a:r>
                  </a:p>
                  <a:p>
                    <a:pPr algn="r"/>
                    <a:r>
                      <a:rPr lang="en-US" sz="1100" dirty="0" smtClean="0"/>
                      <a:t>  effectiveness</a:t>
                    </a:r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flipH="1">
                    <a:off x="4393636" y="2037390"/>
                    <a:ext cx="156345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Group 158"/>
                <p:cNvGrpSpPr/>
                <p:nvPr/>
              </p:nvGrpSpPr>
              <p:grpSpPr>
                <a:xfrm>
                  <a:off x="3099856" y="5369533"/>
                  <a:ext cx="2261260" cy="430887"/>
                  <a:chOff x="3909530" y="2399217"/>
                  <a:chExt cx="2261260" cy="430887"/>
                </a:xfrm>
              </p:grpSpPr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3909530" y="2399217"/>
                    <a:ext cx="221627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Participation in professional development</a:t>
                    </a:r>
                  </a:p>
                </p:txBody>
              </p:sp>
              <p:cxnSp>
                <p:nvCxnSpPr>
                  <p:cNvPr id="161" name="Straight Connector 160"/>
                  <p:cNvCxnSpPr/>
                  <p:nvPr/>
                </p:nvCxnSpPr>
                <p:spPr>
                  <a:xfrm flipH="1">
                    <a:off x="4282032" y="2631244"/>
                    <a:ext cx="188875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8" name="Straight Connector 167"/>
                <p:cNvCxnSpPr/>
                <p:nvPr/>
              </p:nvCxnSpPr>
              <p:spPr>
                <a:xfrm flipH="1">
                  <a:off x="1424303" y="3287888"/>
                  <a:ext cx="5354638" cy="46687"/>
                </a:xfrm>
                <a:prstGeom prst="line">
                  <a:avLst/>
                </a:prstGeom>
                <a:ln w="3714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0" name="Group 129"/>
                <p:cNvGrpSpPr/>
                <p:nvPr/>
              </p:nvGrpSpPr>
              <p:grpSpPr>
                <a:xfrm>
                  <a:off x="2499750" y="2069223"/>
                  <a:ext cx="2255841" cy="803386"/>
                  <a:chOff x="2266535" y="2297630"/>
                  <a:chExt cx="2255841" cy="803386"/>
                </a:xfrm>
              </p:grpSpPr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266535" y="2297630"/>
                    <a:ext cx="2255841" cy="769603"/>
                    <a:chOff x="2851660" y="2304174"/>
                    <a:chExt cx="2255841" cy="769603"/>
                  </a:xfrm>
                </p:grpSpPr>
                <p:sp>
                  <p:nvSpPr>
                    <p:cNvPr id="136" name="TextBox 135"/>
                    <p:cNvSpPr txBox="1"/>
                    <p:nvPr/>
                  </p:nvSpPr>
                  <p:spPr>
                    <a:xfrm>
                      <a:off x="2851660" y="2304174"/>
                      <a:ext cx="2255841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100" dirty="0" smtClean="0"/>
                        <a:t>Professional development</a:t>
                      </a:r>
                      <a:endParaRPr lang="en-US" sz="1100" dirty="0"/>
                    </a:p>
                  </p:txBody>
                </p:sp>
                <p:sp>
                  <p:nvSpPr>
                    <p:cNvPr id="137" name="TextBox 136"/>
                    <p:cNvSpPr txBox="1"/>
                    <p:nvPr/>
                  </p:nvSpPr>
                  <p:spPr>
                    <a:xfrm rot="18936802">
                      <a:off x="3022814" y="2574347"/>
                      <a:ext cx="562483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000" dirty="0" smtClean="0"/>
                        <a:t>Focus</a:t>
                      </a:r>
                      <a:endParaRPr lang="en-US" sz="1000" dirty="0"/>
                    </a:p>
                  </p:txBody>
                </p:sp>
                <p:sp>
                  <p:nvSpPr>
                    <p:cNvPr id="138" name="TextBox 137"/>
                    <p:cNvSpPr txBox="1"/>
                    <p:nvPr/>
                  </p:nvSpPr>
                  <p:spPr>
                    <a:xfrm rot="18936802">
                      <a:off x="3173024" y="2673667"/>
                      <a:ext cx="91706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000" dirty="0" smtClean="0"/>
                        <a:t>Pedagogy &amp; technology</a:t>
                      </a:r>
                      <a:endParaRPr lang="en-US" sz="1000" dirty="0"/>
                    </a:p>
                  </p:txBody>
                </p:sp>
                <p:sp>
                  <p:nvSpPr>
                    <p:cNvPr id="139" name="TextBox 138"/>
                    <p:cNvSpPr txBox="1"/>
                    <p:nvPr/>
                  </p:nvSpPr>
                  <p:spPr>
                    <a:xfrm rot="18936802">
                      <a:off x="3785933" y="2605072"/>
                      <a:ext cx="75223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000" dirty="0" smtClean="0"/>
                        <a:t>Type &amp; format</a:t>
                      </a:r>
                      <a:endParaRPr lang="en-US" sz="1000" dirty="0"/>
                    </a:p>
                  </p:txBody>
                </p:sp>
              </p:grpSp>
              <p:cxnSp>
                <p:nvCxnSpPr>
                  <p:cNvPr id="132" name="Straight Connector 131"/>
                  <p:cNvCxnSpPr/>
                  <p:nvPr/>
                </p:nvCxnSpPr>
                <p:spPr>
                  <a:xfrm flipH="1">
                    <a:off x="2285652" y="2514600"/>
                    <a:ext cx="172591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flipH="1">
                    <a:off x="2631414" y="2523500"/>
                    <a:ext cx="348450" cy="3672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flipH="1">
                    <a:off x="3481883" y="2523500"/>
                    <a:ext cx="348450" cy="3672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flipH="1">
                    <a:off x="2848090" y="2514600"/>
                    <a:ext cx="555810" cy="5864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8" name="TextBox 177"/>
                <p:cNvSpPr txBox="1"/>
                <p:nvPr/>
              </p:nvSpPr>
              <p:spPr>
                <a:xfrm rot="18936802">
                  <a:off x="1989386" y="2489439"/>
                  <a:ext cx="93825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Effectiveness</a:t>
                  </a:r>
                  <a:endParaRPr lang="en-US" sz="1000" dirty="0"/>
                </a:p>
              </p:txBody>
            </p:sp>
            <p:cxnSp>
              <p:nvCxnSpPr>
                <p:cNvPr id="179" name="Straight Connector 178"/>
                <p:cNvCxnSpPr/>
                <p:nvPr/>
              </p:nvCxnSpPr>
              <p:spPr>
                <a:xfrm flipH="1">
                  <a:off x="2324573" y="2296785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/>
                <p:cNvGrpSpPr/>
                <p:nvPr/>
              </p:nvGrpSpPr>
              <p:grpSpPr>
                <a:xfrm>
                  <a:off x="2237993" y="1000305"/>
                  <a:ext cx="1423629" cy="261610"/>
                  <a:chOff x="1348079" y="641241"/>
                  <a:chExt cx="1423629" cy="261610"/>
                </a:xfrm>
              </p:grpSpPr>
              <p:cxnSp>
                <p:nvCxnSpPr>
                  <p:cNvPr id="172" name="Straight Connector 171"/>
                  <p:cNvCxnSpPr/>
                  <p:nvPr/>
                </p:nvCxnSpPr>
                <p:spPr>
                  <a:xfrm flipH="1">
                    <a:off x="1454998" y="850070"/>
                    <a:ext cx="131671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5" name="TextBox 184"/>
                  <p:cNvSpPr txBox="1"/>
                  <p:nvPr/>
                </p:nvSpPr>
                <p:spPr>
                  <a:xfrm>
                    <a:off x="1348079" y="641241"/>
                    <a:ext cx="139496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Project management</a:t>
                    </a:r>
                    <a:endParaRPr lang="en-US" sz="1100" dirty="0"/>
                  </a:p>
                </p:txBody>
              </p: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5231008" y="3504452"/>
                  <a:ext cx="1081257" cy="261610"/>
                  <a:chOff x="3054148" y="967260"/>
                  <a:chExt cx="2298903" cy="261610"/>
                </a:xfrm>
              </p:grpSpPr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3054148" y="967260"/>
                    <a:ext cx="221627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Effective use</a:t>
                    </a:r>
                    <a:endParaRPr lang="en-US" sz="1100" dirty="0"/>
                  </a:p>
                </p:txBody>
              </p:sp>
              <p:cxnSp>
                <p:nvCxnSpPr>
                  <p:cNvPr id="170" name="Straight Connector 169"/>
                  <p:cNvCxnSpPr/>
                  <p:nvPr/>
                </p:nvCxnSpPr>
                <p:spPr>
                  <a:xfrm flipH="1">
                    <a:off x="3524447" y="1172696"/>
                    <a:ext cx="18286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6646801" y="4715320"/>
                  <a:ext cx="217478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Lack of faculty adoption of </a:t>
                  </a:r>
                  <a:r>
                    <a:rPr lang="en-US" sz="1400" dirty="0" smtClean="0"/>
                    <a:t>instructional technology</a:t>
                  </a:r>
                  <a:endParaRPr lang="en-US" sz="1400" dirty="0"/>
                </a:p>
                <a:p>
                  <a:pPr algn="ctr"/>
                  <a:endParaRPr lang="en-US" sz="14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 rot="18936802">
                  <a:off x="3768661" y="4512395"/>
                  <a:ext cx="93825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Technology background</a:t>
                  </a:r>
                  <a:endParaRPr lang="en-US" sz="1000" dirty="0"/>
                </a:p>
              </p:txBody>
            </p:sp>
            <p:cxnSp>
              <p:nvCxnSpPr>
                <p:cNvPr id="156" name="Straight Connector 155"/>
                <p:cNvCxnSpPr/>
                <p:nvPr/>
              </p:nvCxnSpPr>
              <p:spPr>
                <a:xfrm flipH="1">
                  <a:off x="4056348" y="4372935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TextBox 170"/>
                <p:cNvSpPr txBox="1"/>
                <p:nvPr/>
              </p:nvSpPr>
              <p:spPr>
                <a:xfrm rot="18936802">
                  <a:off x="4312936" y="4546045"/>
                  <a:ext cx="93825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Instructional experience</a:t>
                  </a:r>
                  <a:endParaRPr lang="en-US" sz="1000" dirty="0"/>
                </a:p>
              </p:txBody>
            </p:sp>
            <p:cxnSp>
              <p:nvCxnSpPr>
                <p:cNvPr id="173" name="Straight Connector 172"/>
                <p:cNvCxnSpPr/>
                <p:nvPr/>
              </p:nvCxnSpPr>
              <p:spPr>
                <a:xfrm flipH="1">
                  <a:off x="4600623" y="4394710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4" name="TextBox 173"/>
                <p:cNvSpPr txBox="1"/>
                <p:nvPr/>
              </p:nvSpPr>
              <p:spPr>
                <a:xfrm rot="18936802">
                  <a:off x="4845336" y="4561639"/>
                  <a:ext cx="93825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/>
                    <a:t>S</a:t>
                  </a:r>
                  <a:r>
                    <a:rPr lang="en-US" sz="1000" dirty="0" smtClean="0"/>
                    <a:t>elf-efficacy</a:t>
                  </a:r>
                  <a:endParaRPr lang="en-US" sz="1000" dirty="0"/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5180523" y="4368985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6" name="TextBox 175"/>
              <p:cNvSpPr txBox="1"/>
              <p:nvPr/>
            </p:nvSpPr>
            <p:spPr>
              <a:xfrm>
                <a:off x="0" y="6248400"/>
                <a:ext cx="91440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FF0000"/>
                    </a:solidFill>
                  </a:rPr>
                  <a:t>Big, hairy problems</a:t>
                </a:r>
                <a:endParaRPr lang="en-US" sz="2000" b="1" dirty="0">
                  <a:solidFill>
                    <a:srgbClr val="FF0000"/>
                  </a:solidFill>
                </a:endParaRPr>
              </a:p>
              <a:p>
                <a:pPr algn="ctr"/>
                <a:endParaRPr lang="en-US" sz="2000" dirty="0"/>
              </a:p>
            </p:txBody>
          </p:sp>
        </p:grpSp>
        <p:cxnSp>
          <p:nvCxnSpPr>
            <p:cNvPr id="180" name="Straight Connector 179"/>
            <p:cNvCxnSpPr/>
            <p:nvPr/>
          </p:nvCxnSpPr>
          <p:spPr>
            <a:xfrm flipH="1">
              <a:off x="940226" y="5633789"/>
              <a:ext cx="1650573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/>
            <p:cNvSpPr txBox="1"/>
            <p:nvPr/>
          </p:nvSpPr>
          <p:spPr>
            <a:xfrm>
              <a:off x="457201" y="5410200"/>
              <a:ext cx="20705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b="1" dirty="0" smtClean="0">
                  <a:solidFill>
                    <a:srgbClr val="FF0000"/>
                  </a:solidFill>
                </a:rPr>
                <a:t>Technology effectiveness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72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</a:rPr>
              <a:t>What do you want to do?</a:t>
            </a:r>
            <a:endParaRPr lang="en-US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Divide into groups based on which you want to think about more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1"/>
            <a:ext cx="895350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 do you want to do?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 your group…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Read the description</a:t>
            </a:r>
          </a:p>
          <a:p>
            <a:r>
              <a:rPr lang="en-US" sz="4400" b="1" dirty="0" smtClean="0"/>
              <a:t>Discuss it to seek clarity if needed</a:t>
            </a:r>
          </a:p>
          <a:p>
            <a:r>
              <a:rPr lang="en-US" sz="4400" b="1" dirty="0" smtClean="0"/>
              <a:t>Select 1-2 specific barriers</a:t>
            </a:r>
          </a:p>
          <a:p>
            <a:r>
              <a:rPr lang="en-US" sz="4400" b="1" dirty="0" smtClean="0"/>
              <a:t>Id where in circles</a:t>
            </a:r>
          </a:p>
        </p:txBody>
      </p:sp>
    </p:spTree>
    <p:extLst>
      <p:ext uri="{BB962C8B-B14F-4D97-AF65-F5344CB8AC3E}">
        <p14:creationId xmlns:p14="http://schemas.microsoft.com/office/powerpoint/2010/main" val="27711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5">
                <a:lumMod val="60000"/>
                <a:lumOff val="40000"/>
              </a:schemeClr>
            </a:gs>
            <a:gs pos="51000">
              <a:schemeClr val="accent5">
                <a:lumMod val="75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0" y="0"/>
          <a:ext cx="9220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4673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prstClr val="black"/>
                </a:solidFill>
              </a:rPr>
              <a:t>Area of </a:t>
            </a:r>
            <a:r>
              <a:rPr lang="en-US" sz="2800" b="1" i="1" dirty="0" smtClean="0">
                <a:solidFill>
                  <a:prstClr val="black"/>
                </a:solidFill>
              </a:rPr>
              <a:t>Concern</a:t>
            </a:r>
            <a:endParaRPr lang="en-US" sz="28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b="8861"/>
          <a:stretch/>
        </p:blipFill>
        <p:spPr bwMode="auto">
          <a:xfrm>
            <a:off x="0" y="381000"/>
            <a:ext cx="9144000" cy="525780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021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8600" y="-10236"/>
            <a:ext cx="9708919" cy="7325436"/>
            <a:chOff x="-76200" y="142164"/>
            <a:chExt cx="9708919" cy="7325436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 rot="5400000" flipV="1">
              <a:off x="3024166" y="4217248"/>
              <a:ext cx="3502786" cy="2997917"/>
            </a:xfrm>
            <a:custGeom>
              <a:avLst/>
              <a:gdLst>
                <a:gd name="T0" fmla="*/ 667 w 671"/>
                <a:gd name="T1" fmla="*/ 247 h 469"/>
                <a:gd name="T2" fmla="*/ 617 w 671"/>
                <a:gd name="T3" fmla="*/ 289 h 469"/>
                <a:gd name="T4" fmla="*/ 583 w 671"/>
                <a:gd name="T5" fmla="*/ 286 h 469"/>
                <a:gd name="T6" fmla="*/ 550 w 671"/>
                <a:gd name="T7" fmla="*/ 283 h 469"/>
                <a:gd name="T8" fmla="*/ 535 w 671"/>
                <a:gd name="T9" fmla="*/ 319 h 469"/>
                <a:gd name="T10" fmla="*/ 548 w 671"/>
                <a:gd name="T11" fmla="*/ 450 h 469"/>
                <a:gd name="T12" fmla="*/ 467 w 671"/>
                <a:gd name="T13" fmla="*/ 457 h 469"/>
                <a:gd name="T14" fmla="*/ 389 w 671"/>
                <a:gd name="T15" fmla="*/ 457 h 469"/>
                <a:gd name="T16" fmla="*/ 391 w 671"/>
                <a:gd name="T17" fmla="*/ 367 h 469"/>
                <a:gd name="T18" fmla="*/ 353 w 671"/>
                <a:gd name="T19" fmla="*/ 324 h 469"/>
                <a:gd name="T20" fmla="*/ 300 w 671"/>
                <a:gd name="T21" fmla="*/ 332 h 469"/>
                <a:gd name="T22" fmla="*/ 288 w 671"/>
                <a:gd name="T23" fmla="*/ 411 h 469"/>
                <a:gd name="T24" fmla="*/ 291 w 671"/>
                <a:gd name="T25" fmla="*/ 439 h 469"/>
                <a:gd name="T26" fmla="*/ 254 w 671"/>
                <a:gd name="T27" fmla="*/ 463 h 469"/>
                <a:gd name="T28" fmla="*/ 129 w 671"/>
                <a:gd name="T29" fmla="*/ 442 h 469"/>
                <a:gd name="T30" fmla="*/ 123 w 671"/>
                <a:gd name="T31" fmla="*/ 289 h 469"/>
                <a:gd name="T32" fmla="*/ 15 w 671"/>
                <a:gd name="T33" fmla="*/ 277 h 469"/>
                <a:gd name="T34" fmla="*/ 12 w 671"/>
                <a:gd name="T35" fmla="*/ 199 h 469"/>
                <a:gd name="T36" fmla="*/ 82 w 671"/>
                <a:gd name="T37" fmla="*/ 186 h 469"/>
                <a:gd name="T38" fmla="*/ 119 w 671"/>
                <a:gd name="T39" fmla="*/ 192 h 469"/>
                <a:gd name="T40" fmla="*/ 131 w 671"/>
                <a:gd name="T41" fmla="*/ 157 h 469"/>
                <a:gd name="T42" fmla="*/ 123 w 671"/>
                <a:gd name="T43" fmla="*/ 24 h 469"/>
                <a:gd name="T44" fmla="*/ 215 w 671"/>
                <a:gd name="T45" fmla="*/ 9 h 469"/>
                <a:gd name="T46" fmla="*/ 290 w 671"/>
                <a:gd name="T47" fmla="*/ 33 h 469"/>
                <a:gd name="T48" fmla="*/ 285 w 671"/>
                <a:gd name="T49" fmla="*/ 76 h 469"/>
                <a:gd name="T50" fmla="*/ 283 w 671"/>
                <a:gd name="T51" fmla="*/ 122 h 469"/>
                <a:gd name="T52" fmla="*/ 381 w 671"/>
                <a:gd name="T53" fmla="*/ 134 h 469"/>
                <a:gd name="T54" fmla="*/ 388 w 671"/>
                <a:gd name="T55" fmla="*/ 86 h 469"/>
                <a:gd name="T56" fmla="*/ 379 w 671"/>
                <a:gd name="T57" fmla="*/ 42 h 469"/>
                <a:gd name="T58" fmla="*/ 487 w 671"/>
                <a:gd name="T59" fmla="*/ 16 h 469"/>
                <a:gd name="T60" fmla="*/ 547 w 671"/>
                <a:gd name="T61" fmla="*/ 22 h 469"/>
                <a:gd name="T62" fmla="*/ 534 w 671"/>
                <a:gd name="T63" fmla="*/ 171 h 469"/>
                <a:gd name="T64" fmla="*/ 648 w 671"/>
                <a:gd name="T65" fmla="*/ 184 h 469"/>
                <a:gd name="T66" fmla="*/ 667 w 671"/>
                <a:gd name="T67" fmla="*/ 24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71" h="469">
                  <a:moveTo>
                    <a:pt x="667" y="247"/>
                  </a:moveTo>
                  <a:cubicBezTo>
                    <a:pt x="663" y="269"/>
                    <a:pt x="646" y="288"/>
                    <a:pt x="617" y="289"/>
                  </a:cubicBezTo>
                  <a:cubicBezTo>
                    <a:pt x="607" y="289"/>
                    <a:pt x="595" y="287"/>
                    <a:pt x="583" y="286"/>
                  </a:cubicBezTo>
                  <a:cubicBezTo>
                    <a:pt x="573" y="285"/>
                    <a:pt x="558" y="281"/>
                    <a:pt x="550" y="283"/>
                  </a:cubicBezTo>
                  <a:cubicBezTo>
                    <a:pt x="540" y="286"/>
                    <a:pt x="536" y="308"/>
                    <a:pt x="535" y="319"/>
                  </a:cubicBezTo>
                  <a:cubicBezTo>
                    <a:pt x="532" y="365"/>
                    <a:pt x="542" y="411"/>
                    <a:pt x="548" y="450"/>
                  </a:cubicBezTo>
                  <a:cubicBezTo>
                    <a:pt x="519" y="453"/>
                    <a:pt x="497" y="454"/>
                    <a:pt x="467" y="457"/>
                  </a:cubicBezTo>
                  <a:cubicBezTo>
                    <a:pt x="447" y="459"/>
                    <a:pt x="408" y="469"/>
                    <a:pt x="389" y="457"/>
                  </a:cubicBezTo>
                  <a:cubicBezTo>
                    <a:pt x="365" y="441"/>
                    <a:pt x="393" y="393"/>
                    <a:pt x="391" y="367"/>
                  </a:cubicBezTo>
                  <a:cubicBezTo>
                    <a:pt x="390" y="343"/>
                    <a:pt x="371" y="327"/>
                    <a:pt x="353" y="324"/>
                  </a:cubicBezTo>
                  <a:cubicBezTo>
                    <a:pt x="335" y="322"/>
                    <a:pt x="314" y="324"/>
                    <a:pt x="300" y="332"/>
                  </a:cubicBezTo>
                  <a:cubicBezTo>
                    <a:pt x="280" y="344"/>
                    <a:pt x="284" y="386"/>
                    <a:pt x="288" y="411"/>
                  </a:cubicBezTo>
                  <a:cubicBezTo>
                    <a:pt x="289" y="420"/>
                    <a:pt x="292" y="431"/>
                    <a:pt x="291" y="439"/>
                  </a:cubicBezTo>
                  <a:cubicBezTo>
                    <a:pt x="288" y="453"/>
                    <a:pt x="272" y="461"/>
                    <a:pt x="254" y="463"/>
                  </a:cubicBezTo>
                  <a:cubicBezTo>
                    <a:pt x="205" y="468"/>
                    <a:pt x="165" y="451"/>
                    <a:pt x="129" y="442"/>
                  </a:cubicBezTo>
                  <a:cubicBezTo>
                    <a:pt x="142" y="398"/>
                    <a:pt x="144" y="304"/>
                    <a:pt x="123" y="289"/>
                  </a:cubicBezTo>
                  <a:cubicBezTo>
                    <a:pt x="102" y="274"/>
                    <a:pt x="40" y="301"/>
                    <a:pt x="15" y="277"/>
                  </a:cubicBezTo>
                  <a:cubicBezTo>
                    <a:pt x="0" y="263"/>
                    <a:pt x="0" y="218"/>
                    <a:pt x="12" y="199"/>
                  </a:cubicBezTo>
                  <a:cubicBezTo>
                    <a:pt x="24" y="178"/>
                    <a:pt x="55" y="182"/>
                    <a:pt x="82" y="186"/>
                  </a:cubicBezTo>
                  <a:cubicBezTo>
                    <a:pt x="91" y="187"/>
                    <a:pt x="108" y="195"/>
                    <a:pt x="119" y="192"/>
                  </a:cubicBezTo>
                  <a:cubicBezTo>
                    <a:pt x="128" y="189"/>
                    <a:pt x="130" y="171"/>
                    <a:pt x="131" y="157"/>
                  </a:cubicBezTo>
                  <a:cubicBezTo>
                    <a:pt x="135" y="107"/>
                    <a:pt x="126" y="67"/>
                    <a:pt x="123" y="24"/>
                  </a:cubicBezTo>
                  <a:cubicBezTo>
                    <a:pt x="152" y="21"/>
                    <a:pt x="183" y="12"/>
                    <a:pt x="215" y="9"/>
                  </a:cubicBezTo>
                  <a:cubicBezTo>
                    <a:pt x="248" y="7"/>
                    <a:pt x="285" y="11"/>
                    <a:pt x="290" y="33"/>
                  </a:cubicBezTo>
                  <a:cubicBezTo>
                    <a:pt x="291" y="41"/>
                    <a:pt x="286" y="69"/>
                    <a:pt x="285" y="76"/>
                  </a:cubicBezTo>
                  <a:cubicBezTo>
                    <a:pt x="283" y="90"/>
                    <a:pt x="278" y="108"/>
                    <a:pt x="283" y="122"/>
                  </a:cubicBezTo>
                  <a:cubicBezTo>
                    <a:pt x="293" y="150"/>
                    <a:pt x="360" y="156"/>
                    <a:pt x="381" y="134"/>
                  </a:cubicBezTo>
                  <a:cubicBezTo>
                    <a:pt x="390" y="125"/>
                    <a:pt x="389" y="102"/>
                    <a:pt x="388" y="86"/>
                  </a:cubicBezTo>
                  <a:cubicBezTo>
                    <a:pt x="386" y="70"/>
                    <a:pt x="377" y="57"/>
                    <a:pt x="379" y="42"/>
                  </a:cubicBezTo>
                  <a:cubicBezTo>
                    <a:pt x="383" y="0"/>
                    <a:pt x="449" y="13"/>
                    <a:pt x="487" y="16"/>
                  </a:cubicBezTo>
                  <a:cubicBezTo>
                    <a:pt x="508" y="18"/>
                    <a:pt x="528" y="20"/>
                    <a:pt x="547" y="22"/>
                  </a:cubicBezTo>
                  <a:cubicBezTo>
                    <a:pt x="535" y="63"/>
                    <a:pt x="529" y="143"/>
                    <a:pt x="534" y="171"/>
                  </a:cubicBezTo>
                  <a:cubicBezTo>
                    <a:pt x="540" y="198"/>
                    <a:pt x="617" y="167"/>
                    <a:pt x="648" y="184"/>
                  </a:cubicBezTo>
                  <a:cubicBezTo>
                    <a:pt x="660" y="191"/>
                    <a:pt x="671" y="224"/>
                    <a:pt x="667" y="247"/>
                  </a:cubicBezTo>
                  <a:close/>
                </a:path>
              </a:pathLst>
            </a:custGeom>
            <a:gradFill>
              <a:gsLst>
                <a:gs pos="0">
                  <a:srgbClr val="00B050"/>
                </a:gs>
                <a:gs pos="100000">
                  <a:srgbClr val="92D050"/>
                </a:gs>
              </a:gsLst>
              <a:lin ang="16200000" scaled="0"/>
            </a:gradFill>
            <a:ln w="19050">
              <a:solidFill>
                <a:schemeClr val="bg1"/>
              </a:solidFill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vert" wrap="square" lIns="1280160" tIns="0" rIns="18288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 err="1">
                  <a:solidFill>
                    <a:schemeClr val="bg1"/>
                  </a:solidFill>
                  <a:latin typeface="Lucida Sans Unicode" panose="020B0602030504020204" pitchFamily="34" charset="0"/>
                </a:rPr>
                <a:t>Trialability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-76200" y="142164"/>
              <a:ext cx="9708919" cy="6792035"/>
              <a:chOff x="84398" y="284329"/>
              <a:chExt cx="9708919" cy="6792035"/>
            </a:xfrm>
          </p:grpSpPr>
          <p:sp>
            <p:nvSpPr>
              <p:cNvPr id="3" name="Freeform 7"/>
              <p:cNvSpPr>
                <a:spLocks/>
              </p:cNvSpPr>
              <p:nvPr/>
            </p:nvSpPr>
            <p:spPr bwMode="auto">
              <a:xfrm rot="10800000" flipH="1" flipV="1">
                <a:off x="84398" y="284329"/>
                <a:ext cx="4288532" cy="2448635"/>
              </a:xfrm>
              <a:custGeom>
                <a:avLst/>
                <a:gdLst>
                  <a:gd name="T0" fmla="*/ 667 w 671"/>
                  <a:gd name="T1" fmla="*/ 247 h 469"/>
                  <a:gd name="T2" fmla="*/ 617 w 671"/>
                  <a:gd name="T3" fmla="*/ 289 h 469"/>
                  <a:gd name="T4" fmla="*/ 583 w 671"/>
                  <a:gd name="T5" fmla="*/ 286 h 469"/>
                  <a:gd name="T6" fmla="*/ 550 w 671"/>
                  <a:gd name="T7" fmla="*/ 283 h 469"/>
                  <a:gd name="T8" fmla="*/ 535 w 671"/>
                  <a:gd name="T9" fmla="*/ 319 h 469"/>
                  <a:gd name="T10" fmla="*/ 548 w 671"/>
                  <a:gd name="T11" fmla="*/ 450 h 469"/>
                  <a:gd name="T12" fmla="*/ 467 w 671"/>
                  <a:gd name="T13" fmla="*/ 457 h 469"/>
                  <a:gd name="T14" fmla="*/ 389 w 671"/>
                  <a:gd name="T15" fmla="*/ 457 h 469"/>
                  <a:gd name="T16" fmla="*/ 391 w 671"/>
                  <a:gd name="T17" fmla="*/ 367 h 469"/>
                  <a:gd name="T18" fmla="*/ 353 w 671"/>
                  <a:gd name="T19" fmla="*/ 324 h 469"/>
                  <a:gd name="T20" fmla="*/ 300 w 671"/>
                  <a:gd name="T21" fmla="*/ 332 h 469"/>
                  <a:gd name="T22" fmla="*/ 288 w 671"/>
                  <a:gd name="T23" fmla="*/ 411 h 469"/>
                  <a:gd name="T24" fmla="*/ 291 w 671"/>
                  <a:gd name="T25" fmla="*/ 439 h 469"/>
                  <a:gd name="T26" fmla="*/ 254 w 671"/>
                  <a:gd name="T27" fmla="*/ 463 h 469"/>
                  <a:gd name="T28" fmla="*/ 129 w 671"/>
                  <a:gd name="T29" fmla="*/ 442 h 469"/>
                  <a:gd name="T30" fmla="*/ 123 w 671"/>
                  <a:gd name="T31" fmla="*/ 289 h 469"/>
                  <a:gd name="T32" fmla="*/ 15 w 671"/>
                  <a:gd name="T33" fmla="*/ 277 h 469"/>
                  <a:gd name="T34" fmla="*/ 12 w 671"/>
                  <a:gd name="T35" fmla="*/ 199 h 469"/>
                  <a:gd name="T36" fmla="*/ 82 w 671"/>
                  <a:gd name="T37" fmla="*/ 186 h 469"/>
                  <a:gd name="T38" fmla="*/ 119 w 671"/>
                  <a:gd name="T39" fmla="*/ 192 h 469"/>
                  <a:gd name="T40" fmla="*/ 131 w 671"/>
                  <a:gd name="T41" fmla="*/ 157 h 469"/>
                  <a:gd name="T42" fmla="*/ 123 w 671"/>
                  <a:gd name="T43" fmla="*/ 24 h 469"/>
                  <a:gd name="T44" fmla="*/ 215 w 671"/>
                  <a:gd name="T45" fmla="*/ 9 h 469"/>
                  <a:gd name="T46" fmla="*/ 290 w 671"/>
                  <a:gd name="T47" fmla="*/ 33 h 469"/>
                  <a:gd name="T48" fmla="*/ 285 w 671"/>
                  <a:gd name="T49" fmla="*/ 76 h 469"/>
                  <a:gd name="T50" fmla="*/ 283 w 671"/>
                  <a:gd name="T51" fmla="*/ 122 h 469"/>
                  <a:gd name="T52" fmla="*/ 381 w 671"/>
                  <a:gd name="T53" fmla="*/ 134 h 469"/>
                  <a:gd name="T54" fmla="*/ 388 w 671"/>
                  <a:gd name="T55" fmla="*/ 86 h 469"/>
                  <a:gd name="T56" fmla="*/ 379 w 671"/>
                  <a:gd name="T57" fmla="*/ 42 h 469"/>
                  <a:gd name="T58" fmla="*/ 487 w 671"/>
                  <a:gd name="T59" fmla="*/ 16 h 469"/>
                  <a:gd name="T60" fmla="*/ 547 w 671"/>
                  <a:gd name="T61" fmla="*/ 22 h 469"/>
                  <a:gd name="T62" fmla="*/ 534 w 671"/>
                  <a:gd name="T63" fmla="*/ 171 h 469"/>
                  <a:gd name="T64" fmla="*/ 648 w 671"/>
                  <a:gd name="T65" fmla="*/ 184 h 469"/>
                  <a:gd name="T66" fmla="*/ 667 w 671"/>
                  <a:gd name="T67" fmla="*/ 247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71" h="469">
                    <a:moveTo>
                      <a:pt x="667" y="247"/>
                    </a:moveTo>
                    <a:cubicBezTo>
                      <a:pt x="663" y="269"/>
                      <a:pt x="646" y="288"/>
                      <a:pt x="617" y="289"/>
                    </a:cubicBezTo>
                    <a:cubicBezTo>
                      <a:pt x="607" y="289"/>
                      <a:pt x="595" y="287"/>
                      <a:pt x="583" y="286"/>
                    </a:cubicBezTo>
                    <a:cubicBezTo>
                      <a:pt x="573" y="285"/>
                      <a:pt x="558" y="281"/>
                      <a:pt x="550" y="283"/>
                    </a:cubicBezTo>
                    <a:cubicBezTo>
                      <a:pt x="540" y="286"/>
                      <a:pt x="536" y="308"/>
                      <a:pt x="535" y="319"/>
                    </a:cubicBezTo>
                    <a:cubicBezTo>
                      <a:pt x="532" y="365"/>
                      <a:pt x="542" y="411"/>
                      <a:pt x="548" y="450"/>
                    </a:cubicBezTo>
                    <a:cubicBezTo>
                      <a:pt x="519" y="453"/>
                      <a:pt x="497" y="454"/>
                      <a:pt x="467" y="457"/>
                    </a:cubicBezTo>
                    <a:cubicBezTo>
                      <a:pt x="447" y="459"/>
                      <a:pt x="408" y="469"/>
                      <a:pt x="389" y="457"/>
                    </a:cubicBezTo>
                    <a:cubicBezTo>
                      <a:pt x="365" y="441"/>
                      <a:pt x="393" y="393"/>
                      <a:pt x="391" y="367"/>
                    </a:cubicBezTo>
                    <a:cubicBezTo>
                      <a:pt x="390" y="343"/>
                      <a:pt x="371" y="327"/>
                      <a:pt x="353" y="324"/>
                    </a:cubicBezTo>
                    <a:cubicBezTo>
                      <a:pt x="335" y="322"/>
                      <a:pt x="314" y="324"/>
                      <a:pt x="300" y="332"/>
                    </a:cubicBezTo>
                    <a:cubicBezTo>
                      <a:pt x="280" y="344"/>
                      <a:pt x="284" y="386"/>
                      <a:pt x="288" y="411"/>
                    </a:cubicBezTo>
                    <a:cubicBezTo>
                      <a:pt x="289" y="420"/>
                      <a:pt x="292" y="431"/>
                      <a:pt x="291" y="439"/>
                    </a:cubicBezTo>
                    <a:cubicBezTo>
                      <a:pt x="288" y="453"/>
                      <a:pt x="272" y="461"/>
                      <a:pt x="254" y="463"/>
                    </a:cubicBezTo>
                    <a:cubicBezTo>
                      <a:pt x="205" y="468"/>
                      <a:pt x="165" y="451"/>
                      <a:pt x="129" y="442"/>
                    </a:cubicBezTo>
                    <a:cubicBezTo>
                      <a:pt x="142" y="398"/>
                      <a:pt x="144" y="304"/>
                      <a:pt x="123" y="289"/>
                    </a:cubicBezTo>
                    <a:cubicBezTo>
                      <a:pt x="102" y="274"/>
                      <a:pt x="40" y="301"/>
                      <a:pt x="15" y="277"/>
                    </a:cubicBezTo>
                    <a:cubicBezTo>
                      <a:pt x="0" y="263"/>
                      <a:pt x="0" y="218"/>
                      <a:pt x="12" y="199"/>
                    </a:cubicBezTo>
                    <a:cubicBezTo>
                      <a:pt x="24" y="178"/>
                      <a:pt x="55" y="182"/>
                      <a:pt x="82" y="186"/>
                    </a:cubicBezTo>
                    <a:cubicBezTo>
                      <a:pt x="91" y="187"/>
                      <a:pt x="108" y="195"/>
                      <a:pt x="119" y="192"/>
                    </a:cubicBezTo>
                    <a:cubicBezTo>
                      <a:pt x="128" y="189"/>
                      <a:pt x="130" y="171"/>
                      <a:pt x="131" y="157"/>
                    </a:cubicBezTo>
                    <a:cubicBezTo>
                      <a:pt x="135" y="107"/>
                      <a:pt x="126" y="67"/>
                      <a:pt x="123" y="24"/>
                    </a:cubicBezTo>
                    <a:cubicBezTo>
                      <a:pt x="152" y="21"/>
                      <a:pt x="183" y="12"/>
                      <a:pt x="215" y="9"/>
                    </a:cubicBezTo>
                    <a:cubicBezTo>
                      <a:pt x="248" y="7"/>
                      <a:pt x="285" y="11"/>
                      <a:pt x="290" y="33"/>
                    </a:cubicBezTo>
                    <a:cubicBezTo>
                      <a:pt x="291" y="41"/>
                      <a:pt x="286" y="69"/>
                      <a:pt x="285" y="76"/>
                    </a:cubicBezTo>
                    <a:cubicBezTo>
                      <a:pt x="283" y="90"/>
                      <a:pt x="278" y="108"/>
                      <a:pt x="283" y="122"/>
                    </a:cubicBezTo>
                    <a:cubicBezTo>
                      <a:pt x="293" y="150"/>
                      <a:pt x="360" y="156"/>
                      <a:pt x="381" y="134"/>
                    </a:cubicBezTo>
                    <a:cubicBezTo>
                      <a:pt x="390" y="125"/>
                      <a:pt x="389" y="102"/>
                      <a:pt x="388" y="86"/>
                    </a:cubicBezTo>
                    <a:cubicBezTo>
                      <a:pt x="386" y="70"/>
                      <a:pt x="377" y="57"/>
                      <a:pt x="379" y="42"/>
                    </a:cubicBezTo>
                    <a:cubicBezTo>
                      <a:pt x="383" y="0"/>
                      <a:pt x="449" y="13"/>
                      <a:pt x="487" y="16"/>
                    </a:cubicBezTo>
                    <a:cubicBezTo>
                      <a:pt x="508" y="18"/>
                      <a:pt x="528" y="20"/>
                      <a:pt x="547" y="22"/>
                    </a:cubicBezTo>
                    <a:cubicBezTo>
                      <a:pt x="535" y="63"/>
                      <a:pt x="529" y="143"/>
                      <a:pt x="534" y="171"/>
                    </a:cubicBezTo>
                    <a:cubicBezTo>
                      <a:pt x="540" y="198"/>
                      <a:pt x="617" y="167"/>
                      <a:pt x="648" y="184"/>
                    </a:cubicBezTo>
                    <a:cubicBezTo>
                      <a:pt x="660" y="191"/>
                      <a:pt x="671" y="224"/>
                      <a:pt x="667" y="2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tx2"/>
                  </a:gs>
                </a:gsLst>
                <a:lin ang="0" scaled="0"/>
              </a:gra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vert="horz" wrap="square" lIns="0" tIns="365760" rIns="0" bIns="45720" numCol="1" anchor="ctr" anchorCtr="1" compatLnSpc="1">
                <a:prstTxWarp prst="textNoShape">
                  <a:avLst/>
                </a:prstTxWarp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Relative advantage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  <p:sp>
            <p:nvSpPr>
              <p:cNvPr id="4" name="Freeform 7"/>
              <p:cNvSpPr>
                <a:spLocks/>
              </p:cNvSpPr>
              <p:nvPr/>
            </p:nvSpPr>
            <p:spPr bwMode="auto">
              <a:xfrm rot="10800000" flipV="1">
                <a:off x="2784432" y="2417929"/>
                <a:ext cx="4288532" cy="2448635"/>
              </a:xfrm>
              <a:custGeom>
                <a:avLst/>
                <a:gdLst>
                  <a:gd name="T0" fmla="*/ 667 w 671"/>
                  <a:gd name="T1" fmla="*/ 247 h 469"/>
                  <a:gd name="T2" fmla="*/ 617 w 671"/>
                  <a:gd name="T3" fmla="*/ 289 h 469"/>
                  <a:gd name="T4" fmla="*/ 583 w 671"/>
                  <a:gd name="T5" fmla="*/ 286 h 469"/>
                  <a:gd name="T6" fmla="*/ 550 w 671"/>
                  <a:gd name="T7" fmla="*/ 283 h 469"/>
                  <a:gd name="T8" fmla="*/ 535 w 671"/>
                  <a:gd name="T9" fmla="*/ 319 h 469"/>
                  <a:gd name="T10" fmla="*/ 548 w 671"/>
                  <a:gd name="T11" fmla="*/ 450 h 469"/>
                  <a:gd name="T12" fmla="*/ 467 w 671"/>
                  <a:gd name="T13" fmla="*/ 457 h 469"/>
                  <a:gd name="T14" fmla="*/ 389 w 671"/>
                  <a:gd name="T15" fmla="*/ 457 h 469"/>
                  <a:gd name="T16" fmla="*/ 391 w 671"/>
                  <a:gd name="T17" fmla="*/ 367 h 469"/>
                  <a:gd name="T18" fmla="*/ 353 w 671"/>
                  <a:gd name="T19" fmla="*/ 324 h 469"/>
                  <a:gd name="T20" fmla="*/ 300 w 671"/>
                  <a:gd name="T21" fmla="*/ 332 h 469"/>
                  <a:gd name="T22" fmla="*/ 288 w 671"/>
                  <a:gd name="T23" fmla="*/ 411 h 469"/>
                  <a:gd name="T24" fmla="*/ 291 w 671"/>
                  <a:gd name="T25" fmla="*/ 439 h 469"/>
                  <a:gd name="T26" fmla="*/ 254 w 671"/>
                  <a:gd name="T27" fmla="*/ 463 h 469"/>
                  <a:gd name="T28" fmla="*/ 129 w 671"/>
                  <a:gd name="T29" fmla="*/ 442 h 469"/>
                  <a:gd name="T30" fmla="*/ 123 w 671"/>
                  <a:gd name="T31" fmla="*/ 289 h 469"/>
                  <a:gd name="T32" fmla="*/ 15 w 671"/>
                  <a:gd name="T33" fmla="*/ 277 h 469"/>
                  <a:gd name="T34" fmla="*/ 12 w 671"/>
                  <a:gd name="T35" fmla="*/ 199 h 469"/>
                  <a:gd name="T36" fmla="*/ 82 w 671"/>
                  <a:gd name="T37" fmla="*/ 186 h 469"/>
                  <a:gd name="T38" fmla="*/ 119 w 671"/>
                  <a:gd name="T39" fmla="*/ 192 h 469"/>
                  <a:gd name="T40" fmla="*/ 131 w 671"/>
                  <a:gd name="T41" fmla="*/ 157 h 469"/>
                  <a:gd name="T42" fmla="*/ 123 w 671"/>
                  <a:gd name="T43" fmla="*/ 24 h 469"/>
                  <a:gd name="T44" fmla="*/ 215 w 671"/>
                  <a:gd name="T45" fmla="*/ 9 h 469"/>
                  <a:gd name="T46" fmla="*/ 290 w 671"/>
                  <a:gd name="T47" fmla="*/ 33 h 469"/>
                  <a:gd name="T48" fmla="*/ 285 w 671"/>
                  <a:gd name="T49" fmla="*/ 76 h 469"/>
                  <a:gd name="T50" fmla="*/ 283 w 671"/>
                  <a:gd name="T51" fmla="*/ 122 h 469"/>
                  <a:gd name="T52" fmla="*/ 381 w 671"/>
                  <a:gd name="T53" fmla="*/ 134 h 469"/>
                  <a:gd name="T54" fmla="*/ 388 w 671"/>
                  <a:gd name="T55" fmla="*/ 86 h 469"/>
                  <a:gd name="T56" fmla="*/ 379 w 671"/>
                  <a:gd name="T57" fmla="*/ 42 h 469"/>
                  <a:gd name="T58" fmla="*/ 487 w 671"/>
                  <a:gd name="T59" fmla="*/ 16 h 469"/>
                  <a:gd name="T60" fmla="*/ 547 w 671"/>
                  <a:gd name="T61" fmla="*/ 22 h 469"/>
                  <a:gd name="T62" fmla="*/ 534 w 671"/>
                  <a:gd name="T63" fmla="*/ 171 h 469"/>
                  <a:gd name="T64" fmla="*/ 648 w 671"/>
                  <a:gd name="T65" fmla="*/ 184 h 469"/>
                  <a:gd name="T66" fmla="*/ 667 w 671"/>
                  <a:gd name="T67" fmla="*/ 247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71" h="469">
                    <a:moveTo>
                      <a:pt x="667" y="247"/>
                    </a:moveTo>
                    <a:cubicBezTo>
                      <a:pt x="663" y="269"/>
                      <a:pt x="646" y="288"/>
                      <a:pt x="617" y="289"/>
                    </a:cubicBezTo>
                    <a:cubicBezTo>
                      <a:pt x="607" y="289"/>
                      <a:pt x="595" y="287"/>
                      <a:pt x="583" y="286"/>
                    </a:cubicBezTo>
                    <a:cubicBezTo>
                      <a:pt x="573" y="285"/>
                      <a:pt x="558" y="281"/>
                      <a:pt x="550" y="283"/>
                    </a:cubicBezTo>
                    <a:cubicBezTo>
                      <a:pt x="540" y="286"/>
                      <a:pt x="536" y="308"/>
                      <a:pt x="535" y="319"/>
                    </a:cubicBezTo>
                    <a:cubicBezTo>
                      <a:pt x="532" y="365"/>
                      <a:pt x="542" y="411"/>
                      <a:pt x="548" y="450"/>
                    </a:cubicBezTo>
                    <a:cubicBezTo>
                      <a:pt x="519" y="453"/>
                      <a:pt x="497" y="454"/>
                      <a:pt x="467" y="457"/>
                    </a:cubicBezTo>
                    <a:cubicBezTo>
                      <a:pt x="447" y="459"/>
                      <a:pt x="408" y="469"/>
                      <a:pt x="389" y="457"/>
                    </a:cubicBezTo>
                    <a:cubicBezTo>
                      <a:pt x="365" y="441"/>
                      <a:pt x="393" y="393"/>
                      <a:pt x="391" y="367"/>
                    </a:cubicBezTo>
                    <a:cubicBezTo>
                      <a:pt x="390" y="343"/>
                      <a:pt x="371" y="327"/>
                      <a:pt x="353" y="324"/>
                    </a:cubicBezTo>
                    <a:cubicBezTo>
                      <a:pt x="335" y="322"/>
                      <a:pt x="314" y="324"/>
                      <a:pt x="300" y="332"/>
                    </a:cubicBezTo>
                    <a:cubicBezTo>
                      <a:pt x="280" y="344"/>
                      <a:pt x="284" y="386"/>
                      <a:pt x="288" y="411"/>
                    </a:cubicBezTo>
                    <a:cubicBezTo>
                      <a:pt x="289" y="420"/>
                      <a:pt x="292" y="431"/>
                      <a:pt x="291" y="439"/>
                    </a:cubicBezTo>
                    <a:cubicBezTo>
                      <a:pt x="288" y="453"/>
                      <a:pt x="272" y="461"/>
                      <a:pt x="254" y="463"/>
                    </a:cubicBezTo>
                    <a:cubicBezTo>
                      <a:pt x="205" y="468"/>
                      <a:pt x="165" y="451"/>
                      <a:pt x="129" y="442"/>
                    </a:cubicBezTo>
                    <a:cubicBezTo>
                      <a:pt x="142" y="398"/>
                      <a:pt x="144" y="304"/>
                      <a:pt x="123" y="289"/>
                    </a:cubicBezTo>
                    <a:cubicBezTo>
                      <a:pt x="102" y="274"/>
                      <a:pt x="40" y="301"/>
                      <a:pt x="15" y="277"/>
                    </a:cubicBezTo>
                    <a:cubicBezTo>
                      <a:pt x="0" y="263"/>
                      <a:pt x="0" y="218"/>
                      <a:pt x="12" y="199"/>
                    </a:cubicBezTo>
                    <a:cubicBezTo>
                      <a:pt x="24" y="178"/>
                      <a:pt x="55" y="182"/>
                      <a:pt x="82" y="186"/>
                    </a:cubicBezTo>
                    <a:cubicBezTo>
                      <a:pt x="91" y="187"/>
                      <a:pt x="108" y="195"/>
                      <a:pt x="119" y="192"/>
                    </a:cubicBezTo>
                    <a:cubicBezTo>
                      <a:pt x="128" y="189"/>
                      <a:pt x="130" y="171"/>
                      <a:pt x="131" y="157"/>
                    </a:cubicBezTo>
                    <a:cubicBezTo>
                      <a:pt x="135" y="107"/>
                      <a:pt x="126" y="67"/>
                      <a:pt x="123" y="24"/>
                    </a:cubicBezTo>
                    <a:cubicBezTo>
                      <a:pt x="152" y="21"/>
                      <a:pt x="183" y="12"/>
                      <a:pt x="215" y="9"/>
                    </a:cubicBezTo>
                    <a:cubicBezTo>
                      <a:pt x="248" y="7"/>
                      <a:pt x="285" y="11"/>
                      <a:pt x="290" y="33"/>
                    </a:cubicBezTo>
                    <a:cubicBezTo>
                      <a:pt x="291" y="41"/>
                      <a:pt x="286" y="69"/>
                      <a:pt x="285" y="76"/>
                    </a:cubicBezTo>
                    <a:cubicBezTo>
                      <a:pt x="283" y="90"/>
                      <a:pt x="278" y="108"/>
                      <a:pt x="283" y="122"/>
                    </a:cubicBezTo>
                    <a:cubicBezTo>
                      <a:pt x="293" y="150"/>
                      <a:pt x="360" y="156"/>
                      <a:pt x="381" y="134"/>
                    </a:cubicBezTo>
                    <a:cubicBezTo>
                      <a:pt x="390" y="125"/>
                      <a:pt x="389" y="102"/>
                      <a:pt x="388" y="86"/>
                    </a:cubicBezTo>
                    <a:cubicBezTo>
                      <a:pt x="386" y="70"/>
                      <a:pt x="377" y="57"/>
                      <a:pt x="379" y="42"/>
                    </a:cubicBezTo>
                    <a:cubicBezTo>
                      <a:pt x="383" y="0"/>
                      <a:pt x="449" y="13"/>
                      <a:pt x="487" y="16"/>
                    </a:cubicBezTo>
                    <a:cubicBezTo>
                      <a:pt x="508" y="18"/>
                      <a:pt x="528" y="20"/>
                      <a:pt x="547" y="22"/>
                    </a:cubicBezTo>
                    <a:cubicBezTo>
                      <a:pt x="535" y="63"/>
                      <a:pt x="529" y="143"/>
                      <a:pt x="534" y="171"/>
                    </a:cubicBezTo>
                    <a:cubicBezTo>
                      <a:pt x="540" y="198"/>
                      <a:pt x="617" y="167"/>
                      <a:pt x="648" y="184"/>
                    </a:cubicBezTo>
                    <a:cubicBezTo>
                      <a:pt x="660" y="191"/>
                      <a:pt x="671" y="224"/>
                      <a:pt x="667" y="2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5000"/>
                    </a:schemeClr>
                  </a:gs>
                  <a:gs pos="78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0" scaled="0"/>
              </a:gra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vert="horz" wrap="square" lIns="0" tIns="36576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Complexity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 rot="5400000" flipV="1">
                <a:off x="477271" y="2149613"/>
                <a:ext cx="3502786" cy="2997917"/>
              </a:xfrm>
              <a:custGeom>
                <a:avLst/>
                <a:gdLst>
                  <a:gd name="T0" fmla="*/ 667 w 671"/>
                  <a:gd name="T1" fmla="*/ 247 h 469"/>
                  <a:gd name="T2" fmla="*/ 617 w 671"/>
                  <a:gd name="T3" fmla="*/ 289 h 469"/>
                  <a:gd name="T4" fmla="*/ 583 w 671"/>
                  <a:gd name="T5" fmla="*/ 286 h 469"/>
                  <a:gd name="T6" fmla="*/ 550 w 671"/>
                  <a:gd name="T7" fmla="*/ 283 h 469"/>
                  <a:gd name="T8" fmla="*/ 535 w 671"/>
                  <a:gd name="T9" fmla="*/ 319 h 469"/>
                  <a:gd name="T10" fmla="*/ 548 w 671"/>
                  <a:gd name="T11" fmla="*/ 450 h 469"/>
                  <a:gd name="T12" fmla="*/ 467 w 671"/>
                  <a:gd name="T13" fmla="*/ 457 h 469"/>
                  <a:gd name="T14" fmla="*/ 389 w 671"/>
                  <a:gd name="T15" fmla="*/ 457 h 469"/>
                  <a:gd name="T16" fmla="*/ 391 w 671"/>
                  <a:gd name="T17" fmla="*/ 367 h 469"/>
                  <a:gd name="T18" fmla="*/ 353 w 671"/>
                  <a:gd name="T19" fmla="*/ 324 h 469"/>
                  <a:gd name="T20" fmla="*/ 300 w 671"/>
                  <a:gd name="T21" fmla="*/ 332 h 469"/>
                  <a:gd name="T22" fmla="*/ 288 w 671"/>
                  <a:gd name="T23" fmla="*/ 411 h 469"/>
                  <a:gd name="T24" fmla="*/ 291 w 671"/>
                  <a:gd name="T25" fmla="*/ 439 h 469"/>
                  <a:gd name="T26" fmla="*/ 254 w 671"/>
                  <a:gd name="T27" fmla="*/ 463 h 469"/>
                  <a:gd name="T28" fmla="*/ 129 w 671"/>
                  <a:gd name="T29" fmla="*/ 442 h 469"/>
                  <a:gd name="T30" fmla="*/ 123 w 671"/>
                  <a:gd name="T31" fmla="*/ 289 h 469"/>
                  <a:gd name="T32" fmla="*/ 15 w 671"/>
                  <a:gd name="T33" fmla="*/ 277 h 469"/>
                  <a:gd name="T34" fmla="*/ 12 w 671"/>
                  <a:gd name="T35" fmla="*/ 199 h 469"/>
                  <a:gd name="T36" fmla="*/ 82 w 671"/>
                  <a:gd name="T37" fmla="*/ 186 h 469"/>
                  <a:gd name="T38" fmla="*/ 119 w 671"/>
                  <a:gd name="T39" fmla="*/ 192 h 469"/>
                  <a:gd name="T40" fmla="*/ 131 w 671"/>
                  <a:gd name="T41" fmla="*/ 157 h 469"/>
                  <a:gd name="T42" fmla="*/ 123 w 671"/>
                  <a:gd name="T43" fmla="*/ 24 h 469"/>
                  <a:gd name="T44" fmla="*/ 215 w 671"/>
                  <a:gd name="T45" fmla="*/ 9 h 469"/>
                  <a:gd name="T46" fmla="*/ 290 w 671"/>
                  <a:gd name="T47" fmla="*/ 33 h 469"/>
                  <a:gd name="T48" fmla="*/ 285 w 671"/>
                  <a:gd name="T49" fmla="*/ 76 h 469"/>
                  <a:gd name="T50" fmla="*/ 283 w 671"/>
                  <a:gd name="T51" fmla="*/ 122 h 469"/>
                  <a:gd name="T52" fmla="*/ 381 w 671"/>
                  <a:gd name="T53" fmla="*/ 134 h 469"/>
                  <a:gd name="T54" fmla="*/ 388 w 671"/>
                  <a:gd name="T55" fmla="*/ 86 h 469"/>
                  <a:gd name="T56" fmla="*/ 379 w 671"/>
                  <a:gd name="T57" fmla="*/ 42 h 469"/>
                  <a:gd name="T58" fmla="*/ 487 w 671"/>
                  <a:gd name="T59" fmla="*/ 16 h 469"/>
                  <a:gd name="T60" fmla="*/ 547 w 671"/>
                  <a:gd name="T61" fmla="*/ 22 h 469"/>
                  <a:gd name="T62" fmla="*/ 534 w 671"/>
                  <a:gd name="T63" fmla="*/ 171 h 469"/>
                  <a:gd name="T64" fmla="*/ 648 w 671"/>
                  <a:gd name="T65" fmla="*/ 184 h 469"/>
                  <a:gd name="T66" fmla="*/ 667 w 671"/>
                  <a:gd name="T67" fmla="*/ 247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71" h="469">
                    <a:moveTo>
                      <a:pt x="667" y="247"/>
                    </a:moveTo>
                    <a:cubicBezTo>
                      <a:pt x="663" y="269"/>
                      <a:pt x="646" y="288"/>
                      <a:pt x="617" y="289"/>
                    </a:cubicBezTo>
                    <a:cubicBezTo>
                      <a:pt x="607" y="289"/>
                      <a:pt x="595" y="287"/>
                      <a:pt x="583" y="286"/>
                    </a:cubicBezTo>
                    <a:cubicBezTo>
                      <a:pt x="573" y="285"/>
                      <a:pt x="558" y="281"/>
                      <a:pt x="550" y="283"/>
                    </a:cubicBezTo>
                    <a:cubicBezTo>
                      <a:pt x="540" y="286"/>
                      <a:pt x="536" y="308"/>
                      <a:pt x="535" y="319"/>
                    </a:cubicBezTo>
                    <a:cubicBezTo>
                      <a:pt x="532" y="365"/>
                      <a:pt x="542" y="411"/>
                      <a:pt x="548" y="450"/>
                    </a:cubicBezTo>
                    <a:cubicBezTo>
                      <a:pt x="519" y="453"/>
                      <a:pt x="497" y="454"/>
                      <a:pt x="467" y="457"/>
                    </a:cubicBezTo>
                    <a:cubicBezTo>
                      <a:pt x="447" y="459"/>
                      <a:pt x="408" y="469"/>
                      <a:pt x="389" y="457"/>
                    </a:cubicBezTo>
                    <a:cubicBezTo>
                      <a:pt x="365" y="441"/>
                      <a:pt x="393" y="393"/>
                      <a:pt x="391" y="367"/>
                    </a:cubicBezTo>
                    <a:cubicBezTo>
                      <a:pt x="390" y="343"/>
                      <a:pt x="371" y="327"/>
                      <a:pt x="353" y="324"/>
                    </a:cubicBezTo>
                    <a:cubicBezTo>
                      <a:pt x="335" y="322"/>
                      <a:pt x="314" y="324"/>
                      <a:pt x="300" y="332"/>
                    </a:cubicBezTo>
                    <a:cubicBezTo>
                      <a:pt x="280" y="344"/>
                      <a:pt x="284" y="386"/>
                      <a:pt x="288" y="411"/>
                    </a:cubicBezTo>
                    <a:cubicBezTo>
                      <a:pt x="289" y="420"/>
                      <a:pt x="292" y="431"/>
                      <a:pt x="291" y="439"/>
                    </a:cubicBezTo>
                    <a:cubicBezTo>
                      <a:pt x="288" y="453"/>
                      <a:pt x="272" y="461"/>
                      <a:pt x="254" y="463"/>
                    </a:cubicBezTo>
                    <a:cubicBezTo>
                      <a:pt x="205" y="468"/>
                      <a:pt x="165" y="451"/>
                      <a:pt x="129" y="442"/>
                    </a:cubicBezTo>
                    <a:cubicBezTo>
                      <a:pt x="142" y="398"/>
                      <a:pt x="144" y="304"/>
                      <a:pt x="123" y="289"/>
                    </a:cubicBezTo>
                    <a:cubicBezTo>
                      <a:pt x="102" y="274"/>
                      <a:pt x="40" y="301"/>
                      <a:pt x="15" y="277"/>
                    </a:cubicBezTo>
                    <a:cubicBezTo>
                      <a:pt x="0" y="263"/>
                      <a:pt x="0" y="218"/>
                      <a:pt x="12" y="199"/>
                    </a:cubicBezTo>
                    <a:cubicBezTo>
                      <a:pt x="24" y="178"/>
                      <a:pt x="55" y="182"/>
                      <a:pt x="82" y="186"/>
                    </a:cubicBezTo>
                    <a:cubicBezTo>
                      <a:pt x="91" y="187"/>
                      <a:pt x="108" y="195"/>
                      <a:pt x="119" y="192"/>
                    </a:cubicBezTo>
                    <a:cubicBezTo>
                      <a:pt x="128" y="189"/>
                      <a:pt x="130" y="171"/>
                      <a:pt x="131" y="157"/>
                    </a:cubicBezTo>
                    <a:cubicBezTo>
                      <a:pt x="135" y="107"/>
                      <a:pt x="126" y="67"/>
                      <a:pt x="123" y="24"/>
                    </a:cubicBezTo>
                    <a:cubicBezTo>
                      <a:pt x="152" y="21"/>
                      <a:pt x="183" y="12"/>
                      <a:pt x="215" y="9"/>
                    </a:cubicBezTo>
                    <a:cubicBezTo>
                      <a:pt x="248" y="7"/>
                      <a:pt x="285" y="11"/>
                      <a:pt x="290" y="33"/>
                    </a:cubicBezTo>
                    <a:cubicBezTo>
                      <a:pt x="291" y="41"/>
                      <a:pt x="286" y="69"/>
                      <a:pt x="285" y="76"/>
                    </a:cubicBezTo>
                    <a:cubicBezTo>
                      <a:pt x="283" y="90"/>
                      <a:pt x="278" y="108"/>
                      <a:pt x="283" y="122"/>
                    </a:cubicBezTo>
                    <a:cubicBezTo>
                      <a:pt x="293" y="150"/>
                      <a:pt x="360" y="156"/>
                      <a:pt x="381" y="134"/>
                    </a:cubicBezTo>
                    <a:cubicBezTo>
                      <a:pt x="390" y="125"/>
                      <a:pt x="389" y="102"/>
                      <a:pt x="388" y="86"/>
                    </a:cubicBezTo>
                    <a:cubicBezTo>
                      <a:pt x="386" y="70"/>
                      <a:pt x="377" y="57"/>
                      <a:pt x="379" y="42"/>
                    </a:cubicBezTo>
                    <a:cubicBezTo>
                      <a:pt x="383" y="0"/>
                      <a:pt x="449" y="13"/>
                      <a:pt x="487" y="16"/>
                    </a:cubicBezTo>
                    <a:cubicBezTo>
                      <a:pt x="508" y="18"/>
                      <a:pt x="528" y="20"/>
                      <a:pt x="547" y="22"/>
                    </a:cubicBezTo>
                    <a:cubicBezTo>
                      <a:pt x="535" y="63"/>
                      <a:pt x="529" y="143"/>
                      <a:pt x="534" y="171"/>
                    </a:cubicBezTo>
                    <a:cubicBezTo>
                      <a:pt x="540" y="198"/>
                      <a:pt x="617" y="167"/>
                      <a:pt x="648" y="184"/>
                    </a:cubicBezTo>
                    <a:cubicBezTo>
                      <a:pt x="660" y="191"/>
                      <a:pt x="671" y="224"/>
                      <a:pt x="667" y="2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100000">
                    <a:schemeClr val="accent6">
                      <a:lumMod val="50000"/>
                    </a:schemeClr>
                  </a:gs>
                </a:gsLst>
                <a:lin ang="16200000" scaled="0"/>
              </a:gra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vert="vert" wrap="square" lIns="1828800" tIns="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b="1" dirty="0" smtClean="0">
                  <a:solidFill>
                    <a:schemeClr val="bg1"/>
                  </a:solidFill>
                  <a:latin typeface="Lucida Sans Unicode" panose="020B0602030504020204" pitchFamily="34" charset="0"/>
                </a:endParaRPr>
              </a:p>
              <a:p>
                <a:endParaRPr lang="en-US" sz="2800" b="1" dirty="0">
                  <a:solidFill>
                    <a:schemeClr val="bg1"/>
                  </a:solidFill>
                  <a:latin typeface="Lucida Sans Unicode" panose="020B0602030504020204" pitchFamily="34" charset="0"/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Compatibility w/ </a:t>
                </a:r>
                <a:r>
                  <a:rPr lang="en-US" sz="2800" b="1" dirty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values and practices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Freeform 7"/>
              <p:cNvSpPr>
                <a:spLocks/>
              </p:cNvSpPr>
              <p:nvPr/>
            </p:nvSpPr>
            <p:spPr bwMode="auto">
              <a:xfrm rot="10800000" flipV="1">
                <a:off x="5504785" y="4627729"/>
                <a:ext cx="4288532" cy="2448635"/>
              </a:xfrm>
              <a:custGeom>
                <a:avLst/>
                <a:gdLst>
                  <a:gd name="T0" fmla="*/ 667 w 671"/>
                  <a:gd name="T1" fmla="*/ 247 h 469"/>
                  <a:gd name="T2" fmla="*/ 617 w 671"/>
                  <a:gd name="T3" fmla="*/ 289 h 469"/>
                  <a:gd name="T4" fmla="*/ 583 w 671"/>
                  <a:gd name="T5" fmla="*/ 286 h 469"/>
                  <a:gd name="T6" fmla="*/ 550 w 671"/>
                  <a:gd name="T7" fmla="*/ 283 h 469"/>
                  <a:gd name="T8" fmla="*/ 535 w 671"/>
                  <a:gd name="T9" fmla="*/ 319 h 469"/>
                  <a:gd name="T10" fmla="*/ 548 w 671"/>
                  <a:gd name="T11" fmla="*/ 450 h 469"/>
                  <a:gd name="T12" fmla="*/ 467 w 671"/>
                  <a:gd name="T13" fmla="*/ 457 h 469"/>
                  <a:gd name="T14" fmla="*/ 389 w 671"/>
                  <a:gd name="T15" fmla="*/ 457 h 469"/>
                  <a:gd name="T16" fmla="*/ 391 w 671"/>
                  <a:gd name="T17" fmla="*/ 367 h 469"/>
                  <a:gd name="T18" fmla="*/ 353 w 671"/>
                  <a:gd name="T19" fmla="*/ 324 h 469"/>
                  <a:gd name="T20" fmla="*/ 300 w 671"/>
                  <a:gd name="T21" fmla="*/ 332 h 469"/>
                  <a:gd name="T22" fmla="*/ 288 w 671"/>
                  <a:gd name="T23" fmla="*/ 411 h 469"/>
                  <a:gd name="T24" fmla="*/ 291 w 671"/>
                  <a:gd name="T25" fmla="*/ 439 h 469"/>
                  <a:gd name="T26" fmla="*/ 254 w 671"/>
                  <a:gd name="T27" fmla="*/ 463 h 469"/>
                  <a:gd name="T28" fmla="*/ 129 w 671"/>
                  <a:gd name="T29" fmla="*/ 442 h 469"/>
                  <a:gd name="T30" fmla="*/ 123 w 671"/>
                  <a:gd name="T31" fmla="*/ 289 h 469"/>
                  <a:gd name="T32" fmla="*/ 15 w 671"/>
                  <a:gd name="T33" fmla="*/ 277 h 469"/>
                  <a:gd name="T34" fmla="*/ 12 w 671"/>
                  <a:gd name="T35" fmla="*/ 199 h 469"/>
                  <a:gd name="T36" fmla="*/ 82 w 671"/>
                  <a:gd name="T37" fmla="*/ 186 h 469"/>
                  <a:gd name="T38" fmla="*/ 119 w 671"/>
                  <a:gd name="T39" fmla="*/ 192 h 469"/>
                  <a:gd name="T40" fmla="*/ 131 w 671"/>
                  <a:gd name="T41" fmla="*/ 157 h 469"/>
                  <a:gd name="T42" fmla="*/ 123 w 671"/>
                  <a:gd name="T43" fmla="*/ 24 h 469"/>
                  <a:gd name="T44" fmla="*/ 215 w 671"/>
                  <a:gd name="T45" fmla="*/ 9 h 469"/>
                  <a:gd name="T46" fmla="*/ 290 w 671"/>
                  <a:gd name="T47" fmla="*/ 33 h 469"/>
                  <a:gd name="T48" fmla="*/ 285 w 671"/>
                  <a:gd name="T49" fmla="*/ 76 h 469"/>
                  <a:gd name="T50" fmla="*/ 283 w 671"/>
                  <a:gd name="T51" fmla="*/ 122 h 469"/>
                  <a:gd name="T52" fmla="*/ 381 w 671"/>
                  <a:gd name="T53" fmla="*/ 134 h 469"/>
                  <a:gd name="T54" fmla="*/ 388 w 671"/>
                  <a:gd name="T55" fmla="*/ 86 h 469"/>
                  <a:gd name="T56" fmla="*/ 379 w 671"/>
                  <a:gd name="T57" fmla="*/ 42 h 469"/>
                  <a:gd name="T58" fmla="*/ 487 w 671"/>
                  <a:gd name="T59" fmla="*/ 16 h 469"/>
                  <a:gd name="T60" fmla="*/ 547 w 671"/>
                  <a:gd name="T61" fmla="*/ 22 h 469"/>
                  <a:gd name="T62" fmla="*/ 534 w 671"/>
                  <a:gd name="T63" fmla="*/ 171 h 469"/>
                  <a:gd name="T64" fmla="*/ 648 w 671"/>
                  <a:gd name="T65" fmla="*/ 184 h 469"/>
                  <a:gd name="T66" fmla="*/ 667 w 671"/>
                  <a:gd name="T67" fmla="*/ 247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71" h="469">
                    <a:moveTo>
                      <a:pt x="667" y="247"/>
                    </a:moveTo>
                    <a:cubicBezTo>
                      <a:pt x="663" y="269"/>
                      <a:pt x="646" y="288"/>
                      <a:pt x="617" y="289"/>
                    </a:cubicBezTo>
                    <a:cubicBezTo>
                      <a:pt x="607" y="289"/>
                      <a:pt x="595" y="287"/>
                      <a:pt x="583" y="286"/>
                    </a:cubicBezTo>
                    <a:cubicBezTo>
                      <a:pt x="573" y="285"/>
                      <a:pt x="558" y="281"/>
                      <a:pt x="550" y="283"/>
                    </a:cubicBezTo>
                    <a:cubicBezTo>
                      <a:pt x="540" y="286"/>
                      <a:pt x="536" y="308"/>
                      <a:pt x="535" y="319"/>
                    </a:cubicBezTo>
                    <a:cubicBezTo>
                      <a:pt x="532" y="365"/>
                      <a:pt x="542" y="411"/>
                      <a:pt x="548" y="450"/>
                    </a:cubicBezTo>
                    <a:cubicBezTo>
                      <a:pt x="519" y="453"/>
                      <a:pt x="497" y="454"/>
                      <a:pt x="467" y="457"/>
                    </a:cubicBezTo>
                    <a:cubicBezTo>
                      <a:pt x="447" y="459"/>
                      <a:pt x="408" y="469"/>
                      <a:pt x="389" y="457"/>
                    </a:cubicBezTo>
                    <a:cubicBezTo>
                      <a:pt x="365" y="441"/>
                      <a:pt x="393" y="393"/>
                      <a:pt x="391" y="367"/>
                    </a:cubicBezTo>
                    <a:cubicBezTo>
                      <a:pt x="390" y="343"/>
                      <a:pt x="371" y="327"/>
                      <a:pt x="353" y="324"/>
                    </a:cubicBezTo>
                    <a:cubicBezTo>
                      <a:pt x="335" y="322"/>
                      <a:pt x="314" y="324"/>
                      <a:pt x="300" y="332"/>
                    </a:cubicBezTo>
                    <a:cubicBezTo>
                      <a:pt x="280" y="344"/>
                      <a:pt x="284" y="386"/>
                      <a:pt x="288" y="411"/>
                    </a:cubicBezTo>
                    <a:cubicBezTo>
                      <a:pt x="289" y="420"/>
                      <a:pt x="292" y="431"/>
                      <a:pt x="291" y="439"/>
                    </a:cubicBezTo>
                    <a:cubicBezTo>
                      <a:pt x="288" y="453"/>
                      <a:pt x="272" y="461"/>
                      <a:pt x="254" y="463"/>
                    </a:cubicBezTo>
                    <a:cubicBezTo>
                      <a:pt x="205" y="468"/>
                      <a:pt x="165" y="451"/>
                      <a:pt x="129" y="442"/>
                    </a:cubicBezTo>
                    <a:cubicBezTo>
                      <a:pt x="142" y="398"/>
                      <a:pt x="144" y="304"/>
                      <a:pt x="123" y="289"/>
                    </a:cubicBezTo>
                    <a:cubicBezTo>
                      <a:pt x="102" y="274"/>
                      <a:pt x="40" y="301"/>
                      <a:pt x="15" y="277"/>
                    </a:cubicBezTo>
                    <a:cubicBezTo>
                      <a:pt x="0" y="263"/>
                      <a:pt x="0" y="218"/>
                      <a:pt x="12" y="199"/>
                    </a:cubicBezTo>
                    <a:cubicBezTo>
                      <a:pt x="24" y="178"/>
                      <a:pt x="55" y="182"/>
                      <a:pt x="82" y="186"/>
                    </a:cubicBezTo>
                    <a:cubicBezTo>
                      <a:pt x="91" y="187"/>
                      <a:pt x="108" y="195"/>
                      <a:pt x="119" y="192"/>
                    </a:cubicBezTo>
                    <a:cubicBezTo>
                      <a:pt x="128" y="189"/>
                      <a:pt x="130" y="171"/>
                      <a:pt x="131" y="157"/>
                    </a:cubicBezTo>
                    <a:cubicBezTo>
                      <a:pt x="135" y="107"/>
                      <a:pt x="126" y="67"/>
                      <a:pt x="123" y="24"/>
                    </a:cubicBezTo>
                    <a:cubicBezTo>
                      <a:pt x="152" y="21"/>
                      <a:pt x="183" y="12"/>
                      <a:pt x="215" y="9"/>
                    </a:cubicBezTo>
                    <a:cubicBezTo>
                      <a:pt x="248" y="7"/>
                      <a:pt x="285" y="11"/>
                      <a:pt x="290" y="33"/>
                    </a:cubicBezTo>
                    <a:cubicBezTo>
                      <a:pt x="291" y="41"/>
                      <a:pt x="286" y="69"/>
                      <a:pt x="285" y="76"/>
                    </a:cubicBezTo>
                    <a:cubicBezTo>
                      <a:pt x="283" y="90"/>
                      <a:pt x="278" y="108"/>
                      <a:pt x="283" y="122"/>
                    </a:cubicBezTo>
                    <a:cubicBezTo>
                      <a:pt x="293" y="150"/>
                      <a:pt x="360" y="156"/>
                      <a:pt x="381" y="134"/>
                    </a:cubicBezTo>
                    <a:cubicBezTo>
                      <a:pt x="390" y="125"/>
                      <a:pt x="389" y="102"/>
                      <a:pt x="388" y="86"/>
                    </a:cubicBezTo>
                    <a:cubicBezTo>
                      <a:pt x="386" y="70"/>
                      <a:pt x="377" y="57"/>
                      <a:pt x="379" y="42"/>
                    </a:cubicBezTo>
                    <a:cubicBezTo>
                      <a:pt x="383" y="0"/>
                      <a:pt x="449" y="13"/>
                      <a:pt x="487" y="16"/>
                    </a:cubicBezTo>
                    <a:cubicBezTo>
                      <a:pt x="508" y="18"/>
                      <a:pt x="528" y="20"/>
                      <a:pt x="547" y="22"/>
                    </a:cubicBezTo>
                    <a:cubicBezTo>
                      <a:pt x="535" y="63"/>
                      <a:pt x="529" y="143"/>
                      <a:pt x="534" y="171"/>
                    </a:cubicBezTo>
                    <a:cubicBezTo>
                      <a:pt x="540" y="198"/>
                      <a:pt x="617" y="167"/>
                      <a:pt x="648" y="184"/>
                    </a:cubicBezTo>
                    <a:cubicBezTo>
                      <a:pt x="660" y="191"/>
                      <a:pt x="671" y="224"/>
                      <a:pt x="667" y="2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rgbClr val="7030A0"/>
                  </a:gs>
                </a:gsLst>
                <a:lin ang="0" scaled="0"/>
              </a:gra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vert="horz" wrap="square" lIns="91440" tIns="45720" rIns="914400" bIns="45720" numCol="1" anchor="ctr" anchorCtr="1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2800" b="1" dirty="0" smtClean="0">
                  <a:solidFill>
                    <a:schemeClr val="bg1"/>
                  </a:solidFill>
                  <a:latin typeface="Lucida Sans Unicode" panose="020B0602030504020204" pitchFamily="34" charset="0"/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Observable </a:t>
                </a:r>
                <a:br>
                  <a:rPr lang="en-US" sz="2800" b="1" dirty="0" smtClean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</a:br>
                <a:r>
                  <a:rPr lang="en-US" sz="2800" b="1" dirty="0" smtClean="0">
                    <a:solidFill>
                      <a:schemeClr val="bg1"/>
                    </a:solidFill>
                    <a:latin typeface="Lucida Sans Unicode" panose="020B0602030504020204" pitchFamily="34" charset="0"/>
                  </a:rPr>
                  <a:t>results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4092030" y="228600"/>
            <a:ext cx="44866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Attributes of </a:t>
            </a:r>
            <a:br>
              <a:rPr lang="en-US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technology</a:t>
            </a:r>
            <a:endParaRPr lang="en-US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0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1"/>
            <a:ext cx="895350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 do you want to do?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 your group…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Read the description</a:t>
            </a:r>
          </a:p>
          <a:p>
            <a:r>
              <a:rPr lang="en-US" b="1" dirty="0" smtClean="0"/>
              <a:t>Discuss it to seek clarity of needed</a:t>
            </a:r>
          </a:p>
          <a:p>
            <a:r>
              <a:rPr lang="en-US" b="1" dirty="0" smtClean="0"/>
              <a:t>Select 1-2 specific barriers</a:t>
            </a:r>
          </a:p>
          <a:p>
            <a:r>
              <a:rPr lang="en-US" b="1" dirty="0" smtClean="0"/>
              <a:t>Id where in circles</a:t>
            </a:r>
          </a:p>
          <a:p>
            <a:r>
              <a:rPr lang="en-US" b="1" dirty="0" smtClean="0"/>
              <a:t>Brainstorm:</a:t>
            </a:r>
          </a:p>
          <a:p>
            <a:pPr lvl="1"/>
            <a:r>
              <a:rPr lang="en-US" b="1" dirty="0" smtClean="0"/>
              <a:t> how you can use tech features to make adoption easier</a:t>
            </a:r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781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483207" y="110665"/>
            <a:ext cx="2268657" cy="1012245"/>
            <a:chOff x="1692779" y="287760"/>
            <a:chExt cx="2268657" cy="1012245"/>
          </a:xfrm>
        </p:grpSpPr>
        <p:sp>
          <p:nvSpPr>
            <p:cNvPr id="40" name="Oval 39"/>
            <p:cNvSpPr/>
            <p:nvPr/>
          </p:nvSpPr>
          <p:spPr>
            <a:xfrm>
              <a:off x="1692779" y="287760"/>
              <a:ext cx="2268657" cy="101224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Oval 4"/>
            <p:cNvSpPr/>
            <p:nvPr/>
          </p:nvSpPr>
          <p:spPr>
            <a:xfrm>
              <a:off x="1944507" y="436000"/>
              <a:ext cx="1770588" cy="715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Knowledge</a:t>
              </a:r>
              <a:endParaRPr lang="en-US" sz="28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55333" y="661340"/>
            <a:ext cx="2835941" cy="1386895"/>
            <a:chOff x="1793010" y="745685"/>
            <a:chExt cx="2835941" cy="1386895"/>
          </a:xfrm>
        </p:grpSpPr>
        <p:sp>
          <p:nvSpPr>
            <p:cNvPr id="38" name="Plus 37"/>
            <p:cNvSpPr/>
            <p:nvPr/>
          </p:nvSpPr>
          <p:spPr>
            <a:xfrm>
              <a:off x="1793010" y="1545478"/>
              <a:ext cx="587102" cy="587102"/>
            </a:xfrm>
            <a:prstGeom prst="mathPlu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Plus 6"/>
            <p:cNvSpPr/>
            <p:nvPr/>
          </p:nvSpPr>
          <p:spPr>
            <a:xfrm>
              <a:off x="4197489" y="745685"/>
              <a:ext cx="431462" cy="1380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16835" y="1263944"/>
            <a:ext cx="2001399" cy="1012245"/>
            <a:chOff x="3200400" y="1273757"/>
            <a:chExt cx="2001399" cy="1012245"/>
          </a:xfrm>
        </p:grpSpPr>
        <p:sp>
          <p:nvSpPr>
            <p:cNvPr id="36" name="Oval 35"/>
            <p:cNvSpPr/>
            <p:nvPr/>
          </p:nvSpPr>
          <p:spPr>
            <a:xfrm>
              <a:off x="3200400" y="1273757"/>
              <a:ext cx="2001399" cy="101224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0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8"/>
            <p:cNvSpPr/>
            <p:nvPr/>
          </p:nvSpPr>
          <p:spPr>
            <a:xfrm>
              <a:off x="3294987" y="1421997"/>
              <a:ext cx="1658013" cy="715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Persuasion</a:t>
              </a:r>
              <a:endParaRPr lang="en-US" sz="2800" kern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8200" y="1351655"/>
            <a:ext cx="1859269" cy="1825086"/>
            <a:chOff x="4178421" y="1710828"/>
            <a:chExt cx="1859269" cy="1825086"/>
          </a:xfrm>
        </p:grpSpPr>
        <p:sp>
          <p:nvSpPr>
            <p:cNvPr id="34" name="Plus 33"/>
            <p:cNvSpPr/>
            <p:nvPr/>
          </p:nvSpPr>
          <p:spPr>
            <a:xfrm>
              <a:off x="4178421" y="2948812"/>
              <a:ext cx="587102" cy="587102"/>
            </a:xfrm>
            <a:prstGeom prst="mathPlu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750088"/>
                <a:satOff val="-5627"/>
                <a:lumOff val="-915"/>
                <a:alphaOff val="0"/>
              </a:schemeClr>
            </a:fillRef>
            <a:effectRef idx="0">
              <a:schemeClr val="accent3">
                <a:hueOff val="3750088"/>
                <a:satOff val="-5627"/>
                <a:lumOff val="-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Plus 10"/>
            <p:cNvSpPr/>
            <p:nvPr/>
          </p:nvSpPr>
          <p:spPr>
            <a:xfrm>
              <a:off x="5606228" y="1710828"/>
              <a:ext cx="431462" cy="1380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15818" y="2362674"/>
            <a:ext cx="1815102" cy="1012245"/>
            <a:chOff x="6726603" y="2783177"/>
            <a:chExt cx="1012245" cy="1012245"/>
          </a:xfrm>
        </p:grpSpPr>
        <p:sp>
          <p:nvSpPr>
            <p:cNvPr id="32" name="Oval 31"/>
            <p:cNvSpPr/>
            <p:nvPr/>
          </p:nvSpPr>
          <p:spPr>
            <a:xfrm>
              <a:off x="6726603" y="2783177"/>
              <a:ext cx="1012245" cy="101224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12"/>
            <p:cNvSpPr/>
            <p:nvPr/>
          </p:nvSpPr>
          <p:spPr>
            <a:xfrm>
              <a:off x="6874843" y="2931417"/>
              <a:ext cx="715765" cy="715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Decision</a:t>
              </a:r>
              <a:endParaRPr lang="en-US" sz="2800" kern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67200" y="3790217"/>
            <a:ext cx="587102" cy="587102"/>
            <a:chOff x="7677201" y="4275214"/>
            <a:chExt cx="587102" cy="587102"/>
          </a:xfrm>
        </p:grpSpPr>
        <p:sp>
          <p:nvSpPr>
            <p:cNvPr id="30" name="Plus 29"/>
            <p:cNvSpPr/>
            <p:nvPr/>
          </p:nvSpPr>
          <p:spPr>
            <a:xfrm>
              <a:off x="7677201" y="4275214"/>
              <a:ext cx="587102" cy="587102"/>
            </a:xfrm>
            <a:prstGeom prst="mathPlu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7500176"/>
                <a:satOff val="-11253"/>
                <a:lumOff val="-1830"/>
                <a:alphaOff val="0"/>
              </a:schemeClr>
            </a:fillRef>
            <a:effectRef idx="0">
              <a:schemeClr val="accent3">
                <a:hueOff val="7500176"/>
                <a:satOff val="-11253"/>
                <a:lumOff val="-18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Plus 14"/>
            <p:cNvSpPr/>
            <p:nvPr/>
          </p:nvSpPr>
          <p:spPr>
            <a:xfrm>
              <a:off x="7755021" y="4499722"/>
              <a:ext cx="431462" cy="1380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00" y="3581400"/>
            <a:ext cx="3200400" cy="1012245"/>
            <a:chOff x="8193724" y="2783177"/>
            <a:chExt cx="1012245" cy="1012245"/>
          </a:xfrm>
        </p:grpSpPr>
        <p:sp>
          <p:nvSpPr>
            <p:cNvPr id="28" name="Oval 27"/>
            <p:cNvSpPr/>
            <p:nvPr/>
          </p:nvSpPr>
          <p:spPr>
            <a:xfrm>
              <a:off x="8193724" y="2783177"/>
              <a:ext cx="1012245" cy="101224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8437698"/>
                <a:satOff val="-12660"/>
                <a:lumOff val="-2059"/>
                <a:alphaOff val="0"/>
              </a:schemeClr>
            </a:fillRef>
            <a:effectRef idx="0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16"/>
            <p:cNvSpPr/>
            <p:nvPr/>
          </p:nvSpPr>
          <p:spPr>
            <a:xfrm>
              <a:off x="8341964" y="2931417"/>
              <a:ext cx="715765" cy="715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Implementation</a:t>
              </a:r>
              <a:endParaRPr lang="en-US" sz="2800" kern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494277" y="5123290"/>
            <a:ext cx="587102" cy="587102"/>
            <a:chOff x="9212495" y="2995748"/>
            <a:chExt cx="587102" cy="587102"/>
          </a:xfrm>
        </p:grpSpPr>
        <p:sp>
          <p:nvSpPr>
            <p:cNvPr id="26" name="Equal 25"/>
            <p:cNvSpPr/>
            <p:nvPr/>
          </p:nvSpPr>
          <p:spPr>
            <a:xfrm>
              <a:off x="9212495" y="2995748"/>
              <a:ext cx="587102" cy="587102"/>
            </a:xfrm>
            <a:prstGeom prst="mathEqual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Equal 18"/>
            <p:cNvSpPr/>
            <p:nvPr/>
          </p:nvSpPr>
          <p:spPr>
            <a:xfrm>
              <a:off x="9290315" y="3116691"/>
              <a:ext cx="431462" cy="3452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81379" y="4910719"/>
            <a:ext cx="2813265" cy="1012245"/>
            <a:chOff x="9771153" y="2783177"/>
            <a:chExt cx="1012245" cy="1012245"/>
          </a:xfrm>
        </p:grpSpPr>
        <p:sp>
          <p:nvSpPr>
            <p:cNvPr id="24" name="Oval 23"/>
            <p:cNvSpPr/>
            <p:nvPr/>
          </p:nvSpPr>
          <p:spPr>
            <a:xfrm>
              <a:off x="9771153" y="2783177"/>
              <a:ext cx="1012245" cy="101224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0"/>
            <p:cNvSpPr/>
            <p:nvPr/>
          </p:nvSpPr>
          <p:spPr>
            <a:xfrm>
              <a:off x="9919393" y="2931417"/>
              <a:ext cx="715765" cy="715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Confirmation</a:t>
              </a:r>
              <a:endParaRPr lang="en-US" sz="28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Right Arrow 41"/>
          <p:cNvSpPr/>
          <p:nvPr/>
        </p:nvSpPr>
        <p:spPr>
          <a:xfrm>
            <a:off x="3269473" y="2681832"/>
            <a:ext cx="565972" cy="466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 rot="5400000">
            <a:off x="1966733" y="3466802"/>
            <a:ext cx="565972" cy="466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1542689" y="4024844"/>
            <a:ext cx="1352911" cy="1012245"/>
            <a:chOff x="6726603" y="2783177"/>
            <a:chExt cx="1012245" cy="1012245"/>
          </a:xfrm>
        </p:grpSpPr>
        <p:sp>
          <p:nvSpPr>
            <p:cNvPr id="46" name="Oval 45"/>
            <p:cNvSpPr/>
            <p:nvPr/>
          </p:nvSpPr>
          <p:spPr>
            <a:xfrm>
              <a:off x="6726603" y="2783177"/>
              <a:ext cx="1012245" cy="1012245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12"/>
            <p:cNvSpPr/>
            <p:nvPr/>
          </p:nvSpPr>
          <p:spPr>
            <a:xfrm>
              <a:off x="6874843" y="2931417"/>
              <a:ext cx="715765" cy="715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Reject</a:t>
              </a:r>
              <a:endParaRPr lang="en-US" sz="2800" kern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876355" y="2429341"/>
            <a:ext cx="1490748" cy="1113470"/>
            <a:chOff x="6726603" y="2783177"/>
            <a:chExt cx="1012245" cy="1012245"/>
          </a:xfrm>
        </p:grpSpPr>
        <p:sp>
          <p:nvSpPr>
            <p:cNvPr id="49" name="Oval 48"/>
            <p:cNvSpPr/>
            <p:nvPr/>
          </p:nvSpPr>
          <p:spPr>
            <a:xfrm>
              <a:off x="6726603" y="2783177"/>
              <a:ext cx="1012245" cy="1012245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12"/>
            <p:cNvSpPr/>
            <p:nvPr/>
          </p:nvSpPr>
          <p:spPr>
            <a:xfrm>
              <a:off x="6874843" y="2931417"/>
              <a:ext cx="715765" cy="715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Accept</a:t>
              </a:r>
              <a:endParaRPr lang="en-US" sz="2800" kern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6019800" y="169844"/>
            <a:ext cx="29372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Stages of </a:t>
            </a:r>
          </a:p>
          <a:p>
            <a:pPr algn="ctr"/>
            <a:r>
              <a:rPr lang="en-US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adoption</a:t>
            </a:r>
            <a:endParaRPr lang="en-US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5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1"/>
            <a:ext cx="8953500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 do you want to do?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 your group…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Read the description</a:t>
            </a:r>
          </a:p>
          <a:p>
            <a:r>
              <a:rPr lang="en-US" b="1" dirty="0" smtClean="0"/>
              <a:t>Discuss it to seek clarity of needed</a:t>
            </a:r>
          </a:p>
          <a:p>
            <a:r>
              <a:rPr lang="en-US" b="1" dirty="0" smtClean="0"/>
              <a:t>Select 1-2 specific barriers</a:t>
            </a:r>
          </a:p>
          <a:p>
            <a:r>
              <a:rPr lang="en-US" b="1" dirty="0" smtClean="0"/>
              <a:t>Id where in circles</a:t>
            </a:r>
          </a:p>
          <a:p>
            <a:r>
              <a:rPr lang="en-US" b="1" dirty="0" smtClean="0"/>
              <a:t>Brainstorm:</a:t>
            </a:r>
          </a:p>
          <a:p>
            <a:pPr lvl="1"/>
            <a:r>
              <a:rPr lang="en-US" b="1" dirty="0" smtClean="0"/>
              <a:t>How can you help people through these stages?</a:t>
            </a:r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714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are we doing?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ID how your </a:t>
            </a:r>
            <a:r>
              <a:rPr lang="en-US" dirty="0" err="1" smtClean="0">
                <a:solidFill>
                  <a:srgbClr val="00B050"/>
                </a:solidFill>
              </a:rPr>
              <a:t>uni</a:t>
            </a:r>
            <a:r>
              <a:rPr lang="en-US" dirty="0" smtClean="0">
                <a:solidFill>
                  <a:srgbClr val="00B050"/>
                </a:solidFill>
              </a:rPr>
              <a:t> intros new tech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is good about this method?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is missing?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HOTSEAT (its anonymous)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3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ronmoore.org/wp-content/uploads/2012/11/1157986_21931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25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Overcoming Barriers to Educational Technology Adoption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Presenter:</a:t>
            </a:r>
            <a:r>
              <a:rPr lang="en-US" dirty="0" smtClean="0"/>
              <a:t> </a:t>
            </a:r>
            <a:r>
              <a:rPr lang="en-US" b="1" dirty="0" smtClean="0"/>
              <a:t>Dr. Patricia Reid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i="1" dirty="0" smtClean="0"/>
              <a:t>Manager of </a:t>
            </a:r>
            <a:br>
              <a:rPr lang="en-US" i="1" dirty="0" smtClean="0"/>
            </a:br>
            <a:r>
              <a:rPr lang="en-US" i="1" dirty="0" smtClean="0"/>
              <a:t>Innovations in Technology </a:t>
            </a:r>
            <a:br>
              <a:rPr lang="en-US" i="1" dirty="0" smtClean="0"/>
            </a:br>
            <a:r>
              <a:rPr lang="en-US" i="1" dirty="0" smtClean="0"/>
              <a:t>and Learning </a:t>
            </a:r>
            <a:br>
              <a:rPr lang="en-US" i="1" dirty="0" smtClean="0"/>
            </a:br>
            <a:r>
              <a:rPr lang="en-US" b="1" i="1" dirty="0" smtClean="0"/>
              <a:t>Purdue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are we doing?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What else COULD you do?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HOTSEAT (its anonymous)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31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15" y="2286000"/>
            <a:ext cx="4762500" cy="3724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471" y="-702310"/>
            <a:ext cx="481104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687" y="3252469"/>
            <a:ext cx="1362456" cy="1432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7286" y="-207169"/>
            <a:ext cx="5524500" cy="3105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1706" y="3826669"/>
            <a:ext cx="4805362" cy="48053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343" y="4841556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961" y="607059"/>
            <a:ext cx="1714500" cy="2657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045" y="401256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12845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Time</a:t>
            </a:r>
            <a:r>
              <a:rPr lang="en-US" sz="3200" b="1" dirty="0"/>
              <a:t>, Date, and Location:</a:t>
            </a:r>
            <a:r>
              <a:rPr lang="en-US" sz="3200" dirty="0"/>
              <a:t> 10:15 - 11:15 a.m., Friday, March 13, BCH 124</a:t>
            </a:r>
          </a:p>
          <a:p>
            <a:r>
              <a:rPr lang="en-US" sz="3200" dirty="0"/>
              <a:t>In this presentation </a:t>
            </a:r>
            <a:r>
              <a:rPr lang="en-US" sz="3200" b="1" dirty="0"/>
              <a:t>we</a:t>
            </a:r>
            <a:r>
              <a:rPr lang="en-US" sz="3200" dirty="0"/>
              <a:t> will review the categories and types of barriers that faculty face in adopting technologies. As a group </a:t>
            </a:r>
            <a:r>
              <a:rPr lang="en-US" sz="3200" b="1" dirty="0"/>
              <a:t>we</a:t>
            </a:r>
            <a:r>
              <a:rPr lang="en-US" sz="3200" dirty="0"/>
              <a:t> will identify those we feel we can influence or control. </a:t>
            </a:r>
            <a:r>
              <a:rPr lang="en-US" sz="3200" b="1" dirty="0"/>
              <a:t>We</a:t>
            </a:r>
            <a:r>
              <a:rPr lang="en-US" sz="3200" dirty="0"/>
              <a:t> will then brainstorm on strategies we can use. We will end with a review of Roger’s theories on the stages of adoption and how this may impact our plans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2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analysis</a:t>
            </a:r>
            <a:endParaRPr lang="en-US" dirty="0"/>
          </a:p>
        </p:txBody>
      </p:sp>
      <p:pic>
        <p:nvPicPr>
          <p:cNvPr id="2050" name="Picture 2" descr="http://netrafic.com/wp-content/uploads/2011/02/audie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48134"/>
            <a:ext cx="9164016" cy="583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084637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Who </a:t>
            </a:r>
            <a:r>
              <a:rPr lang="en-US" sz="4400" b="1" dirty="0">
                <a:solidFill>
                  <a:srgbClr val="FF0000"/>
                </a:solidFill>
              </a:rPr>
              <a:t>are you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Major role in higher </a:t>
            </a:r>
            <a:r>
              <a:rPr lang="en-US" sz="4000" b="1" dirty="0" err="1" smtClean="0">
                <a:solidFill>
                  <a:srgbClr val="FF0000"/>
                </a:solidFill>
              </a:rPr>
              <a:t>ed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Why are you in this session?</a:t>
            </a:r>
          </a:p>
          <a:p>
            <a:pPr lvl="1"/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Barriers</a:t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Think-Pair-Share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Your job – in two minutes 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Think of three barriers to faculty adoption of technologies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With person next to you – in 4 minutes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Compare your thoughts &amp; come up with five barriers total – be specific</a:t>
            </a: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Consider – which are in your area of focus and/or influence?</a:t>
            </a:r>
          </a:p>
          <a:p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Hotseat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your results (including circle), using vote to minimize duplicates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9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accent5">
                <a:lumMod val="60000"/>
                <a:lumOff val="40000"/>
              </a:schemeClr>
            </a:gs>
            <a:gs pos="51000">
              <a:schemeClr val="accent5">
                <a:lumMod val="75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18168773"/>
              </p:ext>
            </p:extLst>
          </p:nvPr>
        </p:nvGraphicFramePr>
        <p:xfrm>
          <a:off x="0" y="0"/>
          <a:ext cx="92202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4673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i="1" dirty="0"/>
              <a:t>Area of </a:t>
            </a:r>
            <a:r>
              <a:rPr lang="en-US" sz="2800" b="1" i="1" dirty="0" smtClean="0"/>
              <a:t>Concern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3537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075" y="381000"/>
            <a:ext cx="9072313" cy="5753800"/>
            <a:chOff x="88075" y="403242"/>
            <a:chExt cx="9072313" cy="5753800"/>
          </a:xfrm>
        </p:grpSpPr>
        <p:grpSp>
          <p:nvGrpSpPr>
            <p:cNvPr id="65" name="Group 64"/>
            <p:cNvGrpSpPr/>
            <p:nvPr/>
          </p:nvGrpSpPr>
          <p:grpSpPr>
            <a:xfrm>
              <a:off x="6609275" y="1789113"/>
              <a:ext cx="2551113" cy="2919413"/>
              <a:chOff x="6502400" y="1789113"/>
              <a:chExt cx="2551113" cy="2919413"/>
            </a:xfrm>
          </p:grpSpPr>
          <p:sp>
            <p:nvSpPr>
              <p:cNvPr id="66" name="Freeform 10"/>
              <p:cNvSpPr>
                <a:spLocks/>
              </p:cNvSpPr>
              <p:nvPr/>
            </p:nvSpPr>
            <p:spPr bwMode="auto">
              <a:xfrm>
                <a:off x="6502400" y="1789113"/>
                <a:ext cx="2551113" cy="2919413"/>
              </a:xfrm>
              <a:custGeom>
                <a:avLst/>
                <a:gdLst>
                  <a:gd name="T0" fmla="*/ 0 w 1607"/>
                  <a:gd name="T1" fmla="*/ 84 h 1839"/>
                  <a:gd name="T2" fmla="*/ 10 w 1607"/>
                  <a:gd name="T3" fmla="*/ 219 h 1839"/>
                  <a:gd name="T4" fmla="*/ 24 w 1607"/>
                  <a:gd name="T5" fmla="*/ 386 h 1839"/>
                  <a:gd name="T6" fmla="*/ 42 w 1607"/>
                  <a:gd name="T7" fmla="*/ 568 h 1839"/>
                  <a:gd name="T8" fmla="*/ 66 w 1607"/>
                  <a:gd name="T9" fmla="*/ 759 h 1839"/>
                  <a:gd name="T10" fmla="*/ 93 w 1607"/>
                  <a:gd name="T11" fmla="*/ 954 h 1839"/>
                  <a:gd name="T12" fmla="*/ 117 w 1607"/>
                  <a:gd name="T13" fmla="*/ 1150 h 1839"/>
                  <a:gd name="T14" fmla="*/ 145 w 1607"/>
                  <a:gd name="T15" fmla="*/ 1327 h 1839"/>
                  <a:gd name="T16" fmla="*/ 173 w 1607"/>
                  <a:gd name="T17" fmla="*/ 1494 h 1839"/>
                  <a:gd name="T18" fmla="*/ 196 w 1607"/>
                  <a:gd name="T19" fmla="*/ 1634 h 1839"/>
                  <a:gd name="T20" fmla="*/ 219 w 1607"/>
                  <a:gd name="T21" fmla="*/ 1746 h 1839"/>
                  <a:gd name="T22" fmla="*/ 238 w 1607"/>
                  <a:gd name="T23" fmla="*/ 1811 h 1839"/>
                  <a:gd name="T24" fmla="*/ 270 w 1607"/>
                  <a:gd name="T25" fmla="*/ 1834 h 1839"/>
                  <a:gd name="T26" fmla="*/ 326 w 1607"/>
                  <a:gd name="T27" fmla="*/ 1816 h 1839"/>
                  <a:gd name="T28" fmla="*/ 401 w 1607"/>
                  <a:gd name="T29" fmla="*/ 1792 h 1839"/>
                  <a:gd name="T30" fmla="*/ 457 w 1607"/>
                  <a:gd name="T31" fmla="*/ 1774 h 1839"/>
                  <a:gd name="T32" fmla="*/ 522 w 1607"/>
                  <a:gd name="T33" fmla="*/ 1751 h 1839"/>
                  <a:gd name="T34" fmla="*/ 592 w 1607"/>
                  <a:gd name="T35" fmla="*/ 1718 h 1839"/>
                  <a:gd name="T36" fmla="*/ 671 w 1607"/>
                  <a:gd name="T37" fmla="*/ 1681 h 1839"/>
                  <a:gd name="T38" fmla="*/ 759 w 1607"/>
                  <a:gd name="T39" fmla="*/ 1634 h 1839"/>
                  <a:gd name="T40" fmla="*/ 848 w 1607"/>
                  <a:gd name="T41" fmla="*/ 1578 h 1839"/>
                  <a:gd name="T42" fmla="*/ 950 w 1607"/>
                  <a:gd name="T43" fmla="*/ 1513 h 1839"/>
                  <a:gd name="T44" fmla="*/ 1057 w 1607"/>
                  <a:gd name="T45" fmla="*/ 1439 h 1839"/>
                  <a:gd name="T46" fmla="*/ 1160 w 1607"/>
                  <a:gd name="T47" fmla="*/ 1359 h 1839"/>
                  <a:gd name="T48" fmla="*/ 1258 w 1607"/>
                  <a:gd name="T49" fmla="*/ 1276 h 1839"/>
                  <a:gd name="T50" fmla="*/ 1332 w 1607"/>
                  <a:gd name="T51" fmla="*/ 1192 h 1839"/>
                  <a:gd name="T52" fmla="*/ 1402 w 1607"/>
                  <a:gd name="T53" fmla="*/ 1108 h 1839"/>
                  <a:gd name="T54" fmla="*/ 1453 w 1607"/>
                  <a:gd name="T55" fmla="*/ 1024 h 1839"/>
                  <a:gd name="T56" fmla="*/ 1500 w 1607"/>
                  <a:gd name="T57" fmla="*/ 950 h 1839"/>
                  <a:gd name="T58" fmla="*/ 1537 w 1607"/>
                  <a:gd name="T59" fmla="*/ 880 h 1839"/>
                  <a:gd name="T60" fmla="*/ 1560 w 1607"/>
                  <a:gd name="T61" fmla="*/ 815 h 1839"/>
                  <a:gd name="T62" fmla="*/ 1579 w 1607"/>
                  <a:gd name="T63" fmla="*/ 759 h 1839"/>
                  <a:gd name="T64" fmla="*/ 1598 w 1607"/>
                  <a:gd name="T65" fmla="*/ 684 h 1839"/>
                  <a:gd name="T66" fmla="*/ 1607 w 1607"/>
                  <a:gd name="T67" fmla="*/ 642 h 1839"/>
                  <a:gd name="T68" fmla="*/ 1546 w 1607"/>
                  <a:gd name="T69" fmla="*/ 577 h 1839"/>
                  <a:gd name="T70" fmla="*/ 1472 w 1607"/>
                  <a:gd name="T71" fmla="*/ 507 h 1839"/>
                  <a:gd name="T72" fmla="*/ 1397 w 1607"/>
                  <a:gd name="T73" fmla="*/ 442 h 1839"/>
                  <a:gd name="T74" fmla="*/ 1342 w 1607"/>
                  <a:gd name="T75" fmla="*/ 400 h 1839"/>
                  <a:gd name="T76" fmla="*/ 1286 w 1607"/>
                  <a:gd name="T77" fmla="*/ 358 h 1839"/>
                  <a:gd name="T78" fmla="*/ 1225 w 1607"/>
                  <a:gd name="T79" fmla="*/ 312 h 1839"/>
                  <a:gd name="T80" fmla="*/ 1160 w 1607"/>
                  <a:gd name="T81" fmla="*/ 275 h 1839"/>
                  <a:gd name="T82" fmla="*/ 1095 w 1607"/>
                  <a:gd name="T83" fmla="*/ 233 h 1839"/>
                  <a:gd name="T84" fmla="*/ 1020 w 1607"/>
                  <a:gd name="T85" fmla="*/ 195 h 1839"/>
                  <a:gd name="T86" fmla="*/ 927 w 1607"/>
                  <a:gd name="T87" fmla="*/ 163 h 1839"/>
                  <a:gd name="T88" fmla="*/ 825 w 1607"/>
                  <a:gd name="T89" fmla="*/ 130 h 1839"/>
                  <a:gd name="T90" fmla="*/ 718 w 1607"/>
                  <a:gd name="T91" fmla="*/ 102 h 1839"/>
                  <a:gd name="T92" fmla="*/ 606 w 1607"/>
                  <a:gd name="T93" fmla="*/ 79 h 1839"/>
                  <a:gd name="T94" fmla="*/ 494 w 1607"/>
                  <a:gd name="T95" fmla="*/ 60 h 1839"/>
                  <a:gd name="T96" fmla="*/ 382 w 1607"/>
                  <a:gd name="T97" fmla="*/ 42 h 1839"/>
                  <a:gd name="T98" fmla="*/ 280 w 1607"/>
                  <a:gd name="T99" fmla="*/ 28 h 1839"/>
                  <a:gd name="T100" fmla="*/ 191 w 1607"/>
                  <a:gd name="T101" fmla="*/ 14 h 1839"/>
                  <a:gd name="T102" fmla="*/ 107 w 1607"/>
                  <a:gd name="T103" fmla="*/ 9 h 1839"/>
                  <a:gd name="T104" fmla="*/ 52 w 1607"/>
                  <a:gd name="T105" fmla="*/ 0 h 1839"/>
                  <a:gd name="T106" fmla="*/ 0 w 1607"/>
                  <a:gd name="T107" fmla="*/ 0 h 18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07" h="1839">
                    <a:moveTo>
                      <a:pt x="0" y="0"/>
                    </a:moveTo>
                    <a:lnTo>
                      <a:pt x="0" y="14"/>
                    </a:lnTo>
                    <a:lnTo>
                      <a:pt x="0" y="37"/>
                    </a:lnTo>
                    <a:lnTo>
                      <a:pt x="0" y="60"/>
                    </a:lnTo>
                    <a:lnTo>
                      <a:pt x="0" y="84"/>
                    </a:lnTo>
                    <a:lnTo>
                      <a:pt x="0" y="107"/>
                    </a:lnTo>
                    <a:lnTo>
                      <a:pt x="0" y="135"/>
                    </a:lnTo>
                    <a:lnTo>
                      <a:pt x="5" y="163"/>
                    </a:lnTo>
                    <a:lnTo>
                      <a:pt x="10" y="191"/>
                    </a:lnTo>
                    <a:lnTo>
                      <a:pt x="10" y="219"/>
                    </a:lnTo>
                    <a:lnTo>
                      <a:pt x="10" y="251"/>
                    </a:lnTo>
                    <a:lnTo>
                      <a:pt x="14" y="284"/>
                    </a:lnTo>
                    <a:lnTo>
                      <a:pt x="19" y="316"/>
                    </a:lnTo>
                    <a:lnTo>
                      <a:pt x="19" y="349"/>
                    </a:lnTo>
                    <a:lnTo>
                      <a:pt x="24" y="386"/>
                    </a:lnTo>
                    <a:lnTo>
                      <a:pt x="28" y="419"/>
                    </a:lnTo>
                    <a:lnTo>
                      <a:pt x="33" y="456"/>
                    </a:lnTo>
                    <a:lnTo>
                      <a:pt x="33" y="493"/>
                    </a:lnTo>
                    <a:lnTo>
                      <a:pt x="38" y="531"/>
                    </a:lnTo>
                    <a:lnTo>
                      <a:pt x="42" y="568"/>
                    </a:lnTo>
                    <a:lnTo>
                      <a:pt x="47" y="605"/>
                    </a:lnTo>
                    <a:lnTo>
                      <a:pt x="52" y="642"/>
                    </a:lnTo>
                    <a:lnTo>
                      <a:pt x="56" y="680"/>
                    </a:lnTo>
                    <a:lnTo>
                      <a:pt x="61" y="722"/>
                    </a:lnTo>
                    <a:lnTo>
                      <a:pt x="66" y="759"/>
                    </a:lnTo>
                    <a:lnTo>
                      <a:pt x="70" y="796"/>
                    </a:lnTo>
                    <a:lnTo>
                      <a:pt x="75" y="838"/>
                    </a:lnTo>
                    <a:lnTo>
                      <a:pt x="80" y="875"/>
                    </a:lnTo>
                    <a:lnTo>
                      <a:pt x="84" y="917"/>
                    </a:lnTo>
                    <a:lnTo>
                      <a:pt x="93" y="954"/>
                    </a:lnTo>
                    <a:lnTo>
                      <a:pt x="98" y="996"/>
                    </a:lnTo>
                    <a:lnTo>
                      <a:pt x="103" y="1034"/>
                    </a:lnTo>
                    <a:lnTo>
                      <a:pt x="107" y="1075"/>
                    </a:lnTo>
                    <a:lnTo>
                      <a:pt x="112" y="1113"/>
                    </a:lnTo>
                    <a:lnTo>
                      <a:pt x="117" y="1150"/>
                    </a:lnTo>
                    <a:lnTo>
                      <a:pt x="121" y="1183"/>
                    </a:lnTo>
                    <a:lnTo>
                      <a:pt x="126" y="1220"/>
                    </a:lnTo>
                    <a:lnTo>
                      <a:pt x="135" y="1257"/>
                    </a:lnTo>
                    <a:lnTo>
                      <a:pt x="140" y="1294"/>
                    </a:lnTo>
                    <a:lnTo>
                      <a:pt x="145" y="1327"/>
                    </a:lnTo>
                    <a:lnTo>
                      <a:pt x="149" y="1364"/>
                    </a:lnTo>
                    <a:lnTo>
                      <a:pt x="154" y="1397"/>
                    </a:lnTo>
                    <a:lnTo>
                      <a:pt x="159" y="1429"/>
                    </a:lnTo>
                    <a:lnTo>
                      <a:pt x="163" y="1462"/>
                    </a:lnTo>
                    <a:lnTo>
                      <a:pt x="173" y="1494"/>
                    </a:lnTo>
                    <a:lnTo>
                      <a:pt x="177" y="1527"/>
                    </a:lnTo>
                    <a:lnTo>
                      <a:pt x="182" y="1555"/>
                    </a:lnTo>
                    <a:lnTo>
                      <a:pt x="187" y="1583"/>
                    </a:lnTo>
                    <a:lnTo>
                      <a:pt x="191" y="1611"/>
                    </a:lnTo>
                    <a:lnTo>
                      <a:pt x="196" y="1634"/>
                    </a:lnTo>
                    <a:lnTo>
                      <a:pt x="201" y="1662"/>
                    </a:lnTo>
                    <a:lnTo>
                      <a:pt x="205" y="1681"/>
                    </a:lnTo>
                    <a:lnTo>
                      <a:pt x="210" y="1704"/>
                    </a:lnTo>
                    <a:lnTo>
                      <a:pt x="215" y="1723"/>
                    </a:lnTo>
                    <a:lnTo>
                      <a:pt x="219" y="1746"/>
                    </a:lnTo>
                    <a:lnTo>
                      <a:pt x="224" y="1760"/>
                    </a:lnTo>
                    <a:lnTo>
                      <a:pt x="229" y="1778"/>
                    </a:lnTo>
                    <a:lnTo>
                      <a:pt x="233" y="1788"/>
                    </a:lnTo>
                    <a:lnTo>
                      <a:pt x="238" y="1802"/>
                    </a:lnTo>
                    <a:lnTo>
                      <a:pt x="238" y="1811"/>
                    </a:lnTo>
                    <a:lnTo>
                      <a:pt x="247" y="1820"/>
                    </a:lnTo>
                    <a:lnTo>
                      <a:pt x="252" y="1834"/>
                    </a:lnTo>
                    <a:lnTo>
                      <a:pt x="256" y="1839"/>
                    </a:lnTo>
                    <a:lnTo>
                      <a:pt x="261" y="1834"/>
                    </a:lnTo>
                    <a:lnTo>
                      <a:pt x="270" y="1834"/>
                    </a:lnTo>
                    <a:lnTo>
                      <a:pt x="280" y="1830"/>
                    </a:lnTo>
                    <a:lnTo>
                      <a:pt x="289" y="1830"/>
                    </a:lnTo>
                    <a:lnTo>
                      <a:pt x="298" y="1825"/>
                    </a:lnTo>
                    <a:lnTo>
                      <a:pt x="312" y="1820"/>
                    </a:lnTo>
                    <a:lnTo>
                      <a:pt x="326" y="1816"/>
                    </a:lnTo>
                    <a:lnTo>
                      <a:pt x="345" y="1816"/>
                    </a:lnTo>
                    <a:lnTo>
                      <a:pt x="364" y="1806"/>
                    </a:lnTo>
                    <a:lnTo>
                      <a:pt x="382" y="1802"/>
                    </a:lnTo>
                    <a:lnTo>
                      <a:pt x="392" y="1797"/>
                    </a:lnTo>
                    <a:lnTo>
                      <a:pt x="401" y="1792"/>
                    </a:lnTo>
                    <a:lnTo>
                      <a:pt x="410" y="1788"/>
                    </a:lnTo>
                    <a:lnTo>
                      <a:pt x="424" y="1788"/>
                    </a:lnTo>
                    <a:lnTo>
                      <a:pt x="433" y="1783"/>
                    </a:lnTo>
                    <a:lnTo>
                      <a:pt x="443" y="1778"/>
                    </a:lnTo>
                    <a:lnTo>
                      <a:pt x="457" y="1774"/>
                    </a:lnTo>
                    <a:lnTo>
                      <a:pt x="471" y="1769"/>
                    </a:lnTo>
                    <a:lnTo>
                      <a:pt x="480" y="1765"/>
                    </a:lnTo>
                    <a:lnTo>
                      <a:pt x="494" y="1760"/>
                    </a:lnTo>
                    <a:lnTo>
                      <a:pt x="508" y="1755"/>
                    </a:lnTo>
                    <a:lnTo>
                      <a:pt x="522" y="1751"/>
                    </a:lnTo>
                    <a:lnTo>
                      <a:pt x="536" y="1746"/>
                    </a:lnTo>
                    <a:lnTo>
                      <a:pt x="550" y="1737"/>
                    </a:lnTo>
                    <a:lnTo>
                      <a:pt x="559" y="1727"/>
                    </a:lnTo>
                    <a:lnTo>
                      <a:pt x="578" y="1723"/>
                    </a:lnTo>
                    <a:lnTo>
                      <a:pt x="592" y="1718"/>
                    </a:lnTo>
                    <a:lnTo>
                      <a:pt x="606" y="1709"/>
                    </a:lnTo>
                    <a:lnTo>
                      <a:pt x="624" y="1699"/>
                    </a:lnTo>
                    <a:lnTo>
                      <a:pt x="638" y="1695"/>
                    </a:lnTo>
                    <a:lnTo>
                      <a:pt x="652" y="1685"/>
                    </a:lnTo>
                    <a:lnTo>
                      <a:pt x="671" y="1681"/>
                    </a:lnTo>
                    <a:lnTo>
                      <a:pt x="690" y="1671"/>
                    </a:lnTo>
                    <a:lnTo>
                      <a:pt x="704" y="1662"/>
                    </a:lnTo>
                    <a:lnTo>
                      <a:pt x="722" y="1653"/>
                    </a:lnTo>
                    <a:lnTo>
                      <a:pt x="741" y="1643"/>
                    </a:lnTo>
                    <a:lnTo>
                      <a:pt x="759" y="1634"/>
                    </a:lnTo>
                    <a:lnTo>
                      <a:pt x="778" y="1625"/>
                    </a:lnTo>
                    <a:lnTo>
                      <a:pt x="797" y="1611"/>
                    </a:lnTo>
                    <a:lnTo>
                      <a:pt x="815" y="1602"/>
                    </a:lnTo>
                    <a:lnTo>
                      <a:pt x="834" y="1588"/>
                    </a:lnTo>
                    <a:lnTo>
                      <a:pt x="848" y="1578"/>
                    </a:lnTo>
                    <a:lnTo>
                      <a:pt x="867" y="1564"/>
                    </a:lnTo>
                    <a:lnTo>
                      <a:pt x="890" y="1555"/>
                    </a:lnTo>
                    <a:lnTo>
                      <a:pt x="908" y="1541"/>
                    </a:lnTo>
                    <a:lnTo>
                      <a:pt x="932" y="1527"/>
                    </a:lnTo>
                    <a:lnTo>
                      <a:pt x="950" y="1513"/>
                    </a:lnTo>
                    <a:lnTo>
                      <a:pt x="969" y="1499"/>
                    </a:lnTo>
                    <a:lnTo>
                      <a:pt x="988" y="1485"/>
                    </a:lnTo>
                    <a:lnTo>
                      <a:pt x="1011" y="1471"/>
                    </a:lnTo>
                    <a:lnTo>
                      <a:pt x="1034" y="1457"/>
                    </a:lnTo>
                    <a:lnTo>
                      <a:pt x="1057" y="1439"/>
                    </a:lnTo>
                    <a:lnTo>
                      <a:pt x="1076" y="1425"/>
                    </a:lnTo>
                    <a:lnTo>
                      <a:pt x="1099" y="1411"/>
                    </a:lnTo>
                    <a:lnTo>
                      <a:pt x="1123" y="1392"/>
                    </a:lnTo>
                    <a:lnTo>
                      <a:pt x="1141" y="1373"/>
                    </a:lnTo>
                    <a:lnTo>
                      <a:pt x="1160" y="1359"/>
                    </a:lnTo>
                    <a:lnTo>
                      <a:pt x="1183" y="1341"/>
                    </a:lnTo>
                    <a:lnTo>
                      <a:pt x="1197" y="1327"/>
                    </a:lnTo>
                    <a:lnTo>
                      <a:pt x="1220" y="1308"/>
                    </a:lnTo>
                    <a:lnTo>
                      <a:pt x="1239" y="1294"/>
                    </a:lnTo>
                    <a:lnTo>
                      <a:pt x="1258" y="1276"/>
                    </a:lnTo>
                    <a:lnTo>
                      <a:pt x="1267" y="1257"/>
                    </a:lnTo>
                    <a:lnTo>
                      <a:pt x="1286" y="1238"/>
                    </a:lnTo>
                    <a:lnTo>
                      <a:pt x="1300" y="1224"/>
                    </a:lnTo>
                    <a:lnTo>
                      <a:pt x="1318" y="1206"/>
                    </a:lnTo>
                    <a:lnTo>
                      <a:pt x="1332" y="1192"/>
                    </a:lnTo>
                    <a:lnTo>
                      <a:pt x="1346" y="1173"/>
                    </a:lnTo>
                    <a:lnTo>
                      <a:pt x="1360" y="1159"/>
                    </a:lnTo>
                    <a:lnTo>
                      <a:pt x="1374" y="1141"/>
                    </a:lnTo>
                    <a:lnTo>
                      <a:pt x="1388" y="1122"/>
                    </a:lnTo>
                    <a:lnTo>
                      <a:pt x="1402" y="1108"/>
                    </a:lnTo>
                    <a:lnTo>
                      <a:pt x="1411" y="1089"/>
                    </a:lnTo>
                    <a:lnTo>
                      <a:pt x="1425" y="1075"/>
                    </a:lnTo>
                    <a:lnTo>
                      <a:pt x="1435" y="1057"/>
                    </a:lnTo>
                    <a:lnTo>
                      <a:pt x="1444" y="1043"/>
                    </a:lnTo>
                    <a:lnTo>
                      <a:pt x="1453" y="1024"/>
                    </a:lnTo>
                    <a:lnTo>
                      <a:pt x="1463" y="1010"/>
                    </a:lnTo>
                    <a:lnTo>
                      <a:pt x="1472" y="996"/>
                    </a:lnTo>
                    <a:lnTo>
                      <a:pt x="1481" y="978"/>
                    </a:lnTo>
                    <a:lnTo>
                      <a:pt x="1491" y="964"/>
                    </a:lnTo>
                    <a:lnTo>
                      <a:pt x="1500" y="950"/>
                    </a:lnTo>
                    <a:lnTo>
                      <a:pt x="1505" y="936"/>
                    </a:lnTo>
                    <a:lnTo>
                      <a:pt x="1514" y="922"/>
                    </a:lnTo>
                    <a:lnTo>
                      <a:pt x="1519" y="908"/>
                    </a:lnTo>
                    <a:lnTo>
                      <a:pt x="1528" y="894"/>
                    </a:lnTo>
                    <a:lnTo>
                      <a:pt x="1537" y="880"/>
                    </a:lnTo>
                    <a:lnTo>
                      <a:pt x="1542" y="866"/>
                    </a:lnTo>
                    <a:lnTo>
                      <a:pt x="1546" y="852"/>
                    </a:lnTo>
                    <a:lnTo>
                      <a:pt x="1551" y="843"/>
                    </a:lnTo>
                    <a:lnTo>
                      <a:pt x="1556" y="824"/>
                    </a:lnTo>
                    <a:lnTo>
                      <a:pt x="1560" y="815"/>
                    </a:lnTo>
                    <a:lnTo>
                      <a:pt x="1565" y="805"/>
                    </a:lnTo>
                    <a:lnTo>
                      <a:pt x="1570" y="791"/>
                    </a:lnTo>
                    <a:lnTo>
                      <a:pt x="1574" y="777"/>
                    </a:lnTo>
                    <a:lnTo>
                      <a:pt x="1574" y="768"/>
                    </a:lnTo>
                    <a:lnTo>
                      <a:pt x="1579" y="759"/>
                    </a:lnTo>
                    <a:lnTo>
                      <a:pt x="1584" y="749"/>
                    </a:lnTo>
                    <a:lnTo>
                      <a:pt x="1588" y="731"/>
                    </a:lnTo>
                    <a:lnTo>
                      <a:pt x="1593" y="712"/>
                    </a:lnTo>
                    <a:lnTo>
                      <a:pt x="1598" y="698"/>
                    </a:lnTo>
                    <a:lnTo>
                      <a:pt x="1598" y="684"/>
                    </a:lnTo>
                    <a:lnTo>
                      <a:pt x="1602" y="670"/>
                    </a:lnTo>
                    <a:lnTo>
                      <a:pt x="1607" y="661"/>
                    </a:lnTo>
                    <a:lnTo>
                      <a:pt x="1607" y="647"/>
                    </a:lnTo>
                    <a:lnTo>
                      <a:pt x="1607" y="642"/>
                    </a:lnTo>
                    <a:lnTo>
                      <a:pt x="1607" y="642"/>
                    </a:lnTo>
                    <a:lnTo>
                      <a:pt x="1598" y="633"/>
                    </a:lnTo>
                    <a:lnTo>
                      <a:pt x="1584" y="614"/>
                    </a:lnTo>
                    <a:lnTo>
                      <a:pt x="1565" y="600"/>
                    </a:lnTo>
                    <a:lnTo>
                      <a:pt x="1556" y="587"/>
                    </a:lnTo>
                    <a:lnTo>
                      <a:pt x="1546" y="577"/>
                    </a:lnTo>
                    <a:lnTo>
                      <a:pt x="1532" y="563"/>
                    </a:lnTo>
                    <a:lnTo>
                      <a:pt x="1519" y="554"/>
                    </a:lnTo>
                    <a:lnTo>
                      <a:pt x="1500" y="535"/>
                    </a:lnTo>
                    <a:lnTo>
                      <a:pt x="1486" y="526"/>
                    </a:lnTo>
                    <a:lnTo>
                      <a:pt x="1472" y="507"/>
                    </a:lnTo>
                    <a:lnTo>
                      <a:pt x="1453" y="493"/>
                    </a:lnTo>
                    <a:lnTo>
                      <a:pt x="1435" y="479"/>
                    </a:lnTo>
                    <a:lnTo>
                      <a:pt x="1416" y="461"/>
                    </a:lnTo>
                    <a:lnTo>
                      <a:pt x="1407" y="451"/>
                    </a:lnTo>
                    <a:lnTo>
                      <a:pt x="1397" y="442"/>
                    </a:lnTo>
                    <a:lnTo>
                      <a:pt x="1383" y="433"/>
                    </a:lnTo>
                    <a:lnTo>
                      <a:pt x="1374" y="428"/>
                    </a:lnTo>
                    <a:lnTo>
                      <a:pt x="1365" y="419"/>
                    </a:lnTo>
                    <a:lnTo>
                      <a:pt x="1356" y="410"/>
                    </a:lnTo>
                    <a:lnTo>
                      <a:pt x="1342" y="400"/>
                    </a:lnTo>
                    <a:lnTo>
                      <a:pt x="1332" y="391"/>
                    </a:lnTo>
                    <a:lnTo>
                      <a:pt x="1318" y="382"/>
                    </a:lnTo>
                    <a:lnTo>
                      <a:pt x="1309" y="372"/>
                    </a:lnTo>
                    <a:lnTo>
                      <a:pt x="1300" y="363"/>
                    </a:lnTo>
                    <a:lnTo>
                      <a:pt x="1286" y="358"/>
                    </a:lnTo>
                    <a:lnTo>
                      <a:pt x="1276" y="344"/>
                    </a:lnTo>
                    <a:lnTo>
                      <a:pt x="1262" y="340"/>
                    </a:lnTo>
                    <a:lnTo>
                      <a:pt x="1248" y="330"/>
                    </a:lnTo>
                    <a:lnTo>
                      <a:pt x="1239" y="321"/>
                    </a:lnTo>
                    <a:lnTo>
                      <a:pt x="1225" y="312"/>
                    </a:lnTo>
                    <a:lnTo>
                      <a:pt x="1211" y="307"/>
                    </a:lnTo>
                    <a:lnTo>
                      <a:pt x="1197" y="298"/>
                    </a:lnTo>
                    <a:lnTo>
                      <a:pt x="1188" y="289"/>
                    </a:lnTo>
                    <a:lnTo>
                      <a:pt x="1174" y="279"/>
                    </a:lnTo>
                    <a:lnTo>
                      <a:pt x="1160" y="275"/>
                    </a:lnTo>
                    <a:lnTo>
                      <a:pt x="1146" y="265"/>
                    </a:lnTo>
                    <a:lnTo>
                      <a:pt x="1137" y="256"/>
                    </a:lnTo>
                    <a:lnTo>
                      <a:pt x="1123" y="247"/>
                    </a:lnTo>
                    <a:lnTo>
                      <a:pt x="1109" y="237"/>
                    </a:lnTo>
                    <a:lnTo>
                      <a:pt x="1095" y="233"/>
                    </a:lnTo>
                    <a:lnTo>
                      <a:pt x="1081" y="228"/>
                    </a:lnTo>
                    <a:lnTo>
                      <a:pt x="1067" y="219"/>
                    </a:lnTo>
                    <a:lnTo>
                      <a:pt x="1048" y="209"/>
                    </a:lnTo>
                    <a:lnTo>
                      <a:pt x="1034" y="200"/>
                    </a:lnTo>
                    <a:lnTo>
                      <a:pt x="1020" y="195"/>
                    </a:lnTo>
                    <a:lnTo>
                      <a:pt x="1002" y="186"/>
                    </a:lnTo>
                    <a:lnTo>
                      <a:pt x="983" y="181"/>
                    </a:lnTo>
                    <a:lnTo>
                      <a:pt x="964" y="172"/>
                    </a:lnTo>
                    <a:lnTo>
                      <a:pt x="946" y="167"/>
                    </a:lnTo>
                    <a:lnTo>
                      <a:pt x="927" y="163"/>
                    </a:lnTo>
                    <a:lnTo>
                      <a:pt x="908" y="154"/>
                    </a:lnTo>
                    <a:lnTo>
                      <a:pt x="885" y="149"/>
                    </a:lnTo>
                    <a:lnTo>
                      <a:pt x="867" y="144"/>
                    </a:lnTo>
                    <a:lnTo>
                      <a:pt x="848" y="135"/>
                    </a:lnTo>
                    <a:lnTo>
                      <a:pt x="825" y="130"/>
                    </a:lnTo>
                    <a:lnTo>
                      <a:pt x="806" y="126"/>
                    </a:lnTo>
                    <a:lnTo>
                      <a:pt x="787" y="121"/>
                    </a:lnTo>
                    <a:lnTo>
                      <a:pt x="764" y="116"/>
                    </a:lnTo>
                    <a:lnTo>
                      <a:pt x="741" y="112"/>
                    </a:lnTo>
                    <a:lnTo>
                      <a:pt x="718" y="102"/>
                    </a:lnTo>
                    <a:lnTo>
                      <a:pt x="694" y="98"/>
                    </a:lnTo>
                    <a:lnTo>
                      <a:pt x="671" y="93"/>
                    </a:lnTo>
                    <a:lnTo>
                      <a:pt x="652" y="88"/>
                    </a:lnTo>
                    <a:lnTo>
                      <a:pt x="629" y="84"/>
                    </a:lnTo>
                    <a:lnTo>
                      <a:pt x="606" y="79"/>
                    </a:lnTo>
                    <a:lnTo>
                      <a:pt x="582" y="74"/>
                    </a:lnTo>
                    <a:lnTo>
                      <a:pt x="559" y="70"/>
                    </a:lnTo>
                    <a:lnTo>
                      <a:pt x="536" y="65"/>
                    </a:lnTo>
                    <a:lnTo>
                      <a:pt x="517" y="65"/>
                    </a:lnTo>
                    <a:lnTo>
                      <a:pt x="494" y="60"/>
                    </a:lnTo>
                    <a:lnTo>
                      <a:pt x="471" y="56"/>
                    </a:lnTo>
                    <a:lnTo>
                      <a:pt x="447" y="51"/>
                    </a:lnTo>
                    <a:lnTo>
                      <a:pt x="429" y="51"/>
                    </a:lnTo>
                    <a:lnTo>
                      <a:pt x="406" y="46"/>
                    </a:lnTo>
                    <a:lnTo>
                      <a:pt x="382" y="42"/>
                    </a:lnTo>
                    <a:lnTo>
                      <a:pt x="364" y="37"/>
                    </a:lnTo>
                    <a:lnTo>
                      <a:pt x="340" y="37"/>
                    </a:lnTo>
                    <a:lnTo>
                      <a:pt x="317" y="32"/>
                    </a:lnTo>
                    <a:lnTo>
                      <a:pt x="298" y="28"/>
                    </a:lnTo>
                    <a:lnTo>
                      <a:pt x="280" y="28"/>
                    </a:lnTo>
                    <a:lnTo>
                      <a:pt x="261" y="28"/>
                    </a:lnTo>
                    <a:lnTo>
                      <a:pt x="243" y="23"/>
                    </a:lnTo>
                    <a:lnTo>
                      <a:pt x="224" y="18"/>
                    </a:lnTo>
                    <a:lnTo>
                      <a:pt x="205" y="18"/>
                    </a:lnTo>
                    <a:lnTo>
                      <a:pt x="191" y="14"/>
                    </a:lnTo>
                    <a:lnTo>
                      <a:pt x="173" y="14"/>
                    </a:lnTo>
                    <a:lnTo>
                      <a:pt x="154" y="9"/>
                    </a:lnTo>
                    <a:lnTo>
                      <a:pt x="140" y="9"/>
                    </a:lnTo>
                    <a:lnTo>
                      <a:pt x="126" y="9"/>
                    </a:lnTo>
                    <a:lnTo>
                      <a:pt x="107" y="9"/>
                    </a:lnTo>
                    <a:lnTo>
                      <a:pt x="98" y="5"/>
                    </a:lnTo>
                    <a:lnTo>
                      <a:pt x="84" y="5"/>
                    </a:lnTo>
                    <a:lnTo>
                      <a:pt x="75" y="5"/>
                    </a:lnTo>
                    <a:lnTo>
                      <a:pt x="61" y="0"/>
                    </a:lnTo>
                    <a:lnTo>
                      <a:pt x="52" y="0"/>
                    </a:lnTo>
                    <a:lnTo>
                      <a:pt x="42" y="0"/>
                    </a:lnTo>
                    <a:lnTo>
                      <a:pt x="33" y="0"/>
                    </a:lnTo>
                    <a:lnTo>
                      <a:pt x="19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7" name="Freeform 13"/>
              <p:cNvSpPr>
                <a:spLocks/>
              </p:cNvSpPr>
              <p:nvPr/>
            </p:nvSpPr>
            <p:spPr bwMode="auto">
              <a:xfrm>
                <a:off x="6821488" y="2120900"/>
                <a:ext cx="1825625" cy="2100263"/>
              </a:xfrm>
              <a:custGeom>
                <a:avLst/>
                <a:gdLst>
                  <a:gd name="T0" fmla="*/ 0 w 1150"/>
                  <a:gd name="T1" fmla="*/ 19 h 1323"/>
                  <a:gd name="T2" fmla="*/ 9 w 1150"/>
                  <a:gd name="T3" fmla="*/ 70 h 1323"/>
                  <a:gd name="T4" fmla="*/ 18 w 1150"/>
                  <a:gd name="T5" fmla="*/ 135 h 1323"/>
                  <a:gd name="T6" fmla="*/ 32 w 1150"/>
                  <a:gd name="T7" fmla="*/ 224 h 1323"/>
                  <a:gd name="T8" fmla="*/ 46 w 1150"/>
                  <a:gd name="T9" fmla="*/ 326 h 1323"/>
                  <a:gd name="T10" fmla="*/ 65 w 1150"/>
                  <a:gd name="T11" fmla="*/ 433 h 1323"/>
                  <a:gd name="T12" fmla="*/ 83 w 1150"/>
                  <a:gd name="T13" fmla="*/ 550 h 1323"/>
                  <a:gd name="T14" fmla="*/ 107 w 1150"/>
                  <a:gd name="T15" fmla="*/ 671 h 1323"/>
                  <a:gd name="T16" fmla="*/ 125 w 1150"/>
                  <a:gd name="T17" fmla="*/ 787 h 1323"/>
                  <a:gd name="T18" fmla="*/ 144 w 1150"/>
                  <a:gd name="T19" fmla="*/ 904 h 1323"/>
                  <a:gd name="T20" fmla="*/ 163 w 1150"/>
                  <a:gd name="T21" fmla="*/ 1011 h 1323"/>
                  <a:gd name="T22" fmla="*/ 186 w 1150"/>
                  <a:gd name="T23" fmla="*/ 1109 h 1323"/>
                  <a:gd name="T24" fmla="*/ 200 w 1150"/>
                  <a:gd name="T25" fmla="*/ 1188 h 1323"/>
                  <a:gd name="T26" fmla="*/ 214 w 1150"/>
                  <a:gd name="T27" fmla="*/ 1258 h 1323"/>
                  <a:gd name="T28" fmla="*/ 232 w 1150"/>
                  <a:gd name="T29" fmla="*/ 1299 h 1323"/>
                  <a:gd name="T30" fmla="*/ 260 w 1150"/>
                  <a:gd name="T31" fmla="*/ 1318 h 1323"/>
                  <a:gd name="T32" fmla="*/ 307 w 1150"/>
                  <a:gd name="T33" fmla="*/ 1290 h 1323"/>
                  <a:gd name="T34" fmla="*/ 367 w 1150"/>
                  <a:gd name="T35" fmla="*/ 1253 h 1323"/>
                  <a:gd name="T36" fmla="*/ 433 w 1150"/>
                  <a:gd name="T37" fmla="*/ 1211 h 1323"/>
                  <a:gd name="T38" fmla="*/ 484 w 1150"/>
                  <a:gd name="T39" fmla="*/ 1178 h 1323"/>
                  <a:gd name="T40" fmla="*/ 535 w 1150"/>
                  <a:gd name="T41" fmla="*/ 1141 h 1323"/>
                  <a:gd name="T42" fmla="*/ 577 w 1150"/>
                  <a:gd name="T43" fmla="*/ 1113 h 1323"/>
                  <a:gd name="T44" fmla="*/ 624 w 1150"/>
                  <a:gd name="T45" fmla="*/ 1085 h 1323"/>
                  <a:gd name="T46" fmla="*/ 666 w 1150"/>
                  <a:gd name="T47" fmla="*/ 1053 h 1323"/>
                  <a:gd name="T48" fmla="*/ 707 w 1150"/>
                  <a:gd name="T49" fmla="*/ 1020 h 1323"/>
                  <a:gd name="T50" fmla="*/ 749 w 1150"/>
                  <a:gd name="T51" fmla="*/ 992 h 1323"/>
                  <a:gd name="T52" fmla="*/ 791 w 1150"/>
                  <a:gd name="T53" fmla="*/ 960 h 1323"/>
                  <a:gd name="T54" fmla="*/ 861 w 1150"/>
                  <a:gd name="T55" fmla="*/ 908 h 1323"/>
                  <a:gd name="T56" fmla="*/ 931 w 1150"/>
                  <a:gd name="T57" fmla="*/ 843 h 1323"/>
                  <a:gd name="T58" fmla="*/ 992 w 1150"/>
                  <a:gd name="T59" fmla="*/ 773 h 1323"/>
                  <a:gd name="T60" fmla="*/ 1043 w 1150"/>
                  <a:gd name="T61" fmla="*/ 708 h 1323"/>
                  <a:gd name="T62" fmla="*/ 1085 w 1150"/>
                  <a:gd name="T63" fmla="*/ 652 h 1323"/>
                  <a:gd name="T64" fmla="*/ 1117 w 1150"/>
                  <a:gd name="T65" fmla="*/ 601 h 1323"/>
                  <a:gd name="T66" fmla="*/ 1145 w 1150"/>
                  <a:gd name="T67" fmla="*/ 554 h 1323"/>
                  <a:gd name="T68" fmla="*/ 1122 w 1150"/>
                  <a:gd name="T69" fmla="*/ 527 h 1323"/>
                  <a:gd name="T70" fmla="*/ 1066 w 1150"/>
                  <a:gd name="T71" fmla="*/ 475 h 1323"/>
                  <a:gd name="T72" fmla="*/ 1010 w 1150"/>
                  <a:gd name="T73" fmla="*/ 424 h 1323"/>
                  <a:gd name="T74" fmla="*/ 945 w 1150"/>
                  <a:gd name="T75" fmla="*/ 364 h 1323"/>
                  <a:gd name="T76" fmla="*/ 875 w 1150"/>
                  <a:gd name="T77" fmla="*/ 308 h 1323"/>
                  <a:gd name="T78" fmla="*/ 805 w 1150"/>
                  <a:gd name="T79" fmla="*/ 252 h 1323"/>
                  <a:gd name="T80" fmla="*/ 740 w 1150"/>
                  <a:gd name="T81" fmla="*/ 205 h 1323"/>
                  <a:gd name="T82" fmla="*/ 698 w 1150"/>
                  <a:gd name="T83" fmla="*/ 182 h 1323"/>
                  <a:gd name="T84" fmla="*/ 656 w 1150"/>
                  <a:gd name="T85" fmla="*/ 163 h 1323"/>
                  <a:gd name="T86" fmla="*/ 605 w 1150"/>
                  <a:gd name="T87" fmla="*/ 145 h 1323"/>
                  <a:gd name="T88" fmla="*/ 554 w 1150"/>
                  <a:gd name="T89" fmla="*/ 131 h 1323"/>
                  <a:gd name="T90" fmla="*/ 493 w 1150"/>
                  <a:gd name="T91" fmla="*/ 112 h 1323"/>
                  <a:gd name="T92" fmla="*/ 437 w 1150"/>
                  <a:gd name="T93" fmla="*/ 94 h 1323"/>
                  <a:gd name="T94" fmla="*/ 377 w 1150"/>
                  <a:gd name="T95" fmla="*/ 80 h 1323"/>
                  <a:gd name="T96" fmla="*/ 316 w 1150"/>
                  <a:gd name="T97" fmla="*/ 66 h 1323"/>
                  <a:gd name="T98" fmla="*/ 256 w 1150"/>
                  <a:gd name="T99" fmla="*/ 52 h 1323"/>
                  <a:gd name="T100" fmla="*/ 195 w 1150"/>
                  <a:gd name="T101" fmla="*/ 38 h 1323"/>
                  <a:gd name="T102" fmla="*/ 144 w 1150"/>
                  <a:gd name="T103" fmla="*/ 28 h 1323"/>
                  <a:gd name="T104" fmla="*/ 97 w 1150"/>
                  <a:gd name="T105" fmla="*/ 19 h 1323"/>
                  <a:gd name="T106" fmla="*/ 55 w 1150"/>
                  <a:gd name="T107" fmla="*/ 10 h 1323"/>
                  <a:gd name="T108" fmla="*/ 9 w 1150"/>
                  <a:gd name="T109" fmla="*/ 0 h 1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150" h="1323">
                    <a:moveTo>
                      <a:pt x="0" y="0"/>
                    </a:moveTo>
                    <a:lnTo>
                      <a:pt x="0" y="5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4" y="33"/>
                    </a:lnTo>
                    <a:lnTo>
                      <a:pt x="4" y="42"/>
                    </a:lnTo>
                    <a:lnTo>
                      <a:pt x="4" y="56"/>
                    </a:lnTo>
                    <a:lnTo>
                      <a:pt x="9" y="70"/>
                    </a:lnTo>
                    <a:lnTo>
                      <a:pt x="9" y="89"/>
                    </a:lnTo>
                    <a:lnTo>
                      <a:pt x="14" y="103"/>
                    </a:lnTo>
                    <a:lnTo>
                      <a:pt x="18" y="121"/>
                    </a:lnTo>
                    <a:lnTo>
                      <a:pt x="18" y="135"/>
                    </a:lnTo>
                    <a:lnTo>
                      <a:pt x="23" y="159"/>
                    </a:lnTo>
                    <a:lnTo>
                      <a:pt x="23" y="182"/>
                    </a:lnTo>
                    <a:lnTo>
                      <a:pt x="28" y="201"/>
                    </a:lnTo>
                    <a:lnTo>
                      <a:pt x="32" y="224"/>
                    </a:lnTo>
                    <a:lnTo>
                      <a:pt x="37" y="252"/>
                    </a:lnTo>
                    <a:lnTo>
                      <a:pt x="37" y="270"/>
                    </a:lnTo>
                    <a:lnTo>
                      <a:pt x="42" y="298"/>
                    </a:lnTo>
                    <a:lnTo>
                      <a:pt x="46" y="326"/>
                    </a:lnTo>
                    <a:lnTo>
                      <a:pt x="51" y="354"/>
                    </a:lnTo>
                    <a:lnTo>
                      <a:pt x="55" y="378"/>
                    </a:lnTo>
                    <a:lnTo>
                      <a:pt x="60" y="405"/>
                    </a:lnTo>
                    <a:lnTo>
                      <a:pt x="65" y="433"/>
                    </a:lnTo>
                    <a:lnTo>
                      <a:pt x="69" y="466"/>
                    </a:lnTo>
                    <a:lnTo>
                      <a:pt x="74" y="494"/>
                    </a:lnTo>
                    <a:lnTo>
                      <a:pt x="79" y="522"/>
                    </a:lnTo>
                    <a:lnTo>
                      <a:pt x="83" y="550"/>
                    </a:lnTo>
                    <a:lnTo>
                      <a:pt x="88" y="582"/>
                    </a:lnTo>
                    <a:lnTo>
                      <a:pt x="97" y="610"/>
                    </a:lnTo>
                    <a:lnTo>
                      <a:pt x="102" y="643"/>
                    </a:lnTo>
                    <a:lnTo>
                      <a:pt x="107" y="671"/>
                    </a:lnTo>
                    <a:lnTo>
                      <a:pt x="111" y="703"/>
                    </a:lnTo>
                    <a:lnTo>
                      <a:pt x="116" y="731"/>
                    </a:lnTo>
                    <a:lnTo>
                      <a:pt x="121" y="759"/>
                    </a:lnTo>
                    <a:lnTo>
                      <a:pt x="125" y="787"/>
                    </a:lnTo>
                    <a:lnTo>
                      <a:pt x="130" y="820"/>
                    </a:lnTo>
                    <a:lnTo>
                      <a:pt x="135" y="848"/>
                    </a:lnTo>
                    <a:lnTo>
                      <a:pt x="139" y="876"/>
                    </a:lnTo>
                    <a:lnTo>
                      <a:pt x="144" y="904"/>
                    </a:lnTo>
                    <a:lnTo>
                      <a:pt x="153" y="932"/>
                    </a:lnTo>
                    <a:lnTo>
                      <a:pt x="153" y="960"/>
                    </a:lnTo>
                    <a:lnTo>
                      <a:pt x="163" y="983"/>
                    </a:lnTo>
                    <a:lnTo>
                      <a:pt x="163" y="1011"/>
                    </a:lnTo>
                    <a:lnTo>
                      <a:pt x="172" y="1039"/>
                    </a:lnTo>
                    <a:lnTo>
                      <a:pt x="172" y="1062"/>
                    </a:lnTo>
                    <a:lnTo>
                      <a:pt x="181" y="1085"/>
                    </a:lnTo>
                    <a:lnTo>
                      <a:pt x="186" y="1109"/>
                    </a:lnTo>
                    <a:lnTo>
                      <a:pt x="191" y="1132"/>
                    </a:lnTo>
                    <a:lnTo>
                      <a:pt x="195" y="1150"/>
                    </a:lnTo>
                    <a:lnTo>
                      <a:pt x="195" y="1169"/>
                    </a:lnTo>
                    <a:lnTo>
                      <a:pt x="200" y="1188"/>
                    </a:lnTo>
                    <a:lnTo>
                      <a:pt x="205" y="1211"/>
                    </a:lnTo>
                    <a:lnTo>
                      <a:pt x="209" y="1225"/>
                    </a:lnTo>
                    <a:lnTo>
                      <a:pt x="214" y="1244"/>
                    </a:lnTo>
                    <a:lnTo>
                      <a:pt x="214" y="1258"/>
                    </a:lnTo>
                    <a:lnTo>
                      <a:pt x="223" y="1271"/>
                    </a:lnTo>
                    <a:lnTo>
                      <a:pt x="223" y="1281"/>
                    </a:lnTo>
                    <a:lnTo>
                      <a:pt x="228" y="1290"/>
                    </a:lnTo>
                    <a:lnTo>
                      <a:pt x="232" y="1299"/>
                    </a:lnTo>
                    <a:lnTo>
                      <a:pt x="232" y="1309"/>
                    </a:lnTo>
                    <a:lnTo>
                      <a:pt x="242" y="1318"/>
                    </a:lnTo>
                    <a:lnTo>
                      <a:pt x="246" y="1323"/>
                    </a:lnTo>
                    <a:lnTo>
                      <a:pt x="260" y="1318"/>
                    </a:lnTo>
                    <a:lnTo>
                      <a:pt x="274" y="1309"/>
                    </a:lnTo>
                    <a:lnTo>
                      <a:pt x="284" y="1304"/>
                    </a:lnTo>
                    <a:lnTo>
                      <a:pt x="298" y="1299"/>
                    </a:lnTo>
                    <a:lnTo>
                      <a:pt x="307" y="1290"/>
                    </a:lnTo>
                    <a:lnTo>
                      <a:pt x="326" y="1281"/>
                    </a:lnTo>
                    <a:lnTo>
                      <a:pt x="340" y="1271"/>
                    </a:lnTo>
                    <a:lnTo>
                      <a:pt x="354" y="1262"/>
                    </a:lnTo>
                    <a:lnTo>
                      <a:pt x="367" y="1253"/>
                    </a:lnTo>
                    <a:lnTo>
                      <a:pt x="386" y="1244"/>
                    </a:lnTo>
                    <a:lnTo>
                      <a:pt x="405" y="1230"/>
                    </a:lnTo>
                    <a:lnTo>
                      <a:pt x="423" y="1220"/>
                    </a:lnTo>
                    <a:lnTo>
                      <a:pt x="433" y="1211"/>
                    </a:lnTo>
                    <a:lnTo>
                      <a:pt x="442" y="1206"/>
                    </a:lnTo>
                    <a:lnTo>
                      <a:pt x="451" y="1202"/>
                    </a:lnTo>
                    <a:lnTo>
                      <a:pt x="465" y="1192"/>
                    </a:lnTo>
                    <a:lnTo>
                      <a:pt x="484" y="1178"/>
                    </a:lnTo>
                    <a:lnTo>
                      <a:pt x="503" y="1164"/>
                    </a:lnTo>
                    <a:lnTo>
                      <a:pt x="512" y="1155"/>
                    </a:lnTo>
                    <a:lnTo>
                      <a:pt x="521" y="1150"/>
                    </a:lnTo>
                    <a:lnTo>
                      <a:pt x="535" y="1141"/>
                    </a:lnTo>
                    <a:lnTo>
                      <a:pt x="544" y="1136"/>
                    </a:lnTo>
                    <a:lnTo>
                      <a:pt x="558" y="1127"/>
                    </a:lnTo>
                    <a:lnTo>
                      <a:pt x="568" y="1122"/>
                    </a:lnTo>
                    <a:lnTo>
                      <a:pt x="577" y="1113"/>
                    </a:lnTo>
                    <a:lnTo>
                      <a:pt x="591" y="1109"/>
                    </a:lnTo>
                    <a:lnTo>
                      <a:pt x="600" y="1099"/>
                    </a:lnTo>
                    <a:lnTo>
                      <a:pt x="614" y="1095"/>
                    </a:lnTo>
                    <a:lnTo>
                      <a:pt x="624" y="1085"/>
                    </a:lnTo>
                    <a:lnTo>
                      <a:pt x="633" y="1076"/>
                    </a:lnTo>
                    <a:lnTo>
                      <a:pt x="642" y="1067"/>
                    </a:lnTo>
                    <a:lnTo>
                      <a:pt x="656" y="1062"/>
                    </a:lnTo>
                    <a:lnTo>
                      <a:pt x="666" y="1053"/>
                    </a:lnTo>
                    <a:lnTo>
                      <a:pt x="675" y="1043"/>
                    </a:lnTo>
                    <a:lnTo>
                      <a:pt x="684" y="1034"/>
                    </a:lnTo>
                    <a:lnTo>
                      <a:pt x="698" y="1029"/>
                    </a:lnTo>
                    <a:lnTo>
                      <a:pt x="707" y="1020"/>
                    </a:lnTo>
                    <a:lnTo>
                      <a:pt x="721" y="1015"/>
                    </a:lnTo>
                    <a:lnTo>
                      <a:pt x="731" y="1006"/>
                    </a:lnTo>
                    <a:lnTo>
                      <a:pt x="740" y="997"/>
                    </a:lnTo>
                    <a:lnTo>
                      <a:pt x="749" y="992"/>
                    </a:lnTo>
                    <a:lnTo>
                      <a:pt x="763" y="983"/>
                    </a:lnTo>
                    <a:lnTo>
                      <a:pt x="773" y="974"/>
                    </a:lnTo>
                    <a:lnTo>
                      <a:pt x="782" y="969"/>
                    </a:lnTo>
                    <a:lnTo>
                      <a:pt x="791" y="960"/>
                    </a:lnTo>
                    <a:lnTo>
                      <a:pt x="805" y="955"/>
                    </a:lnTo>
                    <a:lnTo>
                      <a:pt x="824" y="941"/>
                    </a:lnTo>
                    <a:lnTo>
                      <a:pt x="843" y="922"/>
                    </a:lnTo>
                    <a:lnTo>
                      <a:pt x="861" y="908"/>
                    </a:lnTo>
                    <a:lnTo>
                      <a:pt x="880" y="894"/>
                    </a:lnTo>
                    <a:lnTo>
                      <a:pt x="894" y="876"/>
                    </a:lnTo>
                    <a:lnTo>
                      <a:pt x="912" y="857"/>
                    </a:lnTo>
                    <a:lnTo>
                      <a:pt x="931" y="843"/>
                    </a:lnTo>
                    <a:lnTo>
                      <a:pt x="945" y="825"/>
                    </a:lnTo>
                    <a:lnTo>
                      <a:pt x="964" y="806"/>
                    </a:lnTo>
                    <a:lnTo>
                      <a:pt x="978" y="792"/>
                    </a:lnTo>
                    <a:lnTo>
                      <a:pt x="992" y="773"/>
                    </a:lnTo>
                    <a:lnTo>
                      <a:pt x="1006" y="759"/>
                    </a:lnTo>
                    <a:lnTo>
                      <a:pt x="1019" y="741"/>
                    </a:lnTo>
                    <a:lnTo>
                      <a:pt x="1029" y="727"/>
                    </a:lnTo>
                    <a:lnTo>
                      <a:pt x="1043" y="708"/>
                    </a:lnTo>
                    <a:lnTo>
                      <a:pt x="1057" y="694"/>
                    </a:lnTo>
                    <a:lnTo>
                      <a:pt x="1066" y="680"/>
                    </a:lnTo>
                    <a:lnTo>
                      <a:pt x="1075" y="666"/>
                    </a:lnTo>
                    <a:lnTo>
                      <a:pt x="1085" y="652"/>
                    </a:lnTo>
                    <a:lnTo>
                      <a:pt x="1094" y="638"/>
                    </a:lnTo>
                    <a:lnTo>
                      <a:pt x="1099" y="624"/>
                    </a:lnTo>
                    <a:lnTo>
                      <a:pt x="1108" y="615"/>
                    </a:lnTo>
                    <a:lnTo>
                      <a:pt x="1117" y="601"/>
                    </a:lnTo>
                    <a:lnTo>
                      <a:pt x="1122" y="596"/>
                    </a:lnTo>
                    <a:lnTo>
                      <a:pt x="1131" y="578"/>
                    </a:lnTo>
                    <a:lnTo>
                      <a:pt x="1141" y="564"/>
                    </a:lnTo>
                    <a:lnTo>
                      <a:pt x="1145" y="554"/>
                    </a:lnTo>
                    <a:lnTo>
                      <a:pt x="1150" y="554"/>
                    </a:lnTo>
                    <a:lnTo>
                      <a:pt x="1145" y="550"/>
                    </a:lnTo>
                    <a:lnTo>
                      <a:pt x="1136" y="540"/>
                    </a:lnTo>
                    <a:lnTo>
                      <a:pt x="1122" y="527"/>
                    </a:lnTo>
                    <a:lnTo>
                      <a:pt x="1103" y="508"/>
                    </a:lnTo>
                    <a:lnTo>
                      <a:pt x="1089" y="499"/>
                    </a:lnTo>
                    <a:lnTo>
                      <a:pt x="1085" y="489"/>
                    </a:lnTo>
                    <a:lnTo>
                      <a:pt x="1066" y="475"/>
                    </a:lnTo>
                    <a:lnTo>
                      <a:pt x="1057" y="461"/>
                    </a:lnTo>
                    <a:lnTo>
                      <a:pt x="1038" y="452"/>
                    </a:lnTo>
                    <a:lnTo>
                      <a:pt x="1029" y="438"/>
                    </a:lnTo>
                    <a:lnTo>
                      <a:pt x="1010" y="424"/>
                    </a:lnTo>
                    <a:lnTo>
                      <a:pt x="996" y="410"/>
                    </a:lnTo>
                    <a:lnTo>
                      <a:pt x="978" y="396"/>
                    </a:lnTo>
                    <a:lnTo>
                      <a:pt x="964" y="378"/>
                    </a:lnTo>
                    <a:lnTo>
                      <a:pt x="945" y="364"/>
                    </a:lnTo>
                    <a:lnTo>
                      <a:pt x="931" y="350"/>
                    </a:lnTo>
                    <a:lnTo>
                      <a:pt x="912" y="336"/>
                    </a:lnTo>
                    <a:lnTo>
                      <a:pt x="894" y="322"/>
                    </a:lnTo>
                    <a:lnTo>
                      <a:pt x="875" y="308"/>
                    </a:lnTo>
                    <a:lnTo>
                      <a:pt x="856" y="294"/>
                    </a:lnTo>
                    <a:lnTo>
                      <a:pt x="838" y="275"/>
                    </a:lnTo>
                    <a:lnTo>
                      <a:pt x="819" y="261"/>
                    </a:lnTo>
                    <a:lnTo>
                      <a:pt x="805" y="252"/>
                    </a:lnTo>
                    <a:lnTo>
                      <a:pt x="787" y="238"/>
                    </a:lnTo>
                    <a:lnTo>
                      <a:pt x="773" y="224"/>
                    </a:lnTo>
                    <a:lnTo>
                      <a:pt x="754" y="215"/>
                    </a:lnTo>
                    <a:lnTo>
                      <a:pt x="740" y="205"/>
                    </a:lnTo>
                    <a:lnTo>
                      <a:pt x="726" y="201"/>
                    </a:lnTo>
                    <a:lnTo>
                      <a:pt x="717" y="191"/>
                    </a:lnTo>
                    <a:lnTo>
                      <a:pt x="707" y="187"/>
                    </a:lnTo>
                    <a:lnTo>
                      <a:pt x="698" y="182"/>
                    </a:lnTo>
                    <a:lnTo>
                      <a:pt x="689" y="177"/>
                    </a:lnTo>
                    <a:lnTo>
                      <a:pt x="675" y="173"/>
                    </a:lnTo>
                    <a:lnTo>
                      <a:pt x="666" y="168"/>
                    </a:lnTo>
                    <a:lnTo>
                      <a:pt x="656" y="163"/>
                    </a:lnTo>
                    <a:lnTo>
                      <a:pt x="647" y="163"/>
                    </a:lnTo>
                    <a:lnTo>
                      <a:pt x="633" y="154"/>
                    </a:lnTo>
                    <a:lnTo>
                      <a:pt x="619" y="149"/>
                    </a:lnTo>
                    <a:lnTo>
                      <a:pt x="605" y="145"/>
                    </a:lnTo>
                    <a:lnTo>
                      <a:pt x="596" y="145"/>
                    </a:lnTo>
                    <a:lnTo>
                      <a:pt x="582" y="135"/>
                    </a:lnTo>
                    <a:lnTo>
                      <a:pt x="568" y="135"/>
                    </a:lnTo>
                    <a:lnTo>
                      <a:pt x="554" y="131"/>
                    </a:lnTo>
                    <a:lnTo>
                      <a:pt x="540" y="126"/>
                    </a:lnTo>
                    <a:lnTo>
                      <a:pt x="526" y="121"/>
                    </a:lnTo>
                    <a:lnTo>
                      <a:pt x="512" y="117"/>
                    </a:lnTo>
                    <a:lnTo>
                      <a:pt x="493" y="112"/>
                    </a:lnTo>
                    <a:lnTo>
                      <a:pt x="479" y="107"/>
                    </a:lnTo>
                    <a:lnTo>
                      <a:pt x="465" y="103"/>
                    </a:lnTo>
                    <a:lnTo>
                      <a:pt x="451" y="98"/>
                    </a:lnTo>
                    <a:lnTo>
                      <a:pt x="437" y="94"/>
                    </a:lnTo>
                    <a:lnTo>
                      <a:pt x="423" y="89"/>
                    </a:lnTo>
                    <a:lnTo>
                      <a:pt x="405" y="84"/>
                    </a:lnTo>
                    <a:lnTo>
                      <a:pt x="391" y="84"/>
                    </a:lnTo>
                    <a:lnTo>
                      <a:pt x="377" y="80"/>
                    </a:lnTo>
                    <a:lnTo>
                      <a:pt x="358" y="75"/>
                    </a:lnTo>
                    <a:lnTo>
                      <a:pt x="344" y="70"/>
                    </a:lnTo>
                    <a:lnTo>
                      <a:pt x="330" y="70"/>
                    </a:lnTo>
                    <a:lnTo>
                      <a:pt x="316" y="66"/>
                    </a:lnTo>
                    <a:lnTo>
                      <a:pt x="302" y="66"/>
                    </a:lnTo>
                    <a:lnTo>
                      <a:pt x="284" y="56"/>
                    </a:lnTo>
                    <a:lnTo>
                      <a:pt x="270" y="56"/>
                    </a:lnTo>
                    <a:lnTo>
                      <a:pt x="256" y="52"/>
                    </a:lnTo>
                    <a:lnTo>
                      <a:pt x="242" y="47"/>
                    </a:lnTo>
                    <a:lnTo>
                      <a:pt x="223" y="47"/>
                    </a:lnTo>
                    <a:lnTo>
                      <a:pt x="209" y="42"/>
                    </a:lnTo>
                    <a:lnTo>
                      <a:pt x="195" y="38"/>
                    </a:lnTo>
                    <a:lnTo>
                      <a:pt x="186" y="38"/>
                    </a:lnTo>
                    <a:lnTo>
                      <a:pt x="172" y="33"/>
                    </a:lnTo>
                    <a:lnTo>
                      <a:pt x="158" y="33"/>
                    </a:lnTo>
                    <a:lnTo>
                      <a:pt x="144" y="28"/>
                    </a:lnTo>
                    <a:lnTo>
                      <a:pt x="135" y="28"/>
                    </a:lnTo>
                    <a:lnTo>
                      <a:pt x="121" y="24"/>
                    </a:lnTo>
                    <a:lnTo>
                      <a:pt x="107" y="19"/>
                    </a:lnTo>
                    <a:lnTo>
                      <a:pt x="97" y="19"/>
                    </a:lnTo>
                    <a:lnTo>
                      <a:pt x="88" y="19"/>
                    </a:lnTo>
                    <a:lnTo>
                      <a:pt x="79" y="14"/>
                    </a:lnTo>
                    <a:lnTo>
                      <a:pt x="65" y="14"/>
                    </a:lnTo>
                    <a:lnTo>
                      <a:pt x="55" y="10"/>
                    </a:lnTo>
                    <a:lnTo>
                      <a:pt x="51" y="10"/>
                    </a:lnTo>
                    <a:lnTo>
                      <a:pt x="37" y="5"/>
                    </a:lnTo>
                    <a:lnTo>
                      <a:pt x="23" y="5"/>
                    </a:lnTo>
                    <a:lnTo>
                      <a:pt x="9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8" name="Freeform 14"/>
              <p:cNvSpPr>
                <a:spLocks/>
              </p:cNvSpPr>
              <p:nvPr/>
            </p:nvSpPr>
            <p:spPr bwMode="auto">
              <a:xfrm rot="3716261">
                <a:off x="7575550" y="2593975"/>
                <a:ext cx="434975" cy="422275"/>
              </a:xfrm>
              <a:custGeom>
                <a:avLst/>
                <a:gdLst>
                  <a:gd name="T0" fmla="*/ 28 w 274"/>
                  <a:gd name="T1" fmla="*/ 56 h 266"/>
                  <a:gd name="T2" fmla="*/ 14 w 274"/>
                  <a:gd name="T3" fmla="*/ 75 h 266"/>
                  <a:gd name="T4" fmla="*/ 4 w 274"/>
                  <a:gd name="T5" fmla="*/ 98 h 266"/>
                  <a:gd name="T6" fmla="*/ 0 w 274"/>
                  <a:gd name="T7" fmla="*/ 121 h 266"/>
                  <a:gd name="T8" fmla="*/ 0 w 274"/>
                  <a:gd name="T9" fmla="*/ 140 h 266"/>
                  <a:gd name="T10" fmla="*/ 0 w 274"/>
                  <a:gd name="T11" fmla="*/ 163 h 266"/>
                  <a:gd name="T12" fmla="*/ 9 w 274"/>
                  <a:gd name="T13" fmla="*/ 191 h 266"/>
                  <a:gd name="T14" fmla="*/ 32 w 274"/>
                  <a:gd name="T15" fmla="*/ 229 h 266"/>
                  <a:gd name="T16" fmla="*/ 55 w 274"/>
                  <a:gd name="T17" fmla="*/ 247 h 266"/>
                  <a:gd name="T18" fmla="*/ 74 w 274"/>
                  <a:gd name="T19" fmla="*/ 256 h 266"/>
                  <a:gd name="T20" fmla="*/ 93 w 274"/>
                  <a:gd name="T21" fmla="*/ 261 h 266"/>
                  <a:gd name="T22" fmla="*/ 116 w 274"/>
                  <a:gd name="T23" fmla="*/ 261 h 266"/>
                  <a:gd name="T24" fmla="*/ 139 w 274"/>
                  <a:gd name="T25" fmla="*/ 261 h 266"/>
                  <a:gd name="T26" fmla="*/ 167 w 274"/>
                  <a:gd name="T27" fmla="*/ 256 h 266"/>
                  <a:gd name="T28" fmla="*/ 191 w 274"/>
                  <a:gd name="T29" fmla="*/ 242 h 266"/>
                  <a:gd name="T30" fmla="*/ 214 w 274"/>
                  <a:gd name="T31" fmla="*/ 233 h 266"/>
                  <a:gd name="T32" fmla="*/ 237 w 274"/>
                  <a:gd name="T33" fmla="*/ 215 h 266"/>
                  <a:gd name="T34" fmla="*/ 265 w 274"/>
                  <a:gd name="T35" fmla="*/ 187 h 266"/>
                  <a:gd name="T36" fmla="*/ 274 w 274"/>
                  <a:gd name="T37" fmla="*/ 159 h 266"/>
                  <a:gd name="T38" fmla="*/ 274 w 274"/>
                  <a:gd name="T39" fmla="*/ 131 h 266"/>
                  <a:gd name="T40" fmla="*/ 265 w 274"/>
                  <a:gd name="T41" fmla="*/ 103 h 266"/>
                  <a:gd name="T42" fmla="*/ 256 w 274"/>
                  <a:gd name="T43" fmla="*/ 75 h 266"/>
                  <a:gd name="T44" fmla="*/ 242 w 274"/>
                  <a:gd name="T45" fmla="*/ 47 h 266"/>
                  <a:gd name="T46" fmla="*/ 223 w 274"/>
                  <a:gd name="T47" fmla="*/ 19 h 266"/>
                  <a:gd name="T48" fmla="*/ 195 w 274"/>
                  <a:gd name="T49" fmla="*/ 5 h 266"/>
                  <a:gd name="T50" fmla="*/ 167 w 274"/>
                  <a:gd name="T51" fmla="*/ 0 h 266"/>
                  <a:gd name="T52" fmla="*/ 135 w 274"/>
                  <a:gd name="T53" fmla="*/ 5 h 266"/>
                  <a:gd name="T54" fmla="*/ 102 w 274"/>
                  <a:gd name="T55" fmla="*/ 14 h 266"/>
                  <a:gd name="T56" fmla="*/ 69 w 274"/>
                  <a:gd name="T57" fmla="*/ 24 h 266"/>
                  <a:gd name="T58" fmla="*/ 46 w 274"/>
                  <a:gd name="T59" fmla="*/ 38 h 266"/>
                  <a:gd name="T60" fmla="*/ 37 w 274"/>
                  <a:gd name="T61" fmla="*/ 42 h 266"/>
                  <a:gd name="T62" fmla="*/ 37 w 274"/>
                  <a:gd name="T63" fmla="*/ 4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4" h="266">
                    <a:moveTo>
                      <a:pt x="37" y="47"/>
                    </a:moveTo>
                    <a:lnTo>
                      <a:pt x="28" y="56"/>
                    </a:lnTo>
                    <a:lnTo>
                      <a:pt x="18" y="66"/>
                    </a:lnTo>
                    <a:lnTo>
                      <a:pt x="14" y="75"/>
                    </a:lnTo>
                    <a:lnTo>
                      <a:pt x="9" y="89"/>
                    </a:lnTo>
                    <a:lnTo>
                      <a:pt x="4" y="98"/>
                    </a:lnTo>
                    <a:lnTo>
                      <a:pt x="4" y="107"/>
                    </a:lnTo>
                    <a:lnTo>
                      <a:pt x="0" y="121"/>
                    </a:lnTo>
                    <a:lnTo>
                      <a:pt x="0" y="131"/>
                    </a:lnTo>
                    <a:lnTo>
                      <a:pt x="0" y="140"/>
                    </a:lnTo>
                    <a:lnTo>
                      <a:pt x="0" y="154"/>
                    </a:lnTo>
                    <a:lnTo>
                      <a:pt x="0" y="163"/>
                    </a:lnTo>
                    <a:lnTo>
                      <a:pt x="4" y="173"/>
                    </a:lnTo>
                    <a:lnTo>
                      <a:pt x="9" y="191"/>
                    </a:lnTo>
                    <a:lnTo>
                      <a:pt x="18" y="215"/>
                    </a:lnTo>
                    <a:lnTo>
                      <a:pt x="32" y="229"/>
                    </a:lnTo>
                    <a:lnTo>
                      <a:pt x="46" y="242"/>
                    </a:lnTo>
                    <a:lnTo>
                      <a:pt x="55" y="247"/>
                    </a:lnTo>
                    <a:lnTo>
                      <a:pt x="65" y="252"/>
                    </a:lnTo>
                    <a:lnTo>
                      <a:pt x="74" y="256"/>
                    </a:lnTo>
                    <a:lnTo>
                      <a:pt x="83" y="261"/>
                    </a:lnTo>
                    <a:lnTo>
                      <a:pt x="93" y="261"/>
                    </a:lnTo>
                    <a:lnTo>
                      <a:pt x="102" y="261"/>
                    </a:lnTo>
                    <a:lnTo>
                      <a:pt x="116" y="261"/>
                    </a:lnTo>
                    <a:lnTo>
                      <a:pt x="130" y="266"/>
                    </a:lnTo>
                    <a:lnTo>
                      <a:pt x="139" y="261"/>
                    </a:lnTo>
                    <a:lnTo>
                      <a:pt x="153" y="261"/>
                    </a:lnTo>
                    <a:lnTo>
                      <a:pt x="167" y="256"/>
                    </a:lnTo>
                    <a:lnTo>
                      <a:pt x="181" y="252"/>
                    </a:lnTo>
                    <a:lnTo>
                      <a:pt x="191" y="242"/>
                    </a:lnTo>
                    <a:lnTo>
                      <a:pt x="200" y="238"/>
                    </a:lnTo>
                    <a:lnTo>
                      <a:pt x="214" y="233"/>
                    </a:lnTo>
                    <a:lnTo>
                      <a:pt x="223" y="224"/>
                    </a:lnTo>
                    <a:lnTo>
                      <a:pt x="237" y="215"/>
                    </a:lnTo>
                    <a:lnTo>
                      <a:pt x="256" y="201"/>
                    </a:lnTo>
                    <a:lnTo>
                      <a:pt x="265" y="187"/>
                    </a:lnTo>
                    <a:lnTo>
                      <a:pt x="270" y="173"/>
                    </a:lnTo>
                    <a:lnTo>
                      <a:pt x="274" y="159"/>
                    </a:lnTo>
                    <a:lnTo>
                      <a:pt x="274" y="145"/>
                    </a:lnTo>
                    <a:lnTo>
                      <a:pt x="274" y="131"/>
                    </a:lnTo>
                    <a:lnTo>
                      <a:pt x="274" y="117"/>
                    </a:lnTo>
                    <a:lnTo>
                      <a:pt x="265" y="103"/>
                    </a:lnTo>
                    <a:lnTo>
                      <a:pt x="265" y="89"/>
                    </a:lnTo>
                    <a:lnTo>
                      <a:pt x="256" y="75"/>
                    </a:lnTo>
                    <a:lnTo>
                      <a:pt x="246" y="61"/>
                    </a:lnTo>
                    <a:lnTo>
                      <a:pt x="242" y="47"/>
                    </a:lnTo>
                    <a:lnTo>
                      <a:pt x="232" y="33"/>
                    </a:lnTo>
                    <a:lnTo>
                      <a:pt x="223" y="19"/>
                    </a:lnTo>
                    <a:lnTo>
                      <a:pt x="209" y="10"/>
                    </a:lnTo>
                    <a:lnTo>
                      <a:pt x="195" y="5"/>
                    </a:lnTo>
                    <a:lnTo>
                      <a:pt x="181" y="0"/>
                    </a:lnTo>
                    <a:lnTo>
                      <a:pt x="167" y="0"/>
                    </a:lnTo>
                    <a:lnTo>
                      <a:pt x="149" y="0"/>
                    </a:lnTo>
                    <a:lnTo>
                      <a:pt x="135" y="5"/>
                    </a:lnTo>
                    <a:lnTo>
                      <a:pt x="116" y="10"/>
                    </a:lnTo>
                    <a:lnTo>
                      <a:pt x="102" y="14"/>
                    </a:lnTo>
                    <a:lnTo>
                      <a:pt x="83" y="19"/>
                    </a:lnTo>
                    <a:lnTo>
                      <a:pt x="69" y="24"/>
                    </a:lnTo>
                    <a:lnTo>
                      <a:pt x="60" y="33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7" y="42"/>
                    </a:lnTo>
                    <a:lnTo>
                      <a:pt x="37" y="47"/>
                    </a:lnTo>
                    <a:lnTo>
                      <a:pt x="37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  <p:sp>
            <p:nvSpPr>
              <p:cNvPr id="69" name="Freeform 21"/>
              <p:cNvSpPr>
                <a:spLocks/>
              </p:cNvSpPr>
              <p:nvPr/>
            </p:nvSpPr>
            <p:spPr bwMode="auto">
              <a:xfrm rot="2880727">
                <a:off x="7659688" y="3213100"/>
                <a:ext cx="842963" cy="266700"/>
              </a:xfrm>
              <a:custGeom>
                <a:avLst/>
                <a:gdLst>
                  <a:gd name="T0" fmla="*/ 414 w 465"/>
                  <a:gd name="T1" fmla="*/ 5 h 391"/>
                  <a:gd name="T2" fmla="*/ 386 w 465"/>
                  <a:gd name="T3" fmla="*/ 19 h 391"/>
                  <a:gd name="T4" fmla="*/ 354 w 465"/>
                  <a:gd name="T5" fmla="*/ 37 h 391"/>
                  <a:gd name="T6" fmla="*/ 330 w 465"/>
                  <a:gd name="T7" fmla="*/ 51 h 391"/>
                  <a:gd name="T8" fmla="*/ 307 w 465"/>
                  <a:gd name="T9" fmla="*/ 65 h 391"/>
                  <a:gd name="T10" fmla="*/ 279 w 465"/>
                  <a:gd name="T11" fmla="*/ 84 h 391"/>
                  <a:gd name="T12" fmla="*/ 256 w 465"/>
                  <a:gd name="T13" fmla="*/ 98 h 391"/>
                  <a:gd name="T14" fmla="*/ 237 w 465"/>
                  <a:gd name="T15" fmla="*/ 112 h 391"/>
                  <a:gd name="T16" fmla="*/ 214 w 465"/>
                  <a:gd name="T17" fmla="*/ 126 h 391"/>
                  <a:gd name="T18" fmla="*/ 195 w 465"/>
                  <a:gd name="T19" fmla="*/ 144 h 391"/>
                  <a:gd name="T20" fmla="*/ 167 w 465"/>
                  <a:gd name="T21" fmla="*/ 163 h 391"/>
                  <a:gd name="T22" fmla="*/ 135 w 465"/>
                  <a:gd name="T23" fmla="*/ 191 h 391"/>
                  <a:gd name="T24" fmla="*/ 107 w 465"/>
                  <a:gd name="T25" fmla="*/ 219 h 391"/>
                  <a:gd name="T26" fmla="*/ 79 w 465"/>
                  <a:gd name="T27" fmla="*/ 238 h 391"/>
                  <a:gd name="T28" fmla="*/ 60 w 465"/>
                  <a:gd name="T29" fmla="*/ 261 h 391"/>
                  <a:gd name="T30" fmla="*/ 32 w 465"/>
                  <a:gd name="T31" fmla="*/ 289 h 391"/>
                  <a:gd name="T32" fmla="*/ 9 w 465"/>
                  <a:gd name="T33" fmla="*/ 317 h 391"/>
                  <a:gd name="T34" fmla="*/ 0 w 465"/>
                  <a:gd name="T35" fmla="*/ 331 h 391"/>
                  <a:gd name="T36" fmla="*/ 4 w 465"/>
                  <a:gd name="T37" fmla="*/ 335 h 391"/>
                  <a:gd name="T38" fmla="*/ 23 w 465"/>
                  <a:gd name="T39" fmla="*/ 349 h 391"/>
                  <a:gd name="T40" fmla="*/ 46 w 465"/>
                  <a:gd name="T41" fmla="*/ 363 h 391"/>
                  <a:gd name="T42" fmla="*/ 74 w 465"/>
                  <a:gd name="T43" fmla="*/ 382 h 391"/>
                  <a:gd name="T44" fmla="*/ 102 w 465"/>
                  <a:gd name="T45" fmla="*/ 391 h 391"/>
                  <a:gd name="T46" fmla="*/ 112 w 465"/>
                  <a:gd name="T47" fmla="*/ 382 h 391"/>
                  <a:gd name="T48" fmla="*/ 130 w 465"/>
                  <a:gd name="T49" fmla="*/ 363 h 391"/>
                  <a:gd name="T50" fmla="*/ 153 w 465"/>
                  <a:gd name="T51" fmla="*/ 345 h 391"/>
                  <a:gd name="T52" fmla="*/ 177 w 465"/>
                  <a:gd name="T53" fmla="*/ 321 h 391"/>
                  <a:gd name="T54" fmla="*/ 205 w 465"/>
                  <a:gd name="T55" fmla="*/ 298 h 391"/>
                  <a:gd name="T56" fmla="*/ 237 w 465"/>
                  <a:gd name="T57" fmla="*/ 270 h 391"/>
                  <a:gd name="T58" fmla="*/ 270 w 465"/>
                  <a:gd name="T59" fmla="*/ 242 h 391"/>
                  <a:gd name="T60" fmla="*/ 298 w 465"/>
                  <a:gd name="T61" fmla="*/ 214 h 391"/>
                  <a:gd name="T62" fmla="*/ 335 w 465"/>
                  <a:gd name="T63" fmla="*/ 186 h 391"/>
                  <a:gd name="T64" fmla="*/ 363 w 465"/>
                  <a:gd name="T65" fmla="*/ 163 h 391"/>
                  <a:gd name="T66" fmla="*/ 391 w 465"/>
                  <a:gd name="T67" fmla="*/ 140 h 391"/>
                  <a:gd name="T68" fmla="*/ 419 w 465"/>
                  <a:gd name="T69" fmla="*/ 121 h 391"/>
                  <a:gd name="T70" fmla="*/ 437 w 465"/>
                  <a:gd name="T71" fmla="*/ 103 h 391"/>
                  <a:gd name="T72" fmla="*/ 461 w 465"/>
                  <a:gd name="T73" fmla="*/ 89 h 391"/>
                  <a:gd name="T74" fmla="*/ 433 w 465"/>
                  <a:gd name="T75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5" h="391">
                    <a:moveTo>
                      <a:pt x="433" y="0"/>
                    </a:moveTo>
                    <a:lnTo>
                      <a:pt x="414" y="5"/>
                    </a:lnTo>
                    <a:lnTo>
                      <a:pt x="400" y="14"/>
                    </a:lnTo>
                    <a:lnTo>
                      <a:pt x="386" y="19"/>
                    </a:lnTo>
                    <a:lnTo>
                      <a:pt x="372" y="28"/>
                    </a:lnTo>
                    <a:lnTo>
                      <a:pt x="354" y="37"/>
                    </a:lnTo>
                    <a:lnTo>
                      <a:pt x="344" y="47"/>
                    </a:lnTo>
                    <a:lnTo>
                      <a:pt x="330" y="51"/>
                    </a:lnTo>
                    <a:lnTo>
                      <a:pt x="316" y="61"/>
                    </a:lnTo>
                    <a:lnTo>
                      <a:pt x="307" y="65"/>
                    </a:lnTo>
                    <a:lnTo>
                      <a:pt x="293" y="75"/>
                    </a:lnTo>
                    <a:lnTo>
                      <a:pt x="279" y="84"/>
                    </a:lnTo>
                    <a:lnTo>
                      <a:pt x="270" y="93"/>
                    </a:lnTo>
                    <a:lnTo>
                      <a:pt x="256" y="98"/>
                    </a:lnTo>
                    <a:lnTo>
                      <a:pt x="247" y="107"/>
                    </a:lnTo>
                    <a:lnTo>
                      <a:pt x="237" y="112"/>
                    </a:lnTo>
                    <a:lnTo>
                      <a:pt x="228" y="121"/>
                    </a:lnTo>
                    <a:lnTo>
                      <a:pt x="214" y="126"/>
                    </a:lnTo>
                    <a:lnTo>
                      <a:pt x="205" y="135"/>
                    </a:lnTo>
                    <a:lnTo>
                      <a:pt x="195" y="144"/>
                    </a:lnTo>
                    <a:lnTo>
                      <a:pt x="186" y="149"/>
                    </a:lnTo>
                    <a:lnTo>
                      <a:pt x="167" y="163"/>
                    </a:lnTo>
                    <a:lnTo>
                      <a:pt x="153" y="177"/>
                    </a:lnTo>
                    <a:lnTo>
                      <a:pt x="135" y="191"/>
                    </a:lnTo>
                    <a:lnTo>
                      <a:pt x="121" y="205"/>
                    </a:lnTo>
                    <a:lnTo>
                      <a:pt x="107" y="219"/>
                    </a:lnTo>
                    <a:lnTo>
                      <a:pt x="93" y="228"/>
                    </a:lnTo>
                    <a:lnTo>
                      <a:pt x="79" y="238"/>
                    </a:lnTo>
                    <a:lnTo>
                      <a:pt x="70" y="252"/>
                    </a:lnTo>
                    <a:lnTo>
                      <a:pt x="60" y="261"/>
                    </a:lnTo>
                    <a:lnTo>
                      <a:pt x="51" y="270"/>
                    </a:lnTo>
                    <a:lnTo>
                      <a:pt x="32" y="289"/>
                    </a:lnTo>
                    <a:lnTo>
                      <a:pt x="23" y="303"/>
                    </a:lnTo>
                    <a:lnTo>
                      <a:pt x="9" y="317"/>
                    </a:lnTo>
                    <a:lnTo>
                      <a:pt x="4" y="326"/>
                    </a:lnTo>
                    <a:lnTo>
                      <a:pt x="0" y="331"/>
                    </a:lnTo>
                    <a:lnTo>
                      <a:pt x="0" y="335"/>
                    </a:lnTo>
                    <a:lnTo>
                      <a:pt x="4" y="335"/>
                    </a:lnTo>
                    <a:lnTo>
                      <a:pt x="18" y="345"/>
                    </a:lnTo>
                    <a:lnTo>
                      <a:pt x="23" y="349"/>
                    </a:lnTo>
                    <a:lnTo>
                      <a:pt x="32" y="354"/>
                    </a:lnTo>
                    <a:lnTo>
                      <a:pt x="46" y="363"/>
                    </a:lnTo>
                    <a:lnTo>
                      <a:pt x="56" y="373"/>
                    </a:lnTo>
                    <a:lnTo>
                      <a:pt x="74" y="382"/>
                    </a:lnTo>
                    <a:lnTo>
                      <a:pt x="88" y="391"/>
                    </a:lnTo>
                    <a:lnTo>
                      <a:pt x="102" y="391"/>
                    </a:lnTo>
                    <a:lnTo>
                      <a:pt x="107" y="391"/>
                    </a:lnTo>
                    <a:lnTo>
                      <a:pt x="112" y="382"/>
                    </a:lnTo>
                    <a:lnTo>
                      <a:pt x="125" y="373"/>
                    </a:lnTo>
                    <a:lnTo>
                      <a:pt x="130" y="363"/>
                    </a:lnTo>
                    <a:lnTo>
                      <a:pt x="139" y="354"/>
                    </a:lnTo>
                    <a:lnTo>
                      <a:pt x="153" y="345"/>
                    </a:lnTo>
                    <a:lnTo>
                      <a:pt x="163" y="335"/>
                    </a:lnTo>
                    <a:lnTo>
                      <a:pt x="177" y="321"/>
                    </a:lnTo>
                    <a:lnTo>
                      <a:pt x="191" y="307"/>
                    </a:lnTo>
                    <a:lnTo>
                      <a:pt x="205" y="298"/>
                    </a:lnTo>
                    <a:lnTo>
                      <a:pt x="219" y="284"/>
                    </a:lnTo>
                    <a:lnTo>
                      <a:pt x="237" y="270"/>
                    </a:lnTo>
                    <a:lnTo>
                      <a:pt x="251" y="256"/>
                    </a:lnTo>
                    <a:lnTo>
                      <a:pt x="270" y="242"/>
                    </a:lnTo>
                    <a:lnTo>
                      <a:pt x="288" y="228"/>
                    </a:lnTo>
                    <a:lnTo>
                      <a:pt x="298" y="214"/>
                    </a:lnTo>
                    <a:lnTo>
                      <a:pt x="316" y="200"/>
                    </a:lnTo>
                    <a:lnTo>
                      <a:pt x="335" y="186"/>
                    </a:lnTo>
                    <a:lnTo>
                      <a:pt x="354" y="177"/>
                    </a:lnTo>
                    <a:lnTo>
                      <a:pt x="363" y="163"/>
                    </a:lnTo>
                    <a:lnTo>
                      <a:pt x="377" y="149"/>
                    </a:lnTo>
                    <a:lnTo>
                      <a:pt x="391" y="140"/>
                    </a:lnTo>
                    <a:lnTo>
                      <a:pt x="405" y="131"/>
                    </a:lnTo>
                    <a:lnTo>
                      <a:pt x="419" y="121"/>
                    </a:lnTo>
                    <a:lnTo>
                      <a:pt x="428" y="112"/>
                    </a:lnTo>
                    <a:lnTo>
                      <a:pt x="437" y="103"/>
                    </a:lnTo>
                    <a:lnTo>
                      <a:pt x="447" y="98"/>
                    </a:lnTo>
                    <a:lnTo>
                      <a:pt x="461" y="89"/>
                    </a:lnTo>
                    <a:lnTo>
                      <a:pt x="465" y="89"/>
                    </a:lnTo>
                    <a:lnTo>
                      <a:pt x="433" y="0"/>
                    </a:lnTo>
                    <a:lnTo>
                      <a:pt x="4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pic>
          <p:nvPicPr>
            <p:cNvPr id="70" name="Picture 4" descr="C:\Users\reid21\AppData\Local\Microsoft\Windows\Temporary Internet Files\Content.IE5\TJYRGWAS\MC900329160[1].wm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56"/>
            <a:stretch/>
          </p:blipFill>
          <p:spPr bwMode="auto">
            <a:xfrm>
              <a:off x="88075" y="1237519"/>
              <a:ext cx="1348303" cy="3628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2" name="Straight Connector 71"/>
            <p:cNvCxnSpPr/>
            <p:nvPr/>
          </p:nvCxnSpPr>
          <p:spPr>
            <a:xfrm flipH="1" flipV="1">
              <a:off x="990600" y="680542"/>
              <a:ext cx="1295400" cy="2400300"/>
            </a:xfrm>
            <a:prstGeom prst="line">
              <a:avLst/>
            </a:prstGeom>
            <a:ln>
              <a:headEnd type="triangle" w="lg" len="lg"/>
              <a:tailEnd type="non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57200" y="403242"/>
              <a:ext cx="1447800" cy="26161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Technology</a:t>
              </a:r>
              <a:endParaRPr lang="en-US" sz="1100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 flipH="1" flipV="1">
              <a:off x="3368122" y="661880"/>
              <a:ext cx="1295400" cy="2400300"/>
            </a:xfrm>
            <a:prstGeom prst="line">
              <a:avLst/>
            </a:prstGeom>
            <a:ln>
              <a:headEnd type="triangle" w="lg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655296" y="404543"/>
              <a:ext cx="1447800" cy="26161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Process</a:t>
              </a:r>
              <a:endParaRPr lang="en-US" sz="1100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784207" y="1654429"/>
              <a:ext cx="990600" cy="261610"/>
              <a:chOff x="849150" y="1777030"/>
              <a:chExt cx="990600" cy="261610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849150" y="1777030"/>
                <a:ext cx="9906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Complexity</a:t>
                </a:r>
                <a:endParaRPr lang="en-US" sz="1100" dirty="0"/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 flipH="1">
                <a:off x="895354" y="2001502"/>
                <a:ext cx="79968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601746" y="1178907"/>
              <a:ext cx="914400" cy="261610"/>
              <a:chOff x="658592" y="1412640"/>
              <a:chExt cx="914400" cy="261610"/>
            </a:xfrm>
          </p:grpSpPr>
          <p:sp>
            <p:nvSpPr>
              <p:cNvPr id="90" name="TextBox 89"/>
              <p:cNvSpPr txBox="1"/>
              <p:nvPr/>
            </p:nvSpPr>
            <p:spPr>
              <a:xfrm>
                <a:off x="658592" y="1412640"/>
                <a:ext cx="914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Reliability</a:t>
                </a:r>
                <a:endParaRPr lang="en-US" sz="1100" dirty="0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H="1">
                <a:off x="675614" y="1635076"/>
                <a:ext cx="74889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2548576" y="1379113"/>
              <a:ext cx="2099060" cy="604352"/>
              <a:chOff x="2291840" y="1525438"/>
              <a:chExt cx="2099060" cy="604352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 flipH="1">
                <a:off x="2481532" y="1752600"/>
                <a:ext cx="1119703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1" name="Group 120"/>
              <p:cNvGrpSpPr/>
              <p:nvPr/>
            </p:nvGrpSpPr>
            <p:grpSpPr>
              <a:xfrm>
                <a:off x="2291840" y="1525438"/>
                <a:ext cx="2099060" cy="604352"/>
                <a:chOff x="2244340" y="1525438"/>
                <a:chExt cx="2099060" cy="604352"/>
              </a:xfrm>
            </p:grpSpPr>
            <p:grpSp>
              <p:nvGrpSpPr>
                <p:cNvPr id="122" name="Group 121"/>
                <p:cNvGrpSpPr/>
                <p:nvPr/>
              </p:nvGrpSpPr>
              <p:grpSpPr>
                <a:xfrm>
                  <a:off x="2244340" y="1525438"/>
                  <a:ext cx="2099060" cy="515489"/>
                  <a:chOff x="2646906" y="2285315"/>
                  <a:chExt cx="2099060" cy="515489"/>
                </a:xfrm>
              </p:grpSpPr>
              <p:sp>
                <p:nvSpPr>
                  <p:cNvPr id="126" name="TextBox 125"/>
                  <p:cNvSpPr txBox="1"/>
                  <p:nvPr/>
                </p:nvSpPr>
                <p:spPr>
                  <a:xfrm>
                    <a:off x="2993366" y="2285315"/>
                    <a:ext cx="175260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 smtClean="0"/>
                      <a:t>Support</a:t>
                    </a:r>
                    <a:endParaRPr lang="en-US" sz="1100" dirty="0"/>
                  </a:p>
                </p:txBody>
              </p:sp>
              <p:sp>
                <p:nvSpPr>
                  <p:cNvPr id="127" name="TextBox 126"/>
                  <p:cNvSpPr txBox="1"/>
                  <p:nvPr/>
                </p:nvSpPr>
                <p:spPr>
                  <a:xfrm rot="18936802">
                    <a:off x="3224144" y="2510394"/>
                    <a:ext cx="75223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smtClean="0"/>
                      <a:t>Student</a:t>
                    </a:r>
                    <a:endParaRPr lang="en-US" sz="1000" dirty="0"/>
                  </a:p>
                </p:txBody>
              </p:sp>
              <p:sp>
                <p:nvSpPr>
                  <p:cNvPr id="128" name="TextBox 127"/>
                  <p:cNvSpPr txBox="1"/>
                  <p:nvPr/>
                </p:nvSpPr>
                <p:spPr>
                  <a:xfrm rot="18936802">
                    <a:off x="3075246" y="2554583"/>
                    <a:ext cx="45031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smtClean="0"/>
                      <a:t>Staff</a:t>
                    </a:r>
                    <a:endParaRPr lang="en-US" sz="1000" dirty="0"/>
                  </a:p>
                </p:txBody>
              </p:sp>
              <p:sp>
                <p:nvSpPr>
                  <p:cNvPr id="129" name="TextBox 128"/>
                  <p:cNvSpPr txBox="1"/>
                  <p:nvPr/>
                </p:nvSpPr>
                <p:spPr>
                  <a:xfrm rot="18936802">
                    <a:off x="2646906" y="2504037"/>
                    <a:ext cx="75223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smtClean="0"/>
                      <a:t>Faculty</a:t>
                    </a:r>
                    <a:endParaRPr lang="en-US" sz="1000" dirty="0"/>
                  </a:p>
                </p:txBody>
              </p:sp>
            </p:grpSp>
            <p:cxnSp>
              <p:nvCxnSpPr>
                <p:cNvPr id="123" name="Straight Connector 122"/>
                <p:cNvCxnSpPr/>
                <p:nvPr/>
              </p:nvCxnSpPr>
              <p:spPr>
                <a:xfrm flipH="1">
                  <a:off x="2481532" y="1762504"/>
                  <a:ext cx="348450" cy="3672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H="1">
                  <a:off x="2782742" y="1757486"/>
                  <a:ext cx="348450" cy="3672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H="1">
                  <a:off x="3063886" y="1752600"/>
                  <a:ext cx="348450" cy="3672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Group 5"/>
            <p:cNvGrpSpPr/>
            <p:nvPr/>
          </p:nvGrpSpPr>
          <p:grpSpPr>
            <a:xfrm>
              <a:off x="733538" y="3484225"/>
              <a:ext cx="2992362" cy="2672817"/>
              <a:chOff x="1517288" y="3555475"/>
              <a:chExt cx="2992362" cy="2672817"/>
            </a:xfrm>
          </p:grpSpPr>
          <p:sp>
            <p:nvSpPr>
              <p:cNvPr id="169" name="TextBox 168"/>
              <p:cNvSpPr txBox="1"/>
              <p:nvPr/>
            </p:nvSpPr>
            <p:spPr>
              <a:xfrm rot="18936802">
                <a:off x="2505960" y="3974200"/>
                <a:ext cx="75223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Changing roles</a:t>
                </a:r>
                <a:endParaRPr lang="en-US" sz="1100" dirty="0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 rot="18936802">
                <a:off x="2848071" y="4096793"/>
                <a:ext cx="112912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Shift to business model</a:t>
                </a:r>
                <a:endParaRPr lang="en-US" sz="1100" dirty="0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1517288" y="3555475"/>
                <a:ext cx="2992362" cy="2672817"/>
                <a:chOff x="1351038" y="3555475"/>
                <a:chExt cx="2992362" cy="2672817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2322625" y="3555475"/>
                  <a:ext cx="2020775" cy="2672817"/>
                  <a:chOff x="2322625" y="3518183"/>
                  <a:chExt cx="2020775" cy="2672817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flipV="1">
                    <a:off x="3048000" y="3518183"/>
                    <a:ext cx="1295400" cy="24003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headEnd type="non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2322625" y="5929390"/>
                    <a:ext cx="1447800" cy="261610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100" dirty="0" smtClean="0"/>
                      <a:t>Environment</a:t>
                    </a:r>
                    <a:endParaRPr lang="en-US" sz="1100" dirty="0"/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>
                  <a:off x="2212339" y="5108966"/>
                  <a:ext cx="1162083" cy="261610"/>
                  <a:chOff x="2116425" y="5275073"/>
                  <a:chExt cx="1162083" cy="26161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116425" y="5275073"/>
                    <a:ext cx="1120783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Legal issues</a:t>
                    </a:r>
                    <a:endParaRPr lang="en-US" sz="1100" dirty="0"/>
                  </a:p>
                </p:txBody>
              </p:sp>
              <p:cxnSp>
                <p:nvCxnSpPr>
                  <p:cNvPr id="106" name="Straight Connector 105"/>
                  <p:cNvCxnSpPr/>
                  <p:nvPr/>
                </p:nvCxnSpPr>
                <p:spPr>
                  <a:xfrm flipH="1">
                    <a:off x="2349010" y="5491002"/>
                    <a:ext cx="92949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1351038" y="4620945"/>
                  <a:ext cx="2293194" cy="430887"/>
                  <a:chOff x="1244163" y="4797403"/>
                  <a:chExt cx="2293194" cy="430887"/>
                </a:xfrm>
              </p:grpSpPr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1244163" y="4797403"/>
                    <a:ext cx="221627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Tensions between </a:t>
                    </a:r>
                    <a:br>
                      <a:rPr lang="en-US" sz="1100" dirty="0" smtClean="0"/>
                    </a:br>
                    <a:r>
                      <a:rPr lang="en-US" sz="1100" dirty="0" smtClean="0"/>
                      <a:t>administration &amp; academia</a:t>
                    </a:r>
                    <a:endParaRPr lang="en-US" sz="1100" dirty="0"/>
                  </a:p>
                </p:txBody>
              </p:sp>
              <p:cxnSp>
                <p:nvCxnSpPr>
                  <p:cNvPr id="115" name="Straight Connector 114"/>
                  <p:cNvCxnSpPr/>
                  <p:nvPr/>
                </p:nvCxnSpPr>
                <p:spPr>
                  <a:xfrm flipH="1">
                    <a:off x="1844941" y="5002760"/>
                    <a:ext cx="16924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1" name="TextBox 140"/>
                <p:cNvSpPr txBox="1"/>
                <p:nvPr/>
              </p:nvSpPr>
              <p:spPr>
                <a:xfrm>
                  <a:off x="1969780" y="3645417"/>
                  <a:ext cx="221627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Organizational  change</a:t>
                  </a:r>
                  <a:endParaRPr lang="en-US" sz="1100" dirty="0"/>
                </a:p>
              </p:txBody>
            </p:sp>
            <p:cxnSp>
              <p:nvCxnSpPr>
                <p:cNvPr id="142" name="Straight Connector 141"/>
                <p:cNvCxnSpPr/>
                <p:nvPr/>
              </p:nvCxnSpPr>
              <p:spPr>
                <a:xfrm flipH="1">
                  <a:off x="2472335" y="3877204"/>
                  <a:ext cx="167381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5" name="Straight Connector 144"/>
            <p:cNvCxnSpPr/>
            <p:nvPr/>
          </p:nvCxnSpPr>
          <p:spPr>
            <a:xfrm flipH="1">
              <a:off x="1945082" y="3807233"/>
              <a:ext cx="435042" cy="470647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>
              <a:off x="2344912" y="3807233"/>
              <a:ext cx="715249" cy="728217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5" idx="2"/>
            </p:cNvCxnSpPr>
            <p:nvPr/>
          </p:nvCxnSpPr>
          <p:spPr>
            <a:xfrm>
              <a:off x="5463158" y="674868"/>
              <a:ext cx="1142745" cy="2451807"/>
            </a:xfrm>
            <a:prstGeom prst="line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4663058" y="413258"/>
              <a:ext cx="1600200" cy="26161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Administration</a:t>
              </a:r>
              <a:endParaRPr lang="en-US" sz="1100" dirty="0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4732483" y="771603"/>
              <a:ext cx="821251" cy="261610"/>
              <a:chOff x="5682114" y="3686753"/>
              <a:chExt cx="535880" cy="261610"/>
            </a:xfrm>
          </p:grpSpPr>
          <p:sp>
            <p:nvSpPr>
              <p:cNvPr id="108" name="TextBox 107"/>
              <p:cNvSpPr txBox="1"/>
              <p:nvPr/>
            </p:nvSpPr>
            <p:spPr>
              <a:xfrm>
                <a:off x="5682114" y="3686753"/>
                <a:ext cx="49147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Control</a:t>
                </a:r>
                <a:endParaRPr lang="en-US" sz="1100" dirty="0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flipH="1">
                <a:off x="5757754" y="3892110"/>
                <a:ext cx="4602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3985095" y="1117503"/>
              <a:ext cx="1739242" cy="261610"/>
              <a:chOff x="4394492" y="3999782"/>
              <a:chExt cx="1739242" cy="261610"/>
            </a:xfrm>
          </p:grpSpPr>
          <p:sp>
            <p:nvSpPr>
              <p:cNvPr id="111" name="TextBox 110"/>
              <p:cNvSpPr txBox="1"/>
              <p:nvPr/>
            </p:nvSpPr>
            <p:spPr>
              <a:xfrm>
                <a:off x="4394492" y="3999782"/>
                <a:ext cx="1676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Institutional support</a:t>
                </a:r>
                <a:endParaRPr lang="en-US" sz="1100" dirty="0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flipH="1">
                <a:off x="4835996" y="4212354"/>
                <a:ext cx="129773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/>
            <p:cNvGrpSpPr/>
            <p:nvPr/>
          </p:nvGrpSpPr>
          <p:grpSpPr>
            <a:xfrm>
              <a:off x="4213569" y="1540163"/>
              <a:ext cx="1714134" cy="430887"/>
              <a:chOff x="3610026" y="5263086"/>
              <a:chExt cx="1714134" cy="430887"/>
            </a:xfrm>
          </p:grpSpPr>
          <p:sp>
            <p:nvSpPr>
              <p:cNvPr id="117" name="TextBox 116"/>
              <p:cNvSpPr txBox="1"/>
              <p:nvPr/>
            </p:nvSpPr>
            <p:spPr>
              <a:xfrm>
                <a:off x="3610026" y="5263086"/>
                <a:ext cx="1676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Misunderstanding of required effort</a:t>
                </a:r>
                <a:endParaRPr lang="en-US" sz="1100" dirty="0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 flipH="1">
                <a:off x="3657600" y="5489587"/>
                <a:ext cx="166656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/>
            <p:cNvGrpSpPr/>
            <p:nvPr/>
          </p:nvGrpSpPr>
          <p:grpSpPr>
            <a:xfrm>
              <a:off x="4622277" y="2037569"/>
              <a:ext cx="1541110" cy="882333"/>
              <a:chOff x="4272001" y="4324711"/>
              <a:chExt cx="1541110" cy="882333"/>
            </a:xfrm>
          </p:grpSpPr>
          <p:grpSp>
            <p:nvGrpSpPr>
              <p:cNvPr id="148" name="Group 147"/>
              <p:cNvGrpSpPr/>
              <p:nvPr/>
            </p:nvGrpSpPr>
            <p:grpSpPr>
              <a:xfrm>
                <a:off x="4272001" y="4324711"/>
                <a:ext cx="1541110" cy="841954"/>
                <a:chOff x="6761407" y="4915998"/>
                <a:chExt cx="1541110" cy="841954"/>
              </a:xfrm>
            </p:grpSpPr>
            <p:grpSp>
              <p:nvGrpSpPr>
                <p:cNvPr id="153" name="Group 152"/>
                <p:cNvGrpSpPr/>
                <p:nvPr/>
              </p:nvGrpSpPr>
              <p:grpSpPr>
                <a:xfrm>
                  <a:off x="6761407" y="4915998"/>
                  <a:ext cx="1467037" cy="841954"/>
                  <a:chOff x="2845017" y="2265565"/>
                  <a:chExt cx="1467037" cy="841954"/>
                </a:xfrm>
              </p:grpSpPr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2845017" y="2265565"/>
                    <a:ext cx="1467037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Compensation &amp; time</a:t>
                    </a:r>
                    <a:endParaRPr lang="en-US" sz="1100" dirty="0"/>
                  </a:p>
                </p:txBody>
              </p:sp>
              <p:sp>
                <p:nvSpPr>
                  <p:cNvPr id="157" name="TextBox 156"/>
                  <p:cNvSpPr txBox="1"/>
                  <p:nvPr/>
                </p:nvSpPr>
                <p:spPr>
                  <a:xfrm rot="18936802">
                    <a:off x="2979660" y="2525365"/>
                    <a:ext cx="92693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smtClean="0"/>
                      <a:t>Rewards &amp; recognition</a:t>
                    </a:r>
                    <a:endParaRPr lang="en-US" sz="1000" dirty="0"/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 rot="18936802">
                    <a:off x="3237012" y="2707409"/>
                    <a:ext cx="102082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Time requirements</a:t>
                    </a:r>
                    <a:endParaRPr lang="en-US" sz="1000" dirty="0"/>
                  </a:p>
                </p:txBody>
              </p:sp>
            </p:grpSp>
            <p:cxnSp>
              <p:nvCxnSpPr>
                <p:cNvPr id="154" name="Straight Connector 153"/>
                <p:cNvCxnSpPr/>
                <p:nvPr/>
              </p:nvCxnSpPr>
              <p:spPr>
                <a:xfrm flipH="1">
                  <a:off x="6899747" y="5132303"/>
                  <a:ext cx="140277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9" name="Group 148"/>
              <p:cNvGrpSpPr/>
              <p:nvPr/>
            </p:nvGrpSpPr>
            <p:grpSpPr>
              <a:xfrm>
                <a:off x="4563672" y="4538364"/>
                <a:ext cx="1033671" cy="668680"/>
                <a:chOff x="4563672" y="4538364"/>
                <a:chExt cx="1033671" cy="668680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 flipH="1">
                  <a:off x="4563672" y="4541869"/>
                  <a:ext cx="538874" cy="5680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flipH="1">
                  <a:off x="4962976" y="4538364"/>
                  <a:ext cx="634367" cy="6686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2" name="Group 161"/>
            <p:cNvGrpSpPr/>
            <p:nvPr/>
          </p:nvGrpSpPr>
          <p:grpSpPr>
            <a:xfrm>
              <a:off x="571194" y="745173"/>
              <a:ext cx="561289" cy="261610"/>
              <a:chOff x="655405" y="988693"/>
              <a:chExt cx="561289" cy="261610"/>
            </a:xfrm>
          </p:grpSpPr>
          <p:sp>
            <p:nvSpPr>
              <p:cNvPr id="163" name="TextBox 162"/>
              <p:cNvSpPr txBox="1"/>
              <p:nvPr/>
            </p:nvSpPr>
            <p:spPr>
              <a:xfrm>
                <a:off x="655405" y="988693"/>
                <a:ext cx="5612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Access</a:t>
                </a:r>
                <a:endParaRPr lang="en-US" sz="1100" dirty="0"/>
              </a:p>
            </p:txBody>
          </p:sp>
          <p:cxnSp>
            <p:nvCxnSpPr>
              <p:cNvPr id="164" name="Straight Connector 163"/>
              <p:cNvCxnSpPr/>
              <p:nvPr/>
            </p:nvCxnSpPr>
            <p:spPr>
              <a:xfrm flipH="1">
                <a:off x="750351" y="1193726"/>
                <a:ext cx="45842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 flipH="1">
              <a:off x="5213274" y="3523212"/>
              <a:ext cx="1221209" cy="2362311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4494237" y="5884442"/>
              <a:ext cx="1447800" cy="26161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Faculty</a:t>
              </a:r>
              <a:endParaRPr lang="en-US" sz="1100" dirty="0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4753126" y="3813800"/>
              <a:ext cx="1404059" cy="261610"/>
              <a:chOff x="3901418" y="946116"/>
              <a:chExt cx="1404059" cy="261610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3901418" y="946116"/>
                <a:ext cx="139676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Resistance to change</a:t>
                </a:r>
                <a:endParaRPr lang="en-US" sz="1100" dirty="0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flipH="1">
                <a:off x="3913168" y="1172696"/>
                <a:ext cx="1392309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3748809" y="4155374"/>
              <a:ext cx="2216270" cy="261610"/>
              <a:chOff x="3501820" y="1480391"/>
              <a:chExt cx="2216270" cy="261610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3501820" y="1480391"/>
                <a:ext cx="22162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Self-efficacy &amp; background</a:t>
                </a:r>
                <a:endParaRPr lang="en-US" sz="1100" dirty="0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 flipH="1">
                <a:off x="3965490" y="1703978"/>
                <a:ext cx="1751589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>
              <a:off x="3312762" y="4975593"/>
              <a:ext cx="2250466" cy="430887"/>
              <a:chOff x="3706625" y="1813255"/>
              <a:chExt cx="2250466" cy="430887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3706625" y="1813255"/>
                <a:ext cx="221627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Perception of quality &amp;</a:t>
                </a:r>
              </a:p>
              <a:p>
                <a:pPr algn="r"/>
                <a:r>
                  <a:rPr lang="en-US" sz="1100" dirty="0" smtClean="0"/>
                  <a:t>  effectiveness</a:t>
                </a: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flipH="1">
                <a:off x="4393636" y="2037390"/>
                <a:ext cx="1563455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/>
          </p:nvGrpSpPr>
          <p:grpSpPr>
            <a:xfrm>
              <a:off x="3099856" y="5369533"/>
              <a:ext cx="2261260" cy="430887"/>
              <a:chOff x="3909530" y="2399217"/>
              <a:chExt cx="2261260" cy="430887"/>
            </a:xfrm>
          </p:grpSpPr>
          <p:sp>
            <p:nvSpPr>
              <p:cNvPr id="160" name="TextBox 159"/>
              <p:cNvSpPr txBox="1"/>
              <p:nvPr/>
            </p:nvSpPr>
            <p:spPr>
              <a:xfrm>
                <a:off x="3909530" y="2399217"/>
                <a:ext cx="221627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Participation in professional development</a:t>
                </a:r>
              </a:p>
            </p:txBody>
          </p:sp>
          <p:cxnSp>
            <p:nvCxnSpPr>
              <p:cNvPr id="161" name="Straight Connector 160"/>
              <p:cNvCxnSpPr/>
              <p:nvPr/>
            </p:nvCxnSpPr>
            <p:spPr>
              <a:xfrm flipH="1">
                <a:off x="4282032" y="2631244"/>
                <a:ext cx="1888758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8" name="Straight Connector 167"/>
            <p:cNvCxnSpPr/>
            <p:nvPr/>
          </p:nvCxnSpPr>
          <p:spPr>
            <a:xfrm flipH="1">
              <a:off x="1424303" y="3287888"/>
              <a:ext cx="5354638" cy="46687"/>
            </a:xfrm>
            <a:prstGeom prst="line">
              <a:avLst/>
            </a:prstGeom>
            <a:ln w="3714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oup 129"/>
            <p:cNvGrpSpPr/>
            <p:nvPr/>
          </p:nvGrpSpPr>
          <p:grpSpPr>
            <a:xfrm>
              <a:off x="2499750" y="2069223"/>
              <a:ext cx="2255841" cy="803386"/>
              <a:chOff x="2266535" y="2297630"/>
              <a:chExt cx="2255841" cy="803386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2266535" y="2297630"/>
                <a:ext cx="2255841" cy="769603"/>
                <a:chOff x="2851660" y="2304174"/>
                <a:chExt cx="2255841" cy="769603"/>
              </a:xfrm>
            </p:grpSpPr>
            <p:sp>
              <p:nvSpPr>
                <p:cNvPr id="136" name="TextBox 135"/>
                <p:cNvSpPr txBox="1"/>
                <p:nvPr/>
              </p:nvSpPr>
              <p:spPr>
                <a:xfrm>
                  <a:off x="2851660" y="2304174"/>
                  <a:ext cx="225584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/>
                    <a:t>Professional development</a:t>
                  </a:r>
                  <a:endParaRPr lang="en-US" sz="1100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 rot="18936802">
                  <a:off x="3022814" y="2574347"/>
                  <a:ext cx="56248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Focus</a:t>
                  </a:r>
                  <a:endParaRPr lang="en-US" sz="1000" dirty="0"/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 rot="18936802">
                  <a:off x="3173024" y="2673667"/>
                  <a:ext cx="91706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Pedagogy &amp; technology</a:t>
                  </a:r>
                  <a:endParaRPr lang="en-US" sz="1000" dirty="0"/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 rot="18936802">
                  <a:off x="3785933" y="2605072"/>
                  <a:ext cx="75223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Type &amp; format</a:t>
                  </a:r>
                  <a:endParaRPr lang="en-US" sz="1000" dirty="0"/>
                </a:p>
              </p:txBody>
            </p:sp>
          </p:grpSp>
          <p:cxnSp>
            <p:nvCxnSpPr>
              <p:cNvPr id="132" name="Straight Connector 131"/>
              <p:cNvCxnSpPr/>
              <p:nvPr/>
            </p:nvCxnSpPr>
            <p:spPr>
              <a:xfrm flipH="1">
                <a:off x="2285652" y="2514600"/>
                <a:ext cx="1725912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H="1">
                <a:off x="2631414" y="2523500"/>
                <a:ext cx="348450" cy="3672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>
                <a:off x="3481883" y="2523500"/>
                <a:ext cx="348450" cy="36728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2848090" y="2514600"/>
                <a:ext cx="555810" cy="58641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TextBox 177"/>
            <p:cNvSpPr txBox="1"/>
            <p:nvPr/>
          </p:nvSpPr>
          <p:spPr>
            <a:xfrm rot="18936802">
              <a:off x="1989386" y="2489439"/>
              <a:ext cx="9382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 smtClean="0"/>
                <a:t>Effectiveness</a:t>
              </a:r>
              <a:endParaRPr lang="en-US" sz="1000" dirty="0"/>
            </a:p>
          </p:txBody>
        </p:sp>
        <p:cxnSp>
          <p:nvCxnSpPr>
            <p:cNvPr id="179" name="Straight Connector 178"/>
            <p:cNvCxnSpPr/>
            <p:nvPr/>
          </p:nvCxnSpPr>
          <p:spPr>
            <a:xfrm flipH="1">
              <a:off x="2324573" y="2296785"/>
              <a:ext cx="528235" cy="544108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2237993" y="1000305"/>
              <a:ext cx="1423629" cy="261610"/>
              <a:chOff x="1348079" y="641241"/>
              <a:chExt cx="1423629" cy="261610"/>
            </a:xfrm>
          </p:grpSpPr>
          <p:cxnSp>
            <p:nvCxnSpPr>
              <p:cNvPr id="172" name="Straight Connector 171"/>
              <p:cNvCxnSpPr/>
              <p:nvPr/>
            </p:nvCxnSpPr>
            <p:spPr>
              <a:xfrm flipH="1">
                <a:off x="1454998" y="850070"/>
                <a:ext cx="131671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Box 184"/>
              <p:cNvSpPr txBox="1"/>
              <p:nvPr/>
            </p:nvSpPr>
            <p:spPr>
              <a:xfrm>
                <a:off x="1348079" y="641241"/>
                <a:ext cx="139496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Project management</a:t>
                </a:r>
                <a:endParaRPr lang="en-US" sz="1100" dirty="0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231008" y="3504452"/>
              <a:ext cx="1081257" cy="261610"/>
              <a:chOff x="3054148" y="967260"/>
              <a:chExt cx="2298903" cy="261610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3054148" y="967260"/>
                <a:ext cx="22162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100" dirty="0" smtClean="0"/>
                  <a:t>Effective use</a:t>
                </a:r>
                <a:endParaRPr lang="en-US" sz="1100" dirty="0"/>
              </a:p>
            </p:txBody>
          </p:sp>
          <p:cxnSp>
            <p:nvCxnSpPr>
              <p:cNvPr id="170" name="Straight Connector 169"/>
              <p:cNvCxnSpPr/>
              <p:nvPr/>
            </p:nvCxnSpPr>
            <p:spPr>
              <a:xfrm flipH="1">
                <a:off x="3524447" y="1172696"/>
                <a:ext cx="1828604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646801" y="4715320"/>
              <a:ext cx="21747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Lack of faculty adoption of </a:t>
              </a:r>
              <a:r>
                <a:rPr lang="en-US" sz="1400" dirty="0" smtClean="0"/>
                <a:t>instructional technology</a:t>
              </a:r>
              <a:endParaRPr lang="en-US" sz="1400" dirty="0"/>
            </a:p>
            <a:p>
              <a:pPr algn="ctr"/>
              <a:endParaRPr lang="en-US" sz="1400" dirty="0"/>
            </a:p>
          </p:txBody>
        </p:sp>
        <p:sp>
          <p:nvSpPr>
            <p:cNvPr id="150" name="TextBox 149"/>
            <p:cNvSpPr txBox="1"/>
            <p:nvPr/>
          </p:nvSpPr>
          <p:spPr>
            <a:xfrm rot="18936802">
              <a:off x="3768661" y="4512395"/>
              <a:ext cx="93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 smtClean="0"/>
                <a:t>Technology background</a:t>
              </a:r>
              <a:endParaRPr lang="en-US" sz="1000" dirty="0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H="1">
              <a:off x="4056348" y="4372935"/>
              <a:ext cx="528235" cy="544108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/>
            <p:cNvSpPr txBox="1"/>
            <p:nvPr/>
          </p:nvSpPr>
          <p:spPr>
            <a:xfrm rot="18936802">
              <a:off x="4312936" y="4546045"/>
              <a:ext cx="9382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 smtClean="0"/>
                <a:t>Instructional experience</a:t>
              </a:r>
              <a:endParaRPr lang="en-US" sz="1000" dirty="0"/>
            </a:p>
          </p:txBody>
        </p:sp>
        <p:cxnSp>
          <p:nvCxnSpPr>
            <p:cNvPr id="173" name="Straight Connector 172"/>
            <p:cNvCxnSpPr/>
            <p:nvPr/>
          </p:nvCxnSpPr>
          <p:spPr>
            <a:xfrm flipH="1">
              <a:off x="4600623" y="4394710"/>
              <a:ext cx="528235" cy="544108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 rot="18936802">
              <a:off x="4845336" y="4561639"/>
              <a:ext cx="9382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dirty="0"/>
                <a:t>S</a:t>
              </a:r>
              <a:r>
                <a:rPr lang="en-US" sz="1000" dirty="0" smtClean="0"/>
                <a:t>elf-efficacy</a:t>
              </a:r>
              <a:endParaRPr lang="en-US" sz="1000" dirty="0"/>
            </a:p>
          </p:txBody>
        </p:sp>
        <p:cxnSp>
          <p:nvCxnSpPr>
            <p:cNvPr id="175" name="Straight Connector 174"/>
            <p:cNvCxnSpPr/>
            <p:nvPr/>
          </p:nvCxnSpPr>
          <p:spPr>
            <a:xfrm flipH="1">
              <a:off x="5180523" y="4368985"/>
              <a:ext cx="528235" cy="544108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3" name="Straight Connector 182"/>
          <p:cNvCxnSpPr/>
          <p:nvPr/>
        </p:nvCxnSpPr>
        <p:spPr>
          <a:xfrm flipH="1">
            <a:off x="940226" y="5633789"/>
            <a:ext cx="1650573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457201" y="5410200"/>
            <a:ext cx="2070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Technology effectiveness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864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03242"/>
            <a:ext cx="9160388" cy="6737710"/>
            <a:chOff x="0" y="403242"/>
            <a:chExt cx="9160388" cy="6737710"/>
          </a:xfrm>
        </p:grpSpPr>
        <p:grpSp>
          <p:nvGrpSpPr>
            <p:cNvPr id="2" name="Group 1"/>
            <p:cNvGrpSpPr/>
            <p:nvPr/>
          </p:nvGrpSpPr>
          <p:grpSpPr>
            <a:xfrm>
              <a:off x="88075" y="403242"/>
              <a:ext cx="9072313" cy="5753800"/>
              <a:chOff x="88075" y="403242"/>
              <a:chExt cx="9072313" cy="5753800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6609275" y="1789113"/>
                <a:ext cx="2551113" cy="2919413"/>
                <a:chOff x="6502400" y="1789113"/>
                <a:chExt cx="2551113" cy="2919413"/>
              </a:xfrm>
            </p:grpSpPr>
            <p:sp>
              <p:nvSpPr>
                <p:cNvPr id="66" name="Freeform 10"/>
                <p:cNvSpPr>
                  <a:spLocks/>
                </p:cNvSpPr>
                <p:nvPr/>
              </p:nvSpPr>
              <p:spPr bwMode="auto">
                <a:xfrm>
                  <a:off x="6502400" y="1789113"/>
                  <a:ext cx="2551113" cy="2919413"/>
                </a:xfrm>
                <a:custGeom>
                  <a:avLst/>
                  <a:gdLst>
                    <a:gd name="T0" fmla="*/ 0 w 1607"/>
                    <a:gd name="T1" fmla="*/ 84 h 1839"/>
                    <a:gd name="T2" fmla="*/ 10 w 1607"/>
                    <a:gd name="T3" fmla="*/ 219 h 1839"/>
                    <a:gd name="T4" fmla="*/ 24 w 1607"/>
                    <a:gd name="T5" fmla="*/ 386 h 1839"/>
                    <a:gd name="T6" fmla="*/ 42 w 1607"/>
                    <a:gd name="T7" fmla="*/ 568 h 1839"/>
                    <a:gd name="T8" fmla="*/ 66 w 1607"/>
                    <a:gd name="T9" fmla="*/ 759 h 1839"/>
                    <a:gd name="T10" fmla="*/ 93 w 1607"/>
                    <a:gd name="T11" fmla="*/ 954 h 1839"/>
                    <a:gd name="T12" fmla="*/ 117 w 1607"/>
                    <a:gd name="T13" fmla="*/ 1150 h 1839"/>
                    <a:gd name="T14" fmla="*/ 145 w 1607"/>
                    <a:gd name="T15" fmla="*/ 1327 h 1839"/>
                    <a:gd name="T16" fmla="*/ 173 w 1607"/>
                    <a:gd name="T17" fmla="*/ 1494 h 1839"/>
                    <a:gd name="T18" fmla="*/ 196 w 1607"/>
                    <a:gd name="T19" fmla="*/ 1634 h 1839"/>
                    <a:gd name="T20" fmla="*/ 219 w 1607"/>
                    <a:gd name="T21" fmla="*/ 1746 h 1839"/>
                    <a:gd name="T22" fmla="*/ 238 w 1607"/>
                    <a:gd name="T23" fmla="*/ 1811 h 1839"/>
                    <a:gd name="T24" fmla="*/ 270 w 1607"/>
                    <a:gd name="T25" fmla="*/ 1834 h 1839"/>
                    <a:gd name="T26" fmla="*/ 326 w 1607"/>
                    <a:gd name="T27" fmla="*/ 1816 h 1839"/>
                    <a:gd name="T28" fmla="*/ 401 w 1607"/>
                    <a:gd name="T29" fmla="*/ 1792 h 1839"/>
                    <a:gd name="T30" fmla="*/ 457 w 1607"/>
                    <a:gd name="T31" fmla="*/ 1774 h 1839"/>
                    <a:gd name="T32" fmla="*/ 522 w 1607"/>
                    <a:gd name="T33" fmla="*/ 1751 h 1839"/>
                    <a:gd name="T34" fmla="*/ 592 w 1607"/>
                    <a:gd name="T35" fmla="*/ 1718 h 1839"/>
                    <a:gd name="T36" fmla="*/ 671 w 1607"/>
                    <a:gd name="T37" fmla="*/ 1681 h 1839"/>
                    <a:gd name="T38" fmla="*/ 759 w 1607"/>
                    <a:gd name="T39" fmla="*/ 1634 h 1839"/>
                    <a:gd name="T40" fmla="*/ 848 w 1607"/>
                    <a:gd name="T41" fmla="*/ 1578 h 1839"/>
                    <a:gd name="T42" fmla="*/ 950 w 1607"/>
                    <a:gd name="T43" fmla="*/ 1513 h 1839"/>
                    <a:gd name="T44" fmla="*/ 1057 w 1607"/>
                    <a:gd name="T45" fmla="*/ 1439 h 1839"/>
                    <a:gd name="T46" fmla="*/ 1160 w 1607"/>
                    <a:gd name="T47" fmla="*/ 1359 h 1839"/>
                    <a:gd name="T48" fmla="*/ 1258 w 1607"/>
                    <a:gd name="T49" fmla="*/ 1276 h 1839"/>
                    <a:gd name="T50" fmla="*/ 1332 w 1607"/>
                    <a:gd name="T51" fmla="*/ 1192 h 1839"/>
                    <a:gd name="T52" fmla="*/ 1402 w 1607"/>
                    <a:gd name="T53" fmla="*/ 1108 h 1839"/>
                    <a:gd name="T54" fmla="*/ 1453 w 1607"/>
                    <a:gd name="T55" fmla="*/ 1024 h 1839"/>
                    <a:gd name="T56" fmla="*/ 1500 w 1607"/>
                    <a:gd name="T57" fmla="*/ 950 h 1839"/>
                    <a:gd name="T58" fmla="*/ 1537 w 1607"/>
                    <a:gd name="T59" fmla="*/ 880 h 1839"/>
                    <a:gd name="T60" fmla="*/ 1560 w 1607"/>
                    <a:gd name="T61" fmla="*/ 815 h 1839"/>
                    <a:gd name="T62" fmla="*/ 1579 w 1607"/>
                    <a:gd name="T63" fmla="*/ 759 h 1839"/>
                    <a:gd name="T64" fmla="*/ 1598 w 1607"/>
                    <a:gd name="T65" fmla="*/ 684 h 1839"/>
                    <a:gd name="T66" fmla="*/ 1607 w 1607"/>
                    <a:gd name="T67" fmla="*/ 642 h 1839"/>
                    <a:gd name="T68" fmla="*/ 1546 w 1607"/>
                    <a:gd name="T69" fmla="*/ 577 h 1839"/>
                    <a:gd name="T70" fmla="*/ 1472 w 1607"/>
                    <a:gd name="T71" fmla="*/ 507 h 1839"/>
                    <a:gd name="T72" fmla="*/ 1397 w 1607"/>
                    <a:gd name="T73" fmla="*/ 442 h 1839"/>
                    <a:gd name="T74" fmla="*/ 1342 w 1607"/>
                    <a:gd name="T75" fmla="*/ 400 h 1839"/>
                    <a:gd name="T76" fmla="*/ 1286 w 1607"/>
                    <a:gd name="T77" fmla="*/ 358 h 1839"/>
                    <a:gd name="T78" fmla="*/ 1225 w 1607"/>
                    <a:gd name="T79" fmla="*/ 312 h 1839"/>
                    <a:gd name="T80" fmla="*/ 1160 w 1607"/>
                    <a:gd name="T81" fmla="*/ 275 h 1839"/>
                    <a:gd name="T82" fmla="*/ 1095 w 1607"/>
                    <a:gd name="T83" fmla="*/ 233 h 1839"/>
                    <a:gd name="T84" fmla="*/ 1020 w 1607"/>
                    <a:gd name="T85" fmla="*/ 195 h 1839"/>
                    <a:gd name="T86" fmla="*/ 927 w 1607"/>
                    <a:gd name="T87" fmla="*/ 163 h 1839"/>
                    <a:gd name="T88" fmla="*/ 825 w 1607"/>
                    <a:gd name="T89" fmla="*/ 130 h 1839"/>
                    <a:gd name="T90" fmla="*/ 718 w 1607"/>
                    <a:gd name="T91" fmla="*/ 102 h 1839"/>
                    <a:gd name="T92" fmla="*/ 606 w 1607"/>
                    <a:gd name="T93" fmla="*/ 79 h 1839"/>
                    <a:gd name="T94" fmla="*/ 494 w 1607"/>
                    <a:gd name="T95" fmla="*/ 60 h 1839"/>
                    <a:gd name="T96" fmla="*/ 382 w 1607"/>
                    <a:gd name="T97" fmla="*/ 42 h 1839"/>
                    <a:gd name="T98" fmla="*/ 280 w 1607"/>
                    <a:gd name="T99" fmla="*/ 28 h 1839"/>
                    <a:gd name="T100" fmla="*/ 191 w 1607"/>
                    <a:gd name="T101" fmla="*/ 14 h 1839"/>
                    <a:gd name="T102" fmla="*/ 107 w 1607"/>
                    <a:gd name="T103" fmla="*/ 9 h 1839"/>
                    <a:gd name="T104" fmla="*/ 52 w 1607"/>
                    <a:gd name="T105" fmla="*/ 0 h 1839"/>
                    <a:gd name="T106" fmla="*/ 0 w 1607"/>
                    <a:gd name="T107" fmla="*/ 0 h 18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607" h="1839">
                      <a:moveTo>
                        <a:pt x="0" y="0"/>
                      </a:moveTo>
                      <a:lnTo>
                        <a:pt x="0" y="14"/>
                      </a:lnTo>
                      <a:lnTo>
                        <a:pt x="0" y="37"/>
                      </a:lnTo>
                      <a:lnTo>
                        <a:pt x="0" y="60"/>
                      </a:lnTo>
                      <a:lnTo>
                        <a:pt x="0" y="84"/>
                      </a:lnTo>
                      <a:lnTo>
                        <a:pt x="0" y="107"/>
                      </a:lnTo>
                      <a:lnTo>
                        <a:pt x="0" y="135"/>
                      </a:lnTo>
                      <a:lnTo>
                        <a:pt x="5" y="163"/>
                      </a:lnTo>
                      <a:lnTo>
                        <a:pt x="10" y="191"/>
                      </a:lnTo>
                      <a:lnTo>
                        <a:pt x="10" y="219"/>
                      </a:lnTo>
                      <a:lnTo>
                        <a:pt x="10" y="251"/>
                      </a:lnTo>
                      <a:lnTo>
                        <a:pt x="14" y="284"/>
                      </a:lnTo>
                      <a:lnTo>
                        <a:pt x="19" y="316"/>
                      </a:lnTo>
                      <a:lnTo>
                        <a:pt x="19" y="349"/>
                      </a:lnTo>
                      <a:lnTo>
                        <a:pt x="24" y="386"/>
                      </a:lnTo>
                      <a:lnTo>
                        <a:pt x="28" y="419"/>
                      </a:lnTo>
                      <a:lnTo>
                        <a:pt x="33" y="456"/>
                      </a:lnTo>
                      <a:lnTo>
                        <a:pt x="33" y="493"/>
                      </a:lnTo>
                      <a:lnTo>
                        <a:pt x="38" y="531"/>
                      </a:lnTo>
                      <a:lnTo>
                        <a:pt x="42" y="568"/>
                      </a:lnTo>
                      <a:lnTo>
                        <a:pt x="47" y="605"/>
                      </a:lnTo>
                      <a:lnTo>
                        <a:pt x="52" y="642"/>
                      </a:lnTo>
                      <a:lnTo>
                        <a:pt x="56" y="680"/>
                      </a:lnTo>
                      <a:lnTo>
                        <a:pt x="61" y="722"/>
                      </a:lnTo>
                      <a:lnTo>
                        <a:pt x="66" y="759"/>
                      </a:lnTo>
                      <a:lnTo>
                        <a:pt x="70" y="796"/>
                      </a:lnTo>
                      <a:lnTo>
                        <a:pt x="75" y="838"/>
                      </a:lnTo>
                      <a:lnTo>
                        <a:pt x="80" y="875"/>
                      </a:lnTo>
                      <a:lnTo>
                        <a:pt x="84" y="917"/>
                      </a:lnTo>
                      <a:lnTo>
                        <a:pt x="93" y="954"/>
                      </a:lnTo>
                      <a:lnTo>
                        <a:pt x="98" y="996"/>
                      </a:lnTo>
                      <a:lnTo>
                        <a:pt x="103" y="1034"/>
                      </a:lnTo>
                      <a:lnTo>
                        <a:pt x="107" y="1075"/>
                      </a:lnTo>
                      <a:lnTo>
                        <a:pt x="112" y="1113"/>
                      </a:lnTo>
                      <a:lnTo>
                        <a:pt x="117" y="1150"/>
                      </a:lnTo>
                      <a:lnTo>
                        <a:pt x="121" y="1183"/>
                      </a:lnTo>
                      <a:lnTo>
                        <a:pt x="126" y="1220"/>
                      </a:lnTo>
                      <a:lnTo>
                        <a:pt x="135" y="1257"/>
                      </a:lnTo>
                      <a:lnTo>
                        <a:pt x="140" y="1294"/>
                      </a:lnTo>
                      <a:lnTo>
                        <a:pt x="145" y="1327"/>
                      </a:lnTo>
                      <a:lnTo>
                        <a:pt x="149" y="1364"/>
                      </a:lnTo>
                      <a:lnTo>
                        <a:pt x="154" y="1397"/>
                      </a:lnTo>
                      <a:lnTo>
                        <a:pt x="159" y="1429"/>
                      </a:lnTo>
                      <a:lnTo>
                        <a:pt x="163" y="1462"/>
                      </a:lnTo>
                      <a:lnTo>
                        <a:pt x="173" y="1494"/>
                      </a:lnTo>
                      <a:lnTo>
                        <a:pt x="177" y="1527"/>
                      </a:lnTo>
                      <a:lnTo>
                        <a:pt x="182" y="1555"/>
                      </a:lnTo>
                      <a:lnTo>
                        <a:pt x="187" y="1583"/>
                      </a:lnTo>
                      <a:lnTo>
                        <a:pt x="191" y="1611"/>
                      </a:lnTo>
                      <a:lnTo>
                        <a:pt x="196" y="1634"/>
                      </a:lnTo>
                      <a:lnTo>
                        <a:pt x="201" y="1662"/>
                      </a:lnTo>
                      <a:lnTo>
                        <a:pt x="205" y="1681"/>
                      </a:lnTo>
                      <a:lnTo>
                        <a:pt x="210" y="1704"/>
                      </a:lnTo>
                      <a:lnTo>
                        <a:pt x="215" y="1723"/>
                      </a:lnTo>
                      <a:lnTo>
                        <a:pt x="219" y="1746"/>
                      </a:lnTo>
                      <a:lnTo>
                        <a:pt x="224" y="1760"/>
                      </a:lnTo>
                      <a:lnTo>
                        <a:pt x="229" y="1778"/>
                      </a:lnTo>
                      <a:lnTo>
                        <a:pt x="233" y="1788"/>
                      </a:lnTo>
                      <a:lnTo>
                        <a:pt x="238" y="1802"/>
                      </a:lnTo>
                      <a:lnTo>
                        <a:pt x="238" y="1811"/>
                      </a:lnTo>
                      <a:lnTo>
                        <a:pt x="247" y="1820"/>
                      </a:lnTo>
                      <a:lnTo>
                        <a:pt x="252" y="1834"/>
                      </a:lnTo>
                      <a:lnTo>
                        <a:pt x="256" y="1839"/>
                      </a:lnTo>
                      <a:lnTo>
                        <a:pt x="261" y="1834"/>
                      </a:lnTo>
                      <a:lnTo>
                        <a:pt x="270" y="1834"/>
                      </a:lnTo>
                      <a:lnTo>
                        <a:pt x="280" y="1830"/>
                      </a:lnTo>
                      <a:lnTo>
                        <a:pt x="289" y="1830"/>
                      </a:lnTo>
                      <a:lnTo>
                        <a:pt x="298" y="1825"/>
                      </a:lnTo>
                      <a:lnTo>
                        <a:pt x="312" y="1820"/>
                      </a:lnTo>
                      <a:lnTo>
                        <a:pt x="326" y="1816"/>
                      </a:lnTo>
                      <a:lnTo>
                        <a:pt x="345" y="1816"/>
                      </a:lnTo>
                      <a:lnTo>
                        <a:pt x="364" y="1806"/>
                      </a:lnTo>
                      <a:lnTo>
                        <a:pt x="382" y="1802"/>
                      </a:lnTo>
                      <a:lnTo>
                        <a:pt x="392" y="1797"/>
                      </a:lnTo>
                      <a:lnTo>
                        <a:pt x="401" y="1792"/>
                      </a:lnTo>
                      <a:lnTo>
                        <a:pt x="410" y="1788"/>
                      </a:lnTo>
                      <a:lnTo>
                        <a:pt x="424" y="1788"/>
                      </a:lnTo>
                      <a:lnTo>
                        <a:pt x="433" y="1783"/>
                      </a:lnTo>
                      <a:lnTo>
                        <a:pt x="443" y="1778"/>
                      </a:lnTo>
                      <a:lnTo>
                        <a:pt x="457" y="1774"/>
                      </a:lnTo>
                      <a:lnTo>
                        <a:pt x="471" y="1769"/>
                      </a:lnTo>
                      <a:lnTo>
                        <a:pt x="480" y="1765"/>
                      </a:lnTo>
                      <a:lnTo>
                        <a:pt x="494" y="1760"/>
                      </a:lnTo>
                      <a:lnTo>
                        <a:pt x="508" y="1755"/>
                      </a:lnTo>
                      <a:lnTo>
                        <a:pt x="522" y="1751"/>
                      </a:lnTo>
                      <a:lnTo>
                        <a:pt x="536" y="1746"/>
                      </a:lnTo>
                      <a:lnTo>
                        <a:pt x="550" y="1737"/>
                      </a:lnTo>
                      <a:lnTo>
                        <a:pt x="559" y="1727"/>
                      </a:lnTo>
                      <a:lnTo>
                        <a:pt x="578" y="1723"/>
                      </a:lnTo>
                      <a:lnTo>
                        <a:pt x="592" y="1718"/>
                      </a:lnTo>
                      <a:lnTo>
                        <a:pt x="606" y="1709"/>
                      </a:lnTo>
                      <a:lnTo>
                        <a:pt x="624" y="1699"/>
                      </a:lnTo>
                      <a:lnTo>
                        <a:pt x="638" y="1695"/>
                      </a:lnTo>
                      <a:lnTo>
                        <a:pt x="652" y="1685"/>
                      </a:lnTo>
                      <a:lnTo>
                        <a:pt x="671" y="1681"/>
                      </a:lnTo>
                      <a:lnTo>
                        <a:pt x="690" y="1671"/>
                      </a:lnTo>
                      <a:lnTo>
                        <a:pt x="704" y="1662"/>
                      </a:lnTo>
                      <a:lnTo>
                        <a:pt x="722" y="1653"/>
                      </a:lnTo>
                      <a:lnTo>
                        <a:pt x="741" y="1643"/>
                      </a:lnTo>
                      <a:lnTo>
                        <a:pt x="759" y="1634"/>
                      </a:lnTo>
                      <a:lnTo>
                        <a:pt x="778" y="1625"/>
                      </a:lnTo>
                      <a:lnTo>
                        <a:pt x="797" y="1611"/>
                      </a:lnTo>
                      <a:lnTo>
                        <a:pt x="815" y="1602"/>
                      </a:lnTo>
                      <a:lnTo>
                        <a:pt x="834" y="1588"/>
                      </a:lnTo>
                      <a:lnTo>
                        <a:pt x="848" y="1578"/>
                      </a:lnTo>
                      <a:lnTo>
                        <a:pt x="867" y="1564"/>
                      </a:lnTo>
                      <a:lnTo>
                        <a:pt x="890" y="1555"/>
                      </a:lnTo>
                      <a:lnTo>
                        <a:pt x="908" y="1541"/>
                      </a:lnTo>
                      <a:lnTo>
                        <a:pt x="932" y="1527"/>
                      </a:lnTo>
                      <a:lnTo>
                        <a:pt x="950" y="1513"/>
                      </a:lnTo>
                      <a:lnTo>
                        <a:pt x="969" y="1499"/>
                      </a:lnTo>
                      <a:lnTo>
                        <a:pt x="988" y="1485"/>
                      </a:lnTo>
                      <a:lnTo>
                        <a:pt x="1011" y="1471"/>
                      </a:lnTo>
                      <a:lnTo>
                        <a:pt x="1034" y="1457"/>
                      </a:lnTo>
                      <a:lnTo>
                        <a:pt x="1057" y="1439"/>
                      </a:lnTo>
                      <a:lnTo>
                        <a:pt x="1076" y="1425"/>
                      </a:lnTo>
                      <a:lnTo>
                        <a:pt x="1099" y="1411"/>
                      </a:lnTo>
                      <a:lnTo>
                        <a:pt x="1123" y="1392"/>
                      </a:lnTo>
                      <a:lnTo>
                        <a:pt x="1141" y="1373"/>
                      </a:lnTo>
                      <a:lnTo>
                        <a:pt x="1160" y="1359"/>
                      </a:lnTo>
                      <a:lnTo>
                        <a:pt x="1183" y="1341"/>
                      </a:lnTo>
                      <a:lnTo>
                        <a:pt x="1197" y="1327"/>
                      </a:lnTo>
                      <a:lnTo>
                        <a:pt x="1220" y="1308"/>
                      </a:lnTo>
                      <a:lnTo>
                        <a:pt x="1239" y="1294"/>
                      </a:lnTo>
                      <a:lnTo>
                        <a:pt x="1258" y="1276"/>
                      </a:lnTo>
                      <a:lnTo>
                        <a:pt x="1267" y="1257"/>
                      </a:lnTo>
                      <a:lnTo>
                        <a:pt x="1286" y="1238"/>
                      </a:lnTo>
                      <a:lnTo>
                        <a:pt x="1300" y="1224"/>
                      </a:lnTo>
                      <a:lnTo>
                        <a:pt x="1318" y="1206"/>
                      </a:lnTo>
                      <a:lnTo>
                        <a:pt x="1332" y="1192"/>
                      </a:lnTo>
                      <a:lnTo>
                        <a:pt x="1346" y="1173"/>
                      </a:lnTo>
                      <a:lnTo>
                        <a:pt x="1360" y="1159"/>
                      </a:lnTo>
                      <a:lnTo>
                        <a:pt x="1374" y="1141"/>
                      </a:lnTo>
                      <a:lnTo>
                        <a:pt x="1388" y="1122"/>
                      </a:lnTo>
                      <a:lnTo>
                        <a:pt x="1402" y="1108"/>
                      </a:lnTo>
                      <a:lnTo>
                        <a:pt x="1411" y="1089"/>
                      </a:lnTo>
                      <a:lnTo>
                        <a:pt x="1425" y="1075"/>
                      </a:lnTo>
                      <a:lnTo>
                        <a:pt x="1435" y="1057"/>
                      </a:lnTo>
                      <a:lnTo>
                        <a:pt x="1444" y="1043"/>
                      </a:lnTo>
                      <a:lnTo>
                        <a:pt x="1453" y="1024"/>
                      </a:lnTo>
                      <a:lnTo>
                        <a:pt x="1463" y="1010"/>
                      </a:lnTo>
                      <a:lnTo>
                        <a:pt x="1472" y="996"/>
                      </a:lnTo>
                      <a:lnTo>
                        <a:pt x="1481" y="978"/>
                      </a:lnTo>
                      <a:lnTo>
                        <a:pt x="1491" y="964"/>
                      </a:lnTo>
                      <a:lnTo>
                        <a:pt x="1500" y="950"/>
                      </a:lnTo>
                      <a:lnTo>
                        <a:pt x="1505" y="936"/>
                      </a:lnTo>
                      <a:lnTo>
                        <a:pt x="1514" y="922"/>
                      </a:lnTo>
                      <a:lnTo>
                        <a:pt x="1519" y="908"/>
                      </a:lnTo>
                      <a:lnTo>
                        <a:pt x="1528" y="894"/>
                      </a:lnTo>
                      <a:lnTo>
                        <a:pt x="1537" y="880"/>
                      </a:lnTo>
                      <a:lnTo>
                        <a:pt x="1542" y="866"/>
                      </a:lnTo>
                      <a:lnTo>
                        <a:pt x="1546" y="852"/>
                      </a:lnTo>
                      <a:lnTo>
                        <a:pt x="1551" y="843"/>
                      </a:lnTo>
                      <a:lnTo>
                        <a:pt x="1556" y="824"/>
                      </a:lnTo>
                      <a:lnTo>
                        <a:pt x="1560" y="815"/>
                      </a:lnTo>
                      <a:lnTo>
                        <a:pt x="1565" y="805"/>
                      </a:lnTo>
                      <a:lnTo>
                        <a:pt x="1570" y="791"/>
                      </a:lnTo>
                      <a:lnTo>
                        <a:pt x="1574" y="777"/>
                      </a:lnTo>
                      <a:lnTo>
                        <a:pt x="1574" y="768"/>
                      </a:lnTo>
                      <a:lnTo>
                        <a:pt x="1579" y="759"/>
                      </a:lnTo>
                      <a:lnTo>
                        <a:pt x="1584" y="749"/>
                      </a:lnTo>
                      <a:lnTo>
                        <a:pt x="1588" y="731"/>
                      </a:lnTo>
                      <a:lnTo>
                        <a:pt x="1593" y="712"/>
                      </a:lnTo>
                      <a:lnTo>
                        <a:pt x="1598" y="698"/>
                      </a:lnTo>
                      <a:lnTo>
                        <a:pt x="1598" y="684"/>
                      </a:lnTo>
                      <a:lnTo>
                        <a:pt x="1602" y="670"/>
                      </a:lnTo>
                      <a:lnTo>
                        <a:pt x="1607" y="661"/>
                      </a:lnTo>
                      <a:lnTo>
                        <a:pt x="1607" y="647"/>
                      </a:lnTo>
                      <a:lnTo>
                        <a:pt x="1607" y="642"/>
                      </a:lnTo>
                      <a:lnTo>
                        <a:pt x="1607" y="642"/>
                      </a:lnTo>
                      <a:lnTo>
                        <a:pt x="1598" y="633"/>
                      </a:lnTo>
                      <a:lnTo>
                        <a:pt x="1584" y="614"/>
                      </a:lnTo>
                      <a:lnTo>
                        <a:pt x="1565" y="600"/>
                      </a:lnTo>
                      <a:lnTo>
                        <a:pt x="1556" y="587"/>
                      </a:lnTo>
                      <a:lnTo>
                        <a:pt x="1546" y="577"/>
                      </a:lnTo>
                      <a:lnTo>
                        <a:pt x="1532" y="563"/>
                      </a:lnTo>
                      <a:lnTo>
                        <a:pt x="1519" y="554"/>
                      </a:lnTo>
                      <a:lnTo>
                        <a:pt x="1500" y="535"/>
                      </a:lnTo>
                      <a:lnTo>
                        <a:pt x="1486" y="526"/>
                      </a:lnTo>
                      <a:lnTo>
                        <a:pt x="1472" y="507"/>
                      </a:lnTo>
                      <a:lnTo>
                        <a:pt x="1453" y="493"/>
                      </a:lnTo>
                      <a:lnTo>
                        <a:pt x="1435" y="479"/>
                      </a:lnTo>
                      <a:lnTo>
                        <a:pt x="1416" y="461"/>
                      </a:lnTo>
                      <a:lnTo>
                        <a:pt x="1407" y="451"/>
                      </a:lnTo>
                      <a:lnTo>
                        <a:pt x="1397" y="442"/>
                      </a:lnTo>
                      <a:lnTo>
                        <a:pt x="1383" y="433"/>
                      </a:lnTo>
                      <a:lnTo>
                        <a:pt x="1374" y="428"/>
                      </a:lnTo>
                      <a:lnTo>
                        <a:pt x="1365" y="419"/>
                      </a:lnTo>
                      <a:lnTo>
                        <a:pt x="1356" y="410"/>
                      </a:lnTo>
                      <a:lnTo>
                        <a:pt x="1342" y="400"/>
                      </a:lnTo>
                      <a:lnTo>
                        <a:pt x="1332" y="391"/>
                      </a:lnTo>
                      <a:lnTo>
                        <a:pt x="1318" y="382"/>
                      </a:lnTo>
                      <a:lnTo>
                        <a:pt x="1309" y="372"/>
                      </a:lnTo>
                      <a:lnTo>
                        <a:pt x="1300" y="363"/>
                      </a:lnTo>
                      <a:lnTo>
                        <a:pt x="1286" y="358"/>
                      </a:lnTo>
                      <a:lnTo>
                        <a:pt x="1276" y="344"/>
                      </a:lnTo>
                      <a:lnTo>
                        <a:pt x="1262" y="340"/>
                      </a:lnTo>
                      <a:lnTo>
                        <a:pt x="1248" y="330"/>
                      </a:lnTo>
                      <a:lnTo>
                        <a:pt x="1239" y="321"/>
                      </a:lnTo>
                      <a:lnTo>
                        <a:pt x="1225" y="312"/>
                      </a:lnTo>
                      <a:lnTo>
                        <a:pt x="1211" y="307"/>
                      </a:lnTo>
                      <a:lnTo>
                        <a:pt x="1197" y="298"/>
                      </a:lnTo>
                      <a:lnTo>
                        <a:pt x="1188" y="289"/>
                      </a:lnTo>
                      <a:lnTo>
                        <a:pt x="1174" y="279"/>
                      </a:lnTo>
                      <a:lnTo>
                        <a:pt x="1160" y="275"/>
                      </a:lnTo>
                      <a:lnTo>
                        <a:pt x="1146" y="265"/>
                      </a:lnTo>
                      <a:lnTo>
                        <a:pt x="1137" y="256"/>
                      </a:lnTo>
                      <a:lnTo>
                        <a:pt x="1123" y="247"/>
                      </a:lnTo>
                      <a:lnTo>
                        <a:pt x="1109" y="237"/>
                      </a:lnTo>
                      <a:lnTo>
                        <a:pt x="1095" y="233"/>
                      </a:lnTo>
                      <a:lnTo>
                        <a:pt x="1081" y="228"/>
                      </a:lnTo>
                      <a:lnTo>
                        <a:pt x="1067" y="219"/>
                      </a:lnTo>
                      <a:lnTo>
                        <a:pt x="1048" y="209"/>
                      </a:lnTo>
                      <a:lnTo>
                        <a:pt x="1034" y="200"/>
                      </a:lnTo>
                      <a:lnTo>
                        <a:pt x="1020" y="195"/>
                      </a:lnTo>
                      <a:lnTo>
                        <a:pt x="1002" y="186"/>
                      </a:lnTo>
                      <a:lnTo>
                        <a:pt x="983" y="181"/>
                      </a:lnTo>
                      <a:lnTo>
                        <a:pt x="964" y="172"/>
                      </a:lnTo>
                      <a:lnTo>
                        <a:pt x="946" y="167"/>
                      </a:lnTo>
                      <a:lnTo>
                        <a:pt x="927" y="163"/>
                      </a:lnTo>
                      <a:lnTo>
                        <a:pt x="908" y="154"/>
                      </a:lnTo>
                      <a:lnTo>
                        <a:pt x="885" y="149"/>
                      </a:lnTo>
                      <a:lnTo>
                        <a:pt x="867" y="144"/>
                      </a:lnTo>
                      <a:lnTo>
                        <a:pt x="848" y="135"/>
                      </a:lnTo>
                      <a:lnTo>
                        <a:pt x="825" y="130"/>
                      </a:lnTo>
                      <a:lnTo>
                        <a:pt x="806" y="126"/>
                      </a:lnTo>
                      <a:lnTo>
                        <a:pt x="787" y="121"/>
                      </a:lnTo>
                      <a:lnTo>
                        <a:pt x="764" y="116"/>
                      </a:lnTo>
                      <a:lnTo>
                        <a:pt x="741" y="112"/>
                      </a:lnTo>
                      <a:lnTo>
                        <a:pt x="718" y="102"/>
                      </a:lnTo>
                      <a:lnTo>
                        <a:pt x="694" y="98"/>
                      </a:lnTo>
                      <a:lnTo>
                        <a:pt x="671" y="93"/>
                      </a:lnTo>
                      <a:lnTo>
                        <a:pt x="652" y="88"/>
                      </a:lnTo>
                      <a:lnTo>
                        <a:pt x="629" y="84"/>
                      </a:lnTo>
                      <a:lnTo>
                        <a:pt x="606" y="79"/>
                      </a:lnTo>
                      <a:lnTo>
                        <a:pt x="582" y="74"/>
                      </a:lnTo>
                      <a:lnTo>
                        <a:pt x="559" y="70"/>
                      </a:lnTo>
                      <a:lnTo>
                        <a:pt x="536" y="65"/>
                      </a:lnTo>
                      <a:lnTo>
                        <a:pt x="517" y="65"/>
                      </a:lnTo>
                      <a:lnTo>
                        <a:pt x="494" y="60"/>
                      </a:lnTo>
                      <a:lnTo>
                        <a:pt x="471" y="56"/>
                      </a:lnTo>
                      <a:lnTo>
                        <a:pt x="447" y="51"/>
                      </a:lnTo>
                      <a:lnTo>
                        <a:pt x="429" y="51"/>
                      </a:lnTo>
                      <a:lnTo>
                        <a:pt x="406" y="46"/>
                      </a:lnTo>
                      <a:lnTo>
                        <a:pt x="382" y="42"/>
                      </a:lnTo>
                      <a:lnTo>
                        <a:pt x="364" y="37"/>
                      </a:lnTo>
                      <a:lnTo>
                        <a:pt x="340" y="37"/>
                      </a:lnTo>
                      <a:lnTo>
                        <a:pt x="317" y="32"/>
                      </a:lnTo>
                      <a:lnTo>
                        <a:pt x="298" y="28"/>
                      </a:lnTo>
                      <a:lnTo>
                        <a:pt x="280" y="28"/>
                      </a:lnTo>
                      <a:lnTo>
                        <a:pt x="261" y="28"/>
                      </a:lnTo>
                      <a:lnTo>
                        <a:pt x="243" y="23"/>
                      </a:lnTo>
                      <a:lnTo>
                        <a:pt x="224" y="18"/>
                      </a:lnTo>
                      <a:lnTo>
                        <a:pt x="205" y="18"/>
                      </a:lnTo>
                      <a:lnTo>
                        <a:pt x="191" y="14"/>
                      </a:lnTo>
                      <a:lnTo>
                        <a:pt x="173" y="14"/>
                      </a:lnTo>
                      <a:lnTo>
                        <a:pt x="154" y="9"/>
                      </a:lnTo>
                      <a:lnTo>
                        <a:pt x="140" y="9"/>
                      </a:lnTo>
                      <a:lnTo>
                        <a:pt x="126" y="9"/>
                      </a:lnTo>
                      <a:lnTo>
                        <a:pt x="107" y="9"/>
                      </a:lnTo>
                      <a:lnTo>
                        <a:pt x="98" y="5"/>
                      </a:lnTo>
                      <a:lnTo>
                        <a:pt x="84" y="5"/>
                      </a:lnTo>
                      <a:lnTo>
                        <a:pt x="75" y="5"/>
                      </a:lnTo>
                      <a:lnTo>
                        <a:pt x="61" y="0"/>
                      </a:lnTo>
                      <a:lnTo>
                        <a:pt x="52" y="0"/>
                      </a:lnTo>
                      <a:lnTo>
                        <a:pt x="42" y="0"/>
                      </a:lnTo>
                      <a:lnTo>
                        <a:pt x="33" y="0"/>
                      </a:lnTo>
                      <a:lnTo>
                        <a:pt x="19" y="0"/>
                      </a:lnTo>
                      <a:lnTo>
                        <a:pt x="1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67" name="Freeform 13"/>
                <p:cNvSpPr>
                  <a:spLocks/>
                </p:cNvSpPr>
                <p:nvPr/>
              </p:nvSpPr>
              <p:spPr bwMode="auto">
                <a:xfrm>
                  <a:off x="6821488" y="2120900"/>
                  <a:ext cx="1825625" cy="2100263"/>
                </a:xfrm>
                <a:custGeom>
                  <a:avLst/>
                  <a:gdLst>
                    <a:gd name="T0" fmla="*/ 0 w 1150"/>
                    <a:gd name="T1" fmla="*/ 19 h 1323"/>
                    <a:gd name="T2" fmla="*/ 9 w 1150"/>
                    <a:gd name="T3" fmla="*/ 70 h 1323"/>
                    <a:gd name="T4" fmla="*/ 18 w 1150"/>
                    <a:gd name="T5" fmla="*/ 135 h 1323"/>
                    <a:gd name="T6" fmla="*/ 32 w 1150"/>
                    <a:gd name="T7" fmla="*/ 224 h 1323"/>
                    <a:gd name="T8" fmla="*/ 46 w 1150"/>
                    <a:gd name="T9" fmla="*/ 326 h 1323"/>
                    <a:gd name="T10" fmla="*/ 65 w 1150"/>
                    <a:gd name="T11" fmla="*/ 433 h 1323"/>
                    <a:gd name="T12" fmla="*/ 83 w 1150"/>
                    <a:gd name="T13" fmla="*/ 550 h 1323"/>
                    <a:gd name="T14" fmla="*/ 107 w 1150"/>
                    <a:gd name="T15" fmla="*/ 671 h 1323"/>
                    <a:gd name="T16" fmla="*/ 125 w 1150"/>
                    <a:gd name="T17" fmla="*/ 787 h 1323"/>
                    <a:gd name="T18" fmla="*/ 144 w 1150"/>
                    <a:gd name="T19" fmla="*/ 904 h 1323"/>
                    <a:gd name="T20" fmla="*/ 163 w 1150"/>
                    <a:gd name="T21" fmla="*/ 1011 h 1323"/>
                    <a:gd name="T22" fmla="*/ 186 w 1150"/>
                    <a:gd name="T23" fmla="*/ 1109 h 1323"/>
                    <a:gd name="T24" fmla="*/ 200 w 1150"/>
                    <a:gd name="T25" fmla="*/ 1188 h 1323"/>
                    <a:gd name="T26" fmla="*/ 214 w 1150"/>
                    <a:gd name="T27" fmla="*/ 1258 h 1323"/>
                    <a:gd name="T28" fmla="*/ 232 w 1150"/>
                    <a:gd name="T29" fmla="*/ 1299 h 1323"/>
                    <a:gd name="T30" fmla="*/ 260 w 1150"/>
                    <a:gd name="T31" fmla="*/ 1318 h 1323"/>
                    <a:gd name="T32" fmla="*/ 307 w 1150"/>
                    <a:gd name="T33" fmla="*/ 1290 h 1323"/>
                    <a:gd name="T34" fmla="*/ 367 w 1150"/>
                    <a:gd name="T35" fmla="*/ 1253 h 1323"/>
                    <a:gd name="T36" fmla="*/ 433 w 1150"/>
                    <a:gd name="T37" fmla="*/ 1211 h 1323"/>
                    <a:gd name="T38" fmla="*/ 484 w 1150"/>
                    <a:gd name="T39" fmla="*/ 1178 h 1323"/>
                    <a:gd name="T40" fmla="*/ 535 w 1150"/>
                    <a:gd name="T41" fmla="*/ 1141 h 1323"/>
                    <a:gd name="T42" fmla="*/ 577 w 1150"/>
                    <a:gd name="T43" fmla="*/ 1113 h 1323"/>
                    <a:gd name="T44" fmla="*/ 624 w 1150"/>
                    <a:gd name="T45" fmla="*/ 1085 h 1323"/>
                    <a:gd name="T46" fmla="*/ 666 w 1150"/>
                    <a:gd name="T47" fmla="*/ 1053 h 1323"/>
                    <a:gd name="T48" fmla="*/ 707 w 1150"/>
                    <a:gd name="T49" fmla="*/ 1020 h 1323"/>
                    <a:gd name="T50" fmla="*/ 749 w 1150"/>
                    <a:gd name="T51" fmla="*/ 992 h 1323"/>
                    <a:gd name="T52" fmla="*/ 791 w 1150"/>
                    <a:gd name="T53" fmla="*/ 960 h 1323"/>
                    <a:gd name="T54" fmla="*/ 861 w 1150"/>
                    <a:gd name="T55" fmla="*/ 908 h 1323"/>
                    <a:gd name="T56" fmla="*/ 931 w 1150"/>
                    <a:gd name="T57" fmla="*/ 843 h 1323"/>
                    <a:gd name="T58" fmla="*/ 992 w 1150"/>
                    <a:gd name="T59" fmla="*/ 773 h 1323"/>
                    <a:gd name="T60" fmla="*/ 1043 w 1150"/>
                    <a:gd name="T61" fmla="*/ 708 h 1323"/>
                    <a:gd name="T62" fmla="*/ 1085 w 1150"/>
                    <a:gd name="T63" fmla="*/ 652 h 1323"/>
                    <a:gd name="T64" fmla="*/ 1117 w 1150"/>
                    <a:gd name="T65" fmla="*/ 601 h 1323"/>
                    <a:gd name="T66" fmla="*/ 1145 w 1150"/>
                    <a:gd name="T67" fmla="*/ 554 h 1323"/>
                    <a:gd name="T68" fmla="*/ 1122 w 1150"/>
                    <a:gd name="T69" fmla="*/ 527 h 1323"/>
                    <a:gd name="T70" fmla="*/ 1066 w 1150"/>
                    <a:gd name="T71" fmla="*/ 475 h 1323"/>
                    <a:gd name="T72" fmla="*/ 1010 w 1150"/>
                    <a:gd name="T73" fmla="*/ 424 h 1323"/>
                    <a:gd name="T74" fmla="*/ 945 w 1150"/>
                    <a:gd name="T75" fmla="*/ 364 h 1323"/>
                    <a:gd name="T76" fmla="*/ 875 w 1150"/>
                    <a:gd name="T77" fmla="*/ 308 h 1323"/>
                    <a:gd name="T78" fmla="*/ 805 w 1150"/>
                    <a:gd name="T79" fmla="*/ 252 h 1323"/>
                    <a:gd name="T80" fmla="*/ 740 w 1150"/>
                    <a:gd name="T81" fmla="*/ 205 h 1323"/>
                    <a:gd name="T82" fmla="*/ 698 w 1150"/>
                    <a:gd name="T83" fmla="*/ 182 h 1323"/>
                    <a:gd name="T84" fmla="*/ 656 w 1150"/>
                    <a:gd name="T85" fmla="*/ 163 h 1323"/>
                    <a:gd name="T86" fmla="*/ 605 w 1150"/>
                    <a:gd name="T87" fmla="*/ 145 h 1323"/>
                    <a:gd name="T88" fmla="*/ 554 w 1150"/>
                    <a:gd name="T89" fmla="*/ 131 h 1323"/>
                    <a:gd name="T90" fmla="*/ 493 w 1150"/>
                    <a:gd name="T91" fmla="*/ 112 h 1323"/>
                    <a:gd name="T92" fmla="*/ 437 w 1150"/>
                    <a:gd name="T93" fmla="*/ 94 h 1323"/>
                    <a:gd name="T94" fmla="*/ 377 w 1150"/>
                    <a:gd name="T95" fmla="*/ 80 h 1323"/>
                    <a:gd name="T96" fmla="*/ 316 w 1150"/>
                    <a:gd name="T97" fmla="*/ 66 h 1323"/>
                    <a:gd name="T98" fmla="*/ 256 w 1150"/>
                    <a:gd name="T99" fmla="*/ 52 h 1323"/>
                    <a:gd name="T100" fmla="*/ 195 w 1150"/>
                    <a:gd name="T101" fmla="*/ 38 h 1323"/>
                    <a:gd name="T102" fmla="*/ 144 w 1150"/>
                    <a:gd name="T103" fmla="*/ 28 h 1323"/>
                    <a:gd name="T104" fmla="*/ 97 w 1150"/>
                    <a:gd name="T105" fmla="*/ 19 h 1323"/>
                    <a:gd name="T106" fmla="*/ 55 w 1150"/>
                    <a:gd name="T107" fmla="*/ 10 h 1323"/>
                    <a:gd name="T108" fmla="*/ 9 w 1150"/>
                    <a:gd name="T109" fmla="*/ 0 h 1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150" h="1323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0" y="14"/>
                      </a:lnTo>
                      <a:lnTo>
                        <a:pt x="0" y="19"/>
                      </a:lnTo>
                      <a:lnTo>
                        <a:pt x="4" y="33"/>
                      </a:lnTo>
                      <a:lnTo>
                        <a:pt x="4" y="42"/>
                      </a:lnTo>
                      <a:lnTo>
                        <a:pt x="4" y="56"/>
                      </a:lnTo>
                      <a:lnTo>
                        <a:pt x="9" y="70"/>
                      </a:lnTo>
                      <a:lnTo>
                        <a:pt x="9" y="89"/>
                      </a:lnTo>
                      <a:lnTo>
                        <a:pt x="14" y="103"/>
                      </a:lnTo>
                      <a:lnTo>
                        <a:pt x="18" y="121"/>
                      </a:lnTo>
                      <a:lnTo>
                        <a:pt x="18" y="135"/>
                      </a:lnTo>
                      <a:lnTo>
                        <a:pt x="23" y="159"/>
                      </a:lnTo>
                      <a:lnTo>
                        <a:pt x="23" y="182"/>
                      </a:lnTo>
                      <a:lnTo>
                        <a:pt x="28" y="201"/>
                      </a:lnTo>
                      <a:lnTo>
                        <a:pt x="32" y="224"/>
                      </a:lnTo>
                      <a:lnTo>
                        <a:pt x="37" y="252"/>
                      </a:lnTo>
                      <a:lnTo>
                        <a:pt x="37" y="270"/>
                      </a:lnTo>
                      <a:lnTo>
                        <a:pt x="42" y="298"/>
                      </a:lnTo>
                      <a:lnTo>
                        <a:pt x="46" y="326"/>
                      </a:lnTo>
                      <a:lnTo>
                        <a:pt x="51" y="354"/>
                      </a:lnTo>
                      <a:lnTo>
                        <a:pt x="55" y="378"/>
                      </a:lnTo>
                      <a:lnTo>
                        <a:pt x="60" y="405"/>
                      </a:lnTo>
                      <a:lnTo>
                        <a:pt x="65" y="433"/>
                      </a:lnTo>
                      <a:lnTo>
                        <a:pt x="69" y="466"/>
                      </a:lnTo>
                      <a:lnTo>
                        <a:pt x="74" y="494"/>
                      </a:lnTo>
                      <a:lnTo>
                        <a:pt x="79" y="522"/>
                      </a:lnTo>
                      <a:lnTo>
                        <a:pt x="83" y="550"/>
                      </a:lnTo>
                      <a:lnTo>
                        <a:pt x="88" y="582"/>
                      </a:lnTo>
                      <a:lnTo>
                        <a:pt x="97" y="610"/>
                      </a:lnTo>
                      <a:lnTo>
                        <a:pt x="102" y="643"/>
                      </a:lnTo>
                      <a:lnTo>
                        <a:pt x="107" y="671"/>
                      </a:lnTo>
                      <a:lnTo>
                        <a:pt x="111" y="703"/>
                      </a:lnTo>
                      <a:lnTo>
                        <a:pt x="116" y="731"/>
                      </a:lnTo>
                      <a:lnTo>
                        <a:pt x="121" y="759"/>
                      </a:lnTo>
                      <a:lnTo>
                        <a:pt x="125" y="787"/>
                      </a:lnTo>
                      <a:lnTo>
                        <a:pt x="130" y="820"/>
                      </a:lnTo>
                      <a:lnTo>
                        <a:pt x="135" y="848"/>
                      </a:lnTo>
                      <a:lnTo>
                        <a:pt x="139" y="876"/>
                      </a:lnTo>
                      <a:lnTo>
                        <a:pt x="144" y="904"/>
                      </a:lnTo>
                      <a:lnTo>
                        <a:pt x="153" y="932"/>
                      </a:lnTo>
                      <a:lnTo>
                        <a:pt x="153" y="960"/>
                      </a:lnTo>
                      <a:lnTo>
                        <a:pt x="163" y="983"/>
                      </a:lnTo>
                      <a:lnTo>
                        <a:pt x="163" y="1011"/>
                      </a:lnTo>
                      <a:lnTo>
                        <a:pt x="172" y="1039"/>
                      </a:lnTo>
                      <a:lnTo>
                        <a:pt x="172" y="1062"/>
                      </a:lnTo>
                      <a:lnTo>
                        <a:pt x="181" y="1085"/>
                      </a:lnTo>
                      <a:lnTo>
                        <a:pt x="186" y="1109"/>
                      </a:lnTo>
                      <a:lnTo>
                        <a:pt x="191" y="1132"/>
                      </a:lnTo>
                      <a:lnTo>
                        <a:pt x="195" y="1150"/>
                      </a:lnTo>
                      <a:lnTo>
                        <a:pt x="195" y="1169"/>
                      </a:lnTo>
                      <a:lnTo>
                        <a:pt x="200" y="1188"/>
                      </a:lnTo>
                      <a:lnTo>
                        <a:pt x="205" y="1211"/>
                      </a:lnTo>
                      <a:lnTo>
                        <a:pt x="209" y="1225"/>
                      </a:lnTo>
                      <a:lnTo>
                        <a:pt x="214" y="1244"/>
                      </a:lnTo>
                      <a:lnTo>
                        <a:pt x="214" y="1258"/>
                      </a:lnTo>
                      <a:lnTo>
                        <a:pt x="223" y="1271"/>
                      </a:lnTo>
                      <a:lnTo>
                        <a:pt x="223" y="1281"/>
                      </a:lnTo>
                      <a:lnTo>
                        <a:pt x="228" y="1290"/>
                      </a:lnTo>
                      <a:lnTo>
                        <a:pt x="232" y="1299"/>
                      </a:lnTo>
                      <a:lnTo>
                        <a:pt x="232" y="1309"/>
                      </a:lnTo>
                      <a:lnTo>
                        <a:pt x="242" y="1318"/>
                      </a:lnTo>
                      <a:lnTo>
                        <a:pt x="246" y="1323"/>
                      </a:lnTo>
                      <a:lnTo>
                        <a:pt x="260" y="1318"/>
                      </a:lnTo>
                      <a:lnTo>
                        <a:pt x="274" y="1309"/>
                      </a:lnTo>
                      <a:lnTo>
                        <a:pt x="284" y="1304"/>
                      </a:lnTo>
                      <a:lnTo>
                        <a:pt x="298" y="1299"/>
                      </a:lnTo>
                      <a:lnTo>
                        <a:pt x="307" y="1290"/>
                      </a:lnTo>
                      <a:lnTo>
                        <a:pt x="326" y="1281"/>
                      </a:lnTo>
                      <a:lnTo>
                        <a:pt x="340" y="1271"/>
                      </a:lnTo>
                      <a:lnTo>
                        <a:pt x="354" y="1262"/>
                      </a:lnTo>
                      <a:lnTo>
                        <a:pt x="367" y="1253"/>
                      </a:lnTo>
                      <a:lnTo>
                        <a:pt x="386" y="1244"/>
                      </a:lnTo>
                      <a:lnTo>
                        <a:pt x="405" y="1230"/>
                      </a:lnTo>
                      <a:lnTo>
                        <a:pt x="423" y="1220"/>
                      </a:lnTo>
                      <a:lnTo>
                        <a:pt x="433" y="1211"/>
                      </a:lnTo>
                      <a:lnTo>
                        <a:pt x="442" y="1206"/>
                      </a:lnTo>
                      <a:lnTo>
                        <a:pt x="451" y="1202"/>
                      </a:lnTo>
                      <a:lnTo>
                        <a:pt x="465" y="1192"/>
                      </a:lnTo>
                      <a:lnTo>
                        <a:pt x="484" y="1178"/>
                      </a:lnTo>
                      <a:lnTo>
                        <a:pt x="503" y="1164"/>
                      </a:lnTo>
                      <a:lnTo>
                        <a:pt x="512" y="1155"/>
                      </a:lnTo>
                      <a:lnTo>
                        <a:pt x="521" y="1150"/>
                      </a:lnTo>
                      <a:lnTo>
                        <a:pt x="535" y="1141"/>
                      </a:lnTo>
                      <a:lnTo>
                        <a:pt x="544" y="1136"/>
                      </a:lnTo>
                      <a:lnTo>
                        <a:pt x="558" y="1127"/>
                      </a:lnTo>
                      <a:lnTo>
                        <a:pt x="568" y="1122"/>
                      </a:lnTo>
                      <a:lnTo>
                        <a:pt x="577" y="1113"/>
                      </a:lnTo>
                      <a:lnTo>
                        <a:pt x="591" y="1109"/>
                      </a:lnTo>
                      <a:lnTo>
                        <a:pt x="600" y="1099"/>
                      </a:lnTo>
                      <a:lnTo>
                        <a:pt x="614" y="1095"/>
                      </a:lnTo>
                      <a:lnTo>
                        <a:pt x="624" y="1085"/>
                      </a:lnTo>
                      <a:lnTo>
                        <a:pt x="633" y="1076"/>
                      </a:lnTo>
                      <a:lnTo>
                        <a:pt x="642" y="1067"/>
                      </a:lnTo>
                      <a:lnTo>
                        <a:pt x="656" y="1062"/>
                      </a:lnTo>
                      <a:lnTo>
                        <a:pt x="666" y="1053"/>
                      </a:lnTo>
                      <a:lnTo>
                        <a:pt x="675" y="1043"/>
                      </a:lnTo>
                      <a:lnTo>
                        <a:pt x="684" y="1034"/>
                      </a:lnTo>
                      <a:lnTo>
                        <a:pt x="698" y="1029"/>
                      </a:lnTo>
                      <a:lnTo>
                        <a:pt x="707" y="1020"/>
                      </a:lnTo>
                      <a:lnTo>
                        <a:pt x="721" y="1015"/>
                      </a:lnTo>
                      <a:lnTo>
                        <a:pt x="731" y="1006"/>
                      </a:lnTo>
                      <a:lnTo>
                        <a:pt x="740" y="997"/>
                      </a:lnTo>
                      <a:lnTo>
                        <a:pt x="749" y="992"/>
                      </a:lnTo>
                      <a:lnTo>
                        <a:pt x="763" y="983"/>
                      </a:lnTo>
                      <a:lnTo>
                        <a:pt x="773" y="974"/>
                      </a:lnTo>
                      <a:lnTo>
                        <a:pt x="782" y="969"/>
                      </a:lnTo>
                      <a:lnTo>
                        <a:pt x="791" y="960"/>
                      </a:lnTo>
                      <a:lnTo>
                        <a:pt x="805" y="955"/>
                      </a:lnTo>
                      <a:lnTo>
                        <a:pt x="824" y="941"/>
                      </a:lnTo>
                      <a:lnTo>
                        <a:pt x="843" y="922"/>
                      </a:lnTo>
                      <a:lnTo>
                        <a:pt x="861" y="908"/>
                      </a:lnTo>
                      <a:lnTo>
                        <a:pt x="880" y="894"/>
                      </a:lnTo>
                      <a:lnTo>
                        <a:pt x="894" y="876"/>
                      </a:lnTo>
                      <a:lnTo>
                        <a:pt x="912" y="857"/>
                      </a:lnTo>
                      <a:lnTo>
                        <a:pt x="931" y="843"/>
                      </a:lnTo>
                      <a:lnTo>
                        <a:pt x="945" y="825"/>
                      </a:lnTo>
                      <a:lnTo>
                        <a:pt x="964" y="806"/>
                      </a:lnTo>
                      <a:lnTo>
                        <a:pt x="978" y="792"/>
                      </a:lnTo>
                      <a:lnTo>
                        <a:pt x="992" y="773"/>
                      </a:lnTo>
                      <a:lnTo>
                        <a:pt x="1006" y="759"/>
                      </a:lnTo>
                      <a:lnTo>
                        <a:pt x="1019" y="741"/>
                      </a:lnTo>
                      <a:lnTo>
                        <a:pt x="1029" y="727"/>
                      </a:lnTo>
                      <a:lnTo>
                        <a:pt x="1043" y="708"/>
                      </a:lnTo>
                      <a:lnTo>
                        <a:pt x="1057" y="694"/>
                      </a:lnTo>
                      <a:lnTo>
                        <a:pt x="1066" y="680"/>
                      </a:lnTo>
                      <a:lnTo>
                        <a:pt x="1075" y="666"/>
                      </a:lnTo>
                      <a:lnTo>
                        <a:pt x="1085" y="652"/>
                      </a:lnTo>
                      <a:lnTo>
                        <a:pt x="1094" y="638"/>
                      </a:lnTo>
                      <a:lnTo>
                        <a:pt x="1099" y="624"/>
                      </a:lnTo>
                      <a:lnTo>
                        <a:pt x="1108" y="615"/>
                      </a:lnTo>
                      <a:lnTo>
                        <a:pt x="1117" y="601"/>
                      </a:lnTo>
                      <a:lnTo>
                        <a:pt x="1122" y="596"/>
                      </a:lnTo>
                      <a:lnTo>
                        <a:pt x="1131" y="578"/>
                      </a:lnTo>
                      <a:lnTo>
                        <a:pt x="1141" y="564"/>
                      </a:lnTo>
                      <a:lnTo>
                        <a:pt x="1145" y="554"/>
                      </a:lnTo>
                      <a:lnTo>
                        <a:pt x="1150" y="554"/>
                      </a:lnTo>
                      <a:lnTo>
                        <a:pt x="1145" y="550"/>
                      </a:lnTo>
                      <a:lnTo>
                        <a:pt x="1136" y="540"/>
                      </a:lnTo>
                      <a:lnTo>
                        <a:pt x="1122" y="527"/>
                      </a:lnTo>
                      <a:lnTo>
                        <a:pt x="1103" y="508"/>
                      </a:lnTo>
                      <a:lnTo>
                        <a:pt x="1089" y="499"/>
                      </a:lnTo>
                      <a:lnTo>
                        <a:pt x="1085" y="489"/>
                      </a:lnTo>
                      <a:lnTo>
                        <a:pt x="1066" y="475"/>
                      </a:lnTo>
                      <a:lnTo>
                        <a:pt x="1057" y="461"/>
                      </a:lnTo>
                      <a:lnTo>
                        <a:pt x="1038" y="452"/>
                      </a:lnTo>
                      <a:lnTo>
                        <a:pt x="1029" y="438"/>
                      </a:lnTo>
                      <a:lnTo>
                        <a:pt x="1010" y="424"/>
                      </a:lnTo>
                      <a:lnTo>
                        <a:pt x="996" y="410"/>
                      </a:lnTo>
                      <a:lnTo>
                        <a:pt x="978" y="396"/>
                      </a:lnTo>
                      <a:lnTo>
                        <a:pt x="964" y="378"/>
                      </a:lnTo>
                      <a:lnTo>
                        <a:pt x="945" y="364"/>
                      </a:lnTo>
                      <a:lnTo>
                        <a:pt x="931" y="350"/>
                      </a:lnTo>
                      <a:lnTo>
                        <a:pt x="912" y="336"/>
                      </a:lnTo>
                      <a:lnTo>
                        <a:pt x="894" y="322"/>
                      </a:lnTo>
                      <a:lnTo>
                        <a:pt x="875" y="308"/>
                      </a:lnTo>
                      <a:lnTo>
                        <a:pt x="856" y="294"/>
                      </a:lnTo>
                      <a:lnTo>
                        <a:pt x="838" y="275"/>
                      </a:lnTo>
                      <a:lnTo>
                        <a:pt x="819" y="261"/>
                      </a:lnTo>
                      <a:lnTo>
                        <a:pt x="805" y="252"/>
                      </a:lnTo>
                      <a:lnTo>
                        <a:pt x="787" y="238"/>
                      </a:lnTo>
                      <a:lnTo>
                        <a:pt x="773" y="224"/>
                      </a:lnTo>
                      <a:lnTo>
                        <a:pt x="754" y="215"/>
                      </a:lnTo>
                      <a:lnTo>
                        <a:pt x="740" y="205"/>
                      </a:lnTo>
                      <a:lnTo>
                        <a:pt x="726" y="201"/>
                      </a:lnTo>
                      <a:lnTo>
                        <a:pt x="717" y="191"/>
                      </a:lnTo>
                      <a:lnTo>
                        <a:pt x="707" y="187"/>
                      </a:lnTo>
                      <a:lnTo>
                        <a:pt x="698" y="182"/>
                      </a:lnTo>
                      <a:lnTo>
                        <a:pt x="689" y="177"/>
                      </a:lnTo>
                      <a:lnTo>
                        <a:pt x="675" y="173"/>
                      </a:lnTo>
                      <a:lnTo>
                        <a:pt x="666" y="168"/>
                      </a:lnTo>
                      <a:lnTo>
                        <a:pt x="656" y="163"/>
                      </a:lnTo>
                      <a:lnTo>
                        <a:pt x="647" y="163"/>
                      </a:lnTo>
                      <a:lnTo>
                        <a:pt x="633" y="154"/>
                      </a:lnTo>
                      <a:lnTo>
                        <a:pt x="619" y="149"/>
                      </a:lnTo>
                      <a:lnTo>
                        <a:pt x="605" y="145"/>
                      </a:lnTo>
                      <a:lnTo>
                        <a:pt x="596" y="145"/>
                      </a:lnTo>
                      <a:lnTo>
                        <a:pt x="582" y="135"/>
                      </a:lnTo>
                      <a:lnTo>
                        <a:pt x="568" y="135"/>
                      </a:lnTo>
                      <a:lnTo>
                        <a:pt x="554" y="131"/>
                      </a:lnTo>
                      <a:lnTo>
                        <a:pt x="540" y="126"/>
                      </a:lnTo>
                      <a:lnTo>
                        <a:pt x="526" y="121"/>
                      </a:lnTo>
                      <a:lnTo>
                        <a:pt x="512" y="117"/>
                      </a:lnTo>
                      <a:lnTo>
                        <a:pt x="493" y="112"/>
                      </a:lnTo>
                      <a:lnTo>
                        <a:pt x="479" y="107"/>
                      </a:lnTo>
                      <a:lnTo>
                        <a:pt x="465" y="103"/>
                      </a:lnTo>
                      <a:lnTo>
                        <a:pt x="451" y="98"/>
                      </a:lnTo>
                      <a:lnTo>
                        <a:pt x="437" y="94"/>
                      </a:lnTo>
                      <a:lnTo>
                        <a:pt x="423" y="89"/>
                      </a:lnTo>
                      <a:lnTo>
                        <a:pt x="405" y="84"/>
                      </a:lnTo>
                      <a:lnTo>
                        <a:pt x="391" y="84"/>
                      </a:lnTo>
                      <a:lnTo>
                        <a:pt x="377" y="80"/>
                      </a:lnTo>
                      <a:lnTo>
                        <a:pt x="358" y="75"/>
                      </a:lnTo>
                      <a:lnTo>
                        <a:pt x="344" y="70"/>
                      </a:lnTo>
                      <a:lnTo>
                        <a:pt x="330" y="70"/>
                      </a:lnTo>
                      <a:lnTo>
                        <a:pt x="316" y="66"/>
                      </a:lnTo>
                      <a:lnTo>
                        <a:pt x="302" y="66"/>
                      </a:lnTo>
                      <a:lnTo>
                        <a:pt x="284" y="56"/>
                      </a:lnTo>
                      <a:lnTo>
                        <a:pt x="270" y="56"/>
                      </a:lnTo>
                      <a:lnTo>
                        <a:pt x="256" y="52"/>
                      </a:lnTo>
                      <a:lnTo>
                        <a:pt x="242" y="47"/>
                      </a:lnTo>
                      <a:lnTo>
                        <a:pt x="223" y="47"/>
                      </a:lnTo>
                      <a:lnTo>
                        <a:pt x="209" y="42"/>
                      </a:lnTo>
                      <a:lnTo>
                        <a:pt x="195" y="38"/>
                      </a:lnTo>
                      <a:lnTo>
                        <a:pt x="186" y="38"/>
                      </a:lnTo>
                      <a:lnTo>
                        <a:pt x="172" y="33"/>
                      </a:lnTo>
                      <a:lnTo>
                        <a:pt x="158" y="33"/>
                      </a:lnTo>
                      <a:lnTo>
                        <a:pt x="144" y="28"/>
                      </a:lnTo>
                      <a:lnTo>
                        <a:pt x="135" y="28"/>
                      </a:lnTo>
                      <a:lnTo>
                        <a:pt x="121" y="24"/>
                      </a:lnTo>
                      <a:lnTo>
                        <a:pt x="107" y="19"/>
                      </a:lnTo>
                      <a:lnTo>
                        <a:pt x="97" y="19"/>
                      </a:lnTo>
                      <a:lnTo>
                        <a:pt x="88" y="19"/>
                      </a:lnTo>
                      <a:lnTo>
                        <a:pt x="79" y="14"/>
                      </a:lnTo>
                      <a:lnTo>
                        <a:pt x="65" y="14"/>
                      </a:lnTo>
                      <a:lnTo>
                        <a:pt x="55" y="10"/>
                      </a:lnTo>
                      <a:lnTo>
                        <a:pt x="51" y="10"/>
                      </a:lnTo>
                      <a:lnTo>
                        <a:pt x="37" y="5"/>
                      </a:lnTo>
                      <a:lnTo>
                        <a:pt x="23" y="5"/>
                      </a:ln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68" name="Freeform 14"/>
                <p:cNvSpPr>
                  <a:spLocks/>
                </p:cNvSpPr>
                <p:nvPr/>
              </p:nvSpPr>
              <p:spPr bwMode="auto">
                <a:xfrm rot="3716261">
                  <a:off x="7575550" y="2593975"/>
                  <a:ext cx="434975" cy="422275"/>
                </a:xfrm>
                <a:custGeom>
                  <a:avLst/>
                  <a:gdLst>
                    <a:gd name="T0" fmla="*/ 28 w 274"/>
                    <a:gd name="T1" fmla="*/ 56 h 266"/>
                    <a:gd name="T2" fmla="*/ 14 w 274"/>
                    <a:gd name="T3" fmla="*/ 75 h 266"/>
                    <a:gd name="T4" fmla="*/ 4 w 274"/>
                    <a:gd name="T5" fmla="*/ 98 h 266"/>
                    <a:gd name="T6" fmla="*/ 0 w 274"/>
                    <a:gd name="T7" fmla="*/ 121 h 266"/>
                    <a:gd name="T8" fmla="*/ 0 w 274"/>
                    <a:gd name="T9" fmla="*/ 140 h 266"/>
                    <a:gd name="T10" fmla="*/ 0 w 274"/>
                    <a:gd name="T11" fmla="*/ 163 h 266"/>
                    <a:gd name="T12" fmla="*/ 9 w 274"/>
                    <a:gd name="T13" fmla="*/ 191 h 266"/>
                    <a:gd name="T14" fmla="*/ 32 w 274"/>
                    <a:gd name="T15" fmla="*/ 229 h 266"/>
                    <a:gd name="T16" fmla="*/ 55 w 274"/>
                    <a:gd name="T17" fmla="*/ 247 h 266"/>
                    <a:gd name="T18" fmla="*/ 74 w 274"/>
                    <a:gd name="T19" fmla="*/ 256 h 266"/>
                    <a:gd name="T20" fmla="*/ 93 w 274"/>
                    <a:gd name="T21" fmla="*/ 261 h 266"/>
                    <a:gd name="T22" fmla="*/ 116 w 274"/>
                    <a:gd name="T23" fmla="*/ 261 h 266"/>
                    <a:gd name="T24" fmla="*/ 139 w 274"/>
                    <a:gd name="T25" fmla="*/ 261 h 266"/>
                    <a:gd name="T26" fmla="*/ 167 w 274"/>
                    <a:gd name="T27" fmla="*/ 256 h 266"/>
                    <a:gd name="T28" fmla="*/ 191 w 274"/>
                    <a:gd name="T29" fmla="*/ 242 h 266"/>
                    <a:gd name="T30" fmla="*/ 214 w 274"/>
                    <a:gd name="T31" fmla="*/ 233 h 266"/>
                    <a:gd name="T32" fmla="*/ 237 w 274"/>
                    <a:gd name="T33" fmla="*/ 215 h 266"/>
                    <a:gd name="T34" fmla="*/ 265 w 274"/>
                    <a:gd name="T35" fmla="*/ 187 h 266"/>
                    <a:gd name="T36" fmla="*/ 274 w 274"/>
                    <a:gd name="T37" fmla="*/ 159 h 266"/>
                    <a:gd name="T38" fmla="*/ 274 w 274"/>
                    <a:gd name="T39" fmla="*/ 131 h 266"/>
                    <a:gd name="T40" fmla="*/ 265 w 274"/>
                    <a:gd name="T41" fmla="*/ 103 h 266"/>
                    <a:gd name="T42" fmla="*/ 256 w 274"/>
                    <a:gd name="T43" fmla="*/ 75 h 266"/>
                    <a:gd name="T44" fmla="*/ 242 w 274"/>
                    <a:gd name="T45" fmla="*/ 47 h 266"/>
                    <a:gd name="T46" fmla="*/ 223 w 274"/>
                    <a:gd name="T47" fmla="*/ 19 h 266"/>
                    <a:gd name="T48" fmla="*/ 195 w 274"/>
                    <a:gd name="T49" fmla="*/ 5 h 266"/>
                    <a:gd name="T50" fmla="*/ 167 w 274"/>
                    <a:gd name="T51" fmla="*/ 0 h 266"/>
                    <a:gd name="T52" fmla="*/ 135 w 274"/>
                    <a:gd name="T53" fmla="*/ 5 h 266"/>
                    <a:gd name="T54" fmla="*/ 102 w 274"/>
                    <a:gd name="T55" fmla="*/ 14 h 266"/>
                    <a:gd name="T56" fmla="*/ 69 w 274"/>
                    <a:gd name="T57" fmla="*/ 24 h 266"/>
                    <a:gd name="T58" fmla="*/ 46 w 274"/>
                    <a:gd name="T59" fmla="*/ 38 h 266"/>
                    <a:gd name="T60" fmla="*/ 37 w 274"/>
                    <a:gd name="T61" fmla="*/ 42 h 266"/>
                    <a:gd name="T62" fmla="*/ 37 w 274"/>
                    <a:gd name="T63" fmla="*/ 47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74" h="266">
                      <a:moveTo>
                        <a:pt x="37" y="47"/>
                      </a:moveTo>
                      <a:lnTo>
                        <a:pt x="28" y="56"/>
                      </a:lnTo>
                      <a:lnTo>
                        <a:pt x="18" y="66"/>
                      </a:lnTo>
                      <a:lnTo>
                        <a:pt x="14" y="75"/>
                      </a:lnTo>
                      <a:lnTo>
                        <a:pt x="9" y="89"/>
                      </a:lnTo>
                      <a:lnTo>
                        <a:pt x="4" y="98"/>
                      </a:lnTo>
                      <a:lnTo>
                        <a:pt x="4" y="107"/>
                      </a:lnTo>
                      <a:lnTo>
                        <a:pt x="0" y="121"/>
                      </a:lnTo>
                      <a:lnTo>
                        <a:pt x="0" y="131"/>
                      </a:lnTo>
                      <a:lnTo>
                        <a:pt x="0" y="140"/>
                      </a:lnTo>
                      <a:lnTo>
                        <a:pt x="0" y="154"/>
                      </a:lnTo>
                      <a:lnTo>
                        <a:pt x="0" y="163"/>
                      </a:lnTo>
                      <a:lnTo>
                        <a:pt x="4" y="173"/>
                      </a:lnTo>
                      <a:lnTo>
                        <a:pt x="9" y="191"/>
                      </a:lnTo>
                      <a:lnTo>
                        <a:pt x="18" y="215"/>
                      </a:lnTo>
                      <a:lnTo>
                        <a:pt x="32" y="229"/>
                      </a:lnTo>
                      <a:lnTo>
                        <a:pt x="46" y="242"/>
                      </a:lnTo>
                      <a:lnTo>
                        <a:pt x="55" y="247"/>
                      </a:lnTo>
                      <a:lnTo>
                        <a:pt x="65" y="252"/>
                      </a:lnTo>
                      <a:lnTo>
                        <a:pt x="74" y="256"/>
                      </a:lnTo>
                      <a:lnTo>
                        <a:pt x="83" y="261"/>
                      </a:lnTo>
                      <a:lnTo>
                        <a:pt x="93" y="261"/>
                      </a:lnTo>
                      <a:lnTo>
                        <a:pt x="102" y="261"/>
                      </a:lnTo>
                      <a:lnTo>
                        <a:pt x="116" y="261"/>
                      </a:lnTo>
                      <a:lnTo>
                        <a:pt x="130" y="266"/>
                      </a:lnTo>
                      <a:lnTo>
                        <a:pt x="139" y="261"/>
                      </a:lnTo>
                      <a:lnTo>
                        <a:pt x="153" y="261"/>
                      </a:lnTo>
                      <a:lnTo>
                        <a:pt x="167" y="256"/>
                      </a:lnTo>
                      <a:lnTo>
                        <a:pt x="181" y="252"/>
                      </a:lnTo>
                      <a:lnTo>
                        <a:pt x="191" y="242"/>
                      </a:lnTo>
                      <a:lnTo>
                        <a:pt x="200" y="238"/>
                      </a:lnTo>
                      <a:lnTo>
                        <a:pt x="214" y="233"/>
                      </a:lnTo>
                      <a:lnTo>
                        <a:pt x="223" y="224"/>
                      </a:lnTo>
                      <a:lnTo>
                        <a:pt x="237" y="215"/>
                      </a:lnTo>
                      <a:lnTo>
                        <a:pt x="256" y="201"/>
                      </a:lnTo>
                      <a:lnTo>
                        <a:pt x="265" y="187"/>
                      </a:lnTo>
                      <a:lnTo>
                        <a:pt x="270" y="173"/>
                      </a:lnTo>
                      <a:lnTo>
                        <a:pt x="274" y="159"/>
                      </a:lnTo>
                      <a:lnTo>
                        <a:pt x="274" y="145"/>
                      </a:lnTo>
                      <a:lnTo>
                        <a:pt x="274" y="131"/>
                      </a:lnTo>
                      <a:lnTo>
                        <a:pt x="274" y="117"/>
                      </a:lnTo>
                      <a:lnTo>
                        <a:pt x="265" y="103"/>
                      </a:lnTo>
                      <a:lnTo>
                        <a:pt x="265" y="89"/>
                      </a:lnTo>
                      <a:lnTo>
                        <a:pt x="256" y="75"/>
                      </a:lnTo>
                      <a:lnTo>
                        <a:pt x="246" y="61"/>
                      </a:lnTo>
                      <a:lnTo>
                        <a:pt x="242" y="47"/>
                      </a:lnTo>
                      <a:lnTo>
                        <a:pt x="232" y="33"/>
                      </a:lnTo>
                      <a:lnTo>
                        <a:pt x="223" y="19"/>
                      </a:lnTo>
                      <a:lnTo>
                        <a:pt x="209" y="10"/>
                      </a:lnTo>
                      <a:lnTo>
                        <a:pt x="195" y="5"/>
                      </a:lnTo>
                      <a:lnTo>
                        <a:pt x="181" y="0"/>
                      </a:lnTo>
                      <a:lnTo>
                        <a:pt x="167" y="0"/>
                      </a:lnTo>
                      <a:lnTo>
                        <a:pt x="149" y="0"/>
                      </a:lnTo>
                      <a:lnTo>
                        <a:pt x="135" y="5"/>
                      </a:lnTo>
                      <a:lnTo>
                        <a:pt x="116" y="10"/>
                      </a:lnTo>
                      <a:lnTo>
                        <a:pt x="102" y="14"/>
                      </a:lnTo>
                      <a:lnTo>
                        <a:pt x="83" y="19"/>
                      </a:lnTo>
                      <a:lnTo>
                        <a:pt x="69" y="24"/>
                      </a:lnTo>
                      <a:lnTo>
                        <a:pt x="60" y="33"/>
                      </a:lnTo>
                      <a:lnTo>
                        <a:pt x="46" y="38"/>
                      </a:lnTo>
                      <a:lnTo>
                        <a:pt x="42" y="42"/>
                      </a:lnTo>
                      <a:lnTo>
                        <a:pt x="37" y="42"/>
                      </a:lnTo>
                      <a:lnTo>
                        <a:pt x="37" y="47"/>
                      </a:lnTo>
                      <a:lnTo>
                        <a:pt x="37" y="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  <p:sp>
              <p:nvSpPr>
                <p:cNvPr id="69" name="Freeform 21"/>
                <p:cNvSpPr>
                  <a:spLocks/>
                </p:cNvSpPr>
                <p:nvPr/>
              </p:nvSpPr>
              <p:spPr bwMode="auto">
                <a:xfrm rot="2880727">
                  <a:off x="7659688" y="3213100"/>
                  <a:ext cx="842963" cy="266700"/>
                </a:xfrm>
                <a:custGeom>
                  <a:avLst/>
                  <a:gdLst>
                    <a:gd name="T0" fmla="*/ 414 w 465"/>
                    <a:gd name="T1" fmla="*/ 5 h 391"/>
                    <a:gd name="T2" fmla="*/ 386 w 465"/>
                    <a:gd name="T3" fmla="*/ 19 h 391"/>
                    <a:gd name="T4" fmla="*/ 354 w 465"/>
                    <a:gd name="T5" fmla="*/ 37 h 391"/>
                    <a:gd name="T6" fmla="*/ 330 w 465"/>
                    <a:gd name="T7" fmla="*/ 51 h 391"/>
                    <a:gd name="T8" fmla="*/ 307 w 465"/>
                    <a:gd name="T9" fmla="*/ 65 h 391"/>
                    <a:gd name="T10" fmla="*/ 279 w 465"/>
                    <a:gd name="T11" fmla="*/ 84 h 391"/>
                    <a:gd name="T12" fmla="*/ 256 w 465"/>
                    <a:gd name="T13" fmla="*/ 98 h 391"/>
                    <a:gd name="T14" fmla="*/ 237 w 465"/>
                    <a:gd name="T15" fmla="*/ 112 h 391"/>
                    <a:gd name="T16" fmla="*/ 214 w 465"/>
                    <a:gd name="T17" fmla="*/ 126 h 391"/>
                    <a:gd name="T18" fmla="*/ 195 w 465"/>
                    <a:gd name="T19" fmla="*/ 144 h 391"/>
                    <a:gd name="T20" fmla="*/ 167 w 465"/>
                    <a:gd name="T21" fmla="*/ 163 h 391"/>
                    <a:gd name="T22" fmla="*/ 135 w 465"/>
                    <a:gd name="T23" fmla="*/ 191 h 391"/>
                    <a:gd name="T24" fmla="*/ 107 w 465"/>
                    <a:gd name="T25" fmla="*/ 219 h 391"/>
                    <a:gd name="T26" fmla="*/ 79 w 465"/>
                    <a:gd name="T27" fmla="*/ 238 h 391"/>
                    <a:gd name="T28" fmla="*/ 60 w 465"/>
                    <a:gd name="T29" fmla="*/ 261 h 391"/>
                    <a:gd name="T30" fmla="*/ 32 w 465"/>
                    <a:gd name="T31" fmla="*/ 289 h 391"/>
                    <a:gd name="T32" fmla="*/ 9 w 465"/>
                    <a:gd name="T33" fmla="*/ 317 h 391"/>
                    <a:gd name="T34" fmla="*/ 0 w 465"/>
                    <a:gd name="T35" fmla="*/ 331 h 391"/>
                    <a:gd name="T36" fmla="*/ 4 w 465"/>
                    <a:gd name="T37" fmla="*/ 335 h 391"/>
                    <a:gd name="T38" fmla="*/ 23 w 465"/>
                    <a:gd name="T39" fmla="*/ 349 h 391"/>
                    <a:gd name="T40" fmla="*/ 46 w 465"/>
                    <a:gd name="T41" fmla="*/ 363 h 391"/>
                    <a:gd name="T42" fmla="*/ 74 w 465"/>
                    <a:gd name="T43" fmla="*/ 382 h 391"/>
                    <a:gd name="T44" fmla="*/ 102 w 465"/>
                    <a:gd name="T45" fmla="*/ 391 h 391"/>
                    <a:gd name="T46" fmla="*/ 112 w 465"/>
                    <a:gd name="T47" fmla="*/ 382 h 391"/>
                    <a:gd name="T48" fmla="*/ 130 w 465"/>
                    <a:gd name="T49" fmla="*/ 363 h 391"/>
                    <a:gd name="T50" fmla="*/ 153 w 465"/>
                    <a:gd name="T51" fmla="*/ 345 h 391"/>
                    <a:gd name="T52" fmla="*/ 177 w 465"/>
                    <a:gd name="T53" fmla="*/ 321 h 391"/>
                    <a:gd name="T54" fmla="*/ 205 w 465"/>
                    <a:gd name="T55" fmla="*/ 298 h 391"/>
                    <a:gd name="T56" fmla="*/ 237 w 465"/>
                    <a:gd name="T57" fmla="*/ 270 h 391"/>
                    <a:gd name="T58" fmla="*/ 270 w 465"/>
                    <a:gd name="T59" fmla="*/ 242 h 391"/>
                    <a:gd name="T60" fmla="*/ 298 w 465"/>
                    <a:gd name="T61" fmla="*/ 214 h 391"/>
                    <a:gd name="T62" fmla="*/ 335 w 465"/>
                    <a:gd name="T63" fmla="*/ 186 h 391"/>
                    <a:gd name="T64" fmla="*/ 363 w 465"/>
                    <a:gd name="T65" fmla="*/ 163 h 391"/>
                    <a:gd name="T66" fmla="*/ 391 w 465"/>
                    <a:gd name="T67" fmla="*/ 140 h 391"/>
                    <a:gd name="T68" fmla="*/ 419 w 465"/>
                    <a:gd name="T69" fmla="*/ 121 h 391"/>
                    <a:gd name="T70" fmla="*/ 437 w 465"/>
                    <a:gd name="T71" fmla="*/ 103 h 391"/>
                    <a:gd name="T72" fmla="*/ 461 w 465"/>
                    <a:gd name="T73" fmla="*/ 89 h 391"/>
                    <a:gd name="T74" fmla="*/ 433 w 465"/>
                    <a:gd name="T75" fmla="*/ 0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465" h="391">
                      <a:moveTo>
                        <a:pt x="433" y="0"/>
                      </a:moveTo>
                      <a:lnTo>
                        <a:pt x="414" y="5"/>
                      </a:lnTo>
                      <a:lnTo>
                        <a:pt x="400" y="14"/>
                      </a:lnTo>
                      <a:lnTo>
                        <a:pt x="386" y="19"/>
                      </a:lnTo>
                      <a:lnTo>
                        <a:pt x="372" y="28"/>
                      </a:lnTo>
                      <a:lnTo>
                        <a:pt x="354" y="37"/>
                      </a:lnTo>
                      <a:lnTo>
                        <a:pt x="344" y="47"/>
                      </a:lnTo>
                      <a:lnTo>
                        <a:pt x="330" y="51"/>
                      </a:lnTo>
                      <a:lnTo>
                        <a:pt x="316" y="61"/>
                      </a:lnTo>
                      <a:lnTo>
                        <a:pt x="307" y="65"/>
                      </a:lnTo>
                      <a:lnTo>
                        <a:pt x="293" y="75"/>
                      </a:lnTo>
                      <a:lnTo>
                        <a:pt x="279" y="84"/>
                      </a:lnTo>
                      <a:lnTo>
                        <a:pt x="270" y="93"/>
                      </a:lnTo>
                      <a:lnTo>
                        <a:pt x="256" y="98"/>
                      </a:lnTo>
                      <a:lnTo>
                        <a:pt x="247" y="107"/>
                      </a:lnTo>
                      <a:lnTo>
                        <a:pt x="237" y="112"/>
                      </a:lnTo>
                      <a:lnTo>
                        <a:pt x="228" y="121"/>
                      </a:lnTo>
                      <a:lnTo>
                        <a:pt x="214" y="126"/>
                      </a:lnTo>
                      <a:lnTo>
                        <a:pt x="205" y="135"/>
                      </a:lnTo>
                      <a:lnTo>
                        <a:pt x="195" y="144"/>
                      </a:lnTo>
                      <a:lnTo>
                        <a:pt x="186" y="149"/>
                      </a:lnTo>
                      <a:lnTo>
                        <a:pt x="167" y="163"/>
                      </a:lnTo>
                      <a:lnTo>
                        <a:pt x="153" y="177"/>
                      </a:lnTo>
                      <a:lnTo>
                        <a:pt x="135" y="191"/>
                      </a:lnTo>
                      <a:lnTo>
                        <a:pt x="121" y="205"/>
                      </a:lnTo>
                      <a:lnTo>
                        <a:pt x="107" y="219"/>
                      </a:lnTo>
                      <a:lnTo>
                        <a:pt x="93" y="228"/>
                      </a:lnTo>
                      <a:lnTo>
                        <a:pt x="79" y="238"/>
                      </a:lnTo>
                      <a:lnTo>
                        <a:pt x="70" y="252"/>
                      </a:lnTo>
                      <a:lnTo>
                        <a:pt x="60" y="261"/>
                      </a:lnTo>
                      <a:lnTo>
                        <a:pt x="51" y="270"/>
                      </a:lnTo>
                      <a:lnTo>
                        <a:pt x="32" y="289"/>
                      </a:lnTo>
                      <a:lnTo>
                        <a:pt x="23" y="303"/>
                      </a:lnTo>
                      <a:lnTo>
                        <a:pt x="9" y="317"/>
                      </a:lnTo>
                      <a:lnTo>
                        <a:pt x="4" y="326"/>
                      </a:lnTo>
                      <a:lnTo>
                        <a:pt x="0" y="331"/>
                      </a:lnTo>
                      <a:lnTo>
                        <a:pt x="0" y="335"/>
                      </a:lnTo>
                      <a:lnTo>
                        <a:pt x="4" y="335"/>
                      </a:lnTo>
                      <a:lnTo>
                        <a:pt x="18" y="345"/>
                      </a:lnTo>
                      <a:lnTo>
                        <a:pt x="23" y="349"/>
                      </a:lnTo>
                      <a:lnTo>
                        <a:pt x="32" y="354"/>
                      </a:lnTo>
                      <a:lnTo>
                        <a:pt x="46" y="363"/>
                      </a:lnTo>
                      <a:lnTo>
                        <a:pt x="56" y="373"/>
                      </a:lnTo>
                      <a:lnTo>
                        <a:pt x="74" y="382"/>
                      </a:lnTo>
                      <a:lnTo>
                        <a:pt x="88" y="391"/>
                      </a:lnTo>
                      <a:lnTo>
                        <a:pt x="102" y="391"/>
                      </a:lnTo>
                      <a:lnTo>
                        <a:pt x="107" y="391"/>
                      </a:lnTo>
                      <a:lnTo>
                        <a:pt x="112" y="382"/>
                      </a:lnTo>
                      <a:lnTo>
                        <a:pt x="125" y="373"/>
                      </a:lnTo>
                      <a:lnTo>
                        <a:pt x="130" y="363"/>
                      </a:lnTo>
                      <a:lnTo>
                        <a:pt x="139" y="354"/>
                      </a:lnTo>
                      <a:lnTo>
                        <a:pt x="153" y="345"/>
                      </a:lnTo>
                      <a:lnTo>
                        <a:pt x="163" y="335"/>
                      </a:lnTo>
                      <a:lnTo>
                        <a:pt x="177" y="321"/>
                      </a:lnTo>
                      <a:lnTo>
                        <a:pt x="191" y="307"/>
                      </a:lnTo>
                      <a:lnTo>
                        <a:pt x="205" y="298"/>
                      </a:lnTo>
                      <a:lnTo>
                        <a:pt x="219" y="284"/>
                      </a:lnTo>
                      <a:lnTo>
                        <a:pt x="237" y="270"/>
                      </a:lnTo>
                      <a:lnTo>
                        <a:pt x="251" y="256"/>
                      </a:lnTo>
                      <a:lnTo>
                        <a:pt x="270" y="242"/>
                      </a:lnTo>
                      <a:lnTo>
                        <a:pt x="288" y="228"/>
                      </a:lnTo>
                      <a:lnTo>
                        <a:pt x="298" y="214"/>
                      </a:lnTo>
                      <a:lnTo>
                        <a:pt x="316" y="200"/>
                      </a:lnTo>
                      <a:lnTo>
                        <a:pt x="335" y="186"/>
                      </a:lnTo>
                      <a:lnTo>
                        <a:pt x="354" y="177"/>
                      </a:lnTo>
                      <a:lnTo>
                        <a:pt x="363" y="163"/>
                      </a:lnTo>
                      <a:lnTo>
                        <a:pt x="377" y="149"/>
                      </a:lnTo>
                      <a:lnTo>
                        <a:pt x="391" y="140"/>
                      </a:lnTo>
                      <a:lnTo>
                        <a:pt x="405" y="131"/>
                      </a:lnTo>
                      <a:lnTo>
                        <a:pt x="419" y="121"/>
                      </a:lnTo>
                      <a:lnTo>
                        <a:pt x="428" y="112"/>
                      </a:lnTo>
                      <a:lnTo>
                        <a:pt x="437" y="103"/>
                      </a:lnTo>
                      <a:lnTo>
                        <a:pt x="447" y="98"/>
                      </a:lnTo>
                      <a:lnTo>
                        <a:pt x="461" y="89"/>
                      </a:lnTo>
                      <a:lnTo>
                        <a:pt x="465" y="89"/>
                      </a:lnTo>
                      <a:lnTo>
                        <a:pt x="433" y="0"/>
                      </a:lnTo>
                      <a:lnTo>
                        <a:pt x="43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100"/>
                </a:p>
              </p:txBody>
            </p:sp>
          </p:grpSp>
          <p:pic>
            <p:nvPicPr>
              <p:cNvPr id="70" name="Picture 4" descr="C:\Users\reid21\AppData\Local\Microsoft\Windows\Temporary Internet Files\Content.IE5\TJYRGWAS\MC900329160[1].wmf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2456"/>
              <a:stretch/>
            </p:blipFill>
            <p:spPr bwMode="auto">
              <a:xfrm>
                <a:off x="88075" y="1237519"/>
                <a:ext cx="1348303" cy="3628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2" name="Straight Connector 71"/>
              <p:cNvCxnSpPr/>
              <p:nvPr/>
            </p:nvCxnSpPr>
            <p:spPr>
              <a:xfrm flipH="1" flipV="1">
                <a:off x="990600" y="680542"/>
                <a:ext cx="1295400" cy="2400300"/>
              </a:xfrm>
              <a:prstGeom prst="line">
                <a:avLst/>
              </a:prstGeom>
              <a:ln>
                <a:headEnd type="triangle" w="lg" len="lg"/>
                <a:tailEnd type="non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457200" y="403242"/>
                <a:ext cx="1447800" cy="26161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Technology</a:t>
                </a:r>
                <a:endParaRPr lang="en-US" sz="1100" dirty="0"/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3368122" y="661880"/>
                <a:ext cx="1295400" cy="2400300"/>
              </a:xfrm>
              <a:prstGeom prst="line">
                <a:avLst/>
              </a:prstGeom>
              <a:ln>
                <a:headEnd type="triangle" w="lg" len="lg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2655296" y="404543"/>
                <a:ext cx="1447800" cy="26161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Process</a:t>
                </a:r>
                <a:endParaRPr lang="en-US" sz="1100" dirty="0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784207" y="1654429"/>
                <a:ext cx="990600" cy="261610"/>
                <a:chOff x="849150" y="1777030"/>
                <a:chExt cx="990600" cy="26161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849150" y="1777030"/>
                  <a:ext cx="9906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/>
                    <a:t>Complexity</a:t>
                  </a:r>
                  <a:endParaRPr lang="en-US" sz="1100" dirty="0"/>
                </a:p>
              </p:txBody>
            </p: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895354" y="2001502"/>
                  <a:ext cx="79968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601746" y="1178907"/>
                <a:ext cx="914400" cy="261610"/>
                <a:chOff x="658592" y="1412640"/>
                <a:chExt cx="914400" cy="261610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658592" y="1412640"/>
                  <a:ext cx="9144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dirty="0" smtClean="0"/>
                    <a:t>Reliability</a:t>
                  </a:r>
                  <a:endParaRPr lang="en-US" sz="1100" dirty="0"/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 flipH="1">
                  <a:off x="675614" y="1635076"/>
                  <a:ext cx="74889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" name="Group 118"/>
              <p:cNvGrpSpPr/>
              <p:nvPr/>
            </p:nvGrpSpPr>
            <p:grpSpPr>
              <a:xfrm>
                <a:off x="2548576" y="1379113"/>
                <a:ext cx="2099060" cy="604352"/>
                <a:chOff x="2291840" y="1525438"/>
                <a:chExt cx="2099060" cy="604352"/>
              </a:xfrm>
            </p:grpSpPr>
            <p:cxnSp>
              <p:nvCxnSpPr>
                <p:cNvPr id="120" name="Straight Connector 119"/>
                <p:cNvCxnSpPr/>
                <p:nvPr/>
              </p:nvCxnSpPr>
              <p:spPr>
                <a:xfrm flipH="1">
                  <a:off x="2481532" y="1752600"/>
                  <a:ext cx="111970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1" name="Group 120"/>
                <p:cNvGrpSpPr/>
                <p:nvPr/>
              </p:nvGrpSpPr>
              <p:grpSpPr>
                <a:xfrm>
                  <a:off x="2291840" y="1525438"/>
                  <a:ext cx="2099060" cy="604352"/>
                  <a:chOff x="2244340" y="1525438"/>
                  <a:chExt cx="2099060" cy="604352"/>
                </a:xfrm>
              </p:grpSpPr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2244340" y="1525438"/>
                    <a:ext cx="2099060" cy="515489"/>
                    <a:chOff x="2646906" y="2285315"/>
                    <a:chExt cx="2099060" cy="515489"/>
                  </a:xfrm>
                </p:grpSpPr>
                <p:sp>
                  <p:nvSpPr>
                    <p:cNvPr id="126" name="TextBox 125"/>
                    <p:cNvSpPr txBox="1"/>
                    <p:nvPr/>
                  </p:nvSpPr>
                  <p:spPr>
                    <a:xfrm>
                      <a:off x="2993366" y="2285315"/>
                      <a:ext cx="175260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100" dirty="0" smtClean="0"/>
                        <a:t>Support</a:t>
                      </a:r>
                      <a:endParaRPr lang="en-US" sz="1100" dirty="0"/>
                    </a:p>
                  </p:txBody>
                </p:sp>
                <p:sp>
                  <p:nvSpPr>
                    <p:cNvPr id="127" name="TextBox 126"/>
                    <p:cNvSpPr txBox="1"/>
                    <p:nvPr/>
                  </p:nvSpPr>
                  <p:spPr>
                    <a:xfrm rot="18936802">
                      <a:off x="3224144" y="2510394"/>
                      <a:ext cx="75223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000" dirty="0" smtClean="0"/>
                        <a:t>Student</a:t>
                      </a:r>
                      <a:endParaRPr lang="en-US" sz="1000" dirty="0"/>
                    </a:p>
                  </p:txBody>
                </p:sp>
                <p:sp>
                  <p:nvSpPr>
                    <p:cNvPr id="128" name="TextBox 127"/>
                    <p:cNvSpPr txBox="1"/>
                    <p:nvPr/>
                  </p:nvSpPr>
                  <p:spPr>
                    <a:xfrm rot="18936802">
                      <a:off x="3075246" y="2554583"/>
                      <a:ext cx="450316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000" dirty="0" smtClean="0"/>
                        <a:t>Staff</a:t>
                      </a:r>
                      <a:endParaRPr lang="en-US" sz="1000" dirty="0"/>
                    </a:p>
                  </p:txBody>
                </p:sp>
                <p:sp>
                  <p:nvSpPr>
                    <p:cNvPr id="129" name="TextBox 128"/>
                    <p:cNvSpPr txBox="1"/>
                    <p:nvPr/>
                  </p:nvSpPr>
                  <p:spPr>
                    <a:xfrm rot="18936802">
                      <a:off x="2646906" y="2504037"/>
                      <a:ext cx="75223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000" dirty="0" smtClean="0"/>
                        <a:t>Faculty</a:t>
                      </a:r>
                      <a:endParaRPr lang="en-US" sz="1000" dirty="0"/>
                    </a:p>
                  </p:txBody>
                </p:sp>
              </p:grpSp>
              <p:cxnSp>
                <p:nvCxnSpPr>
                  <p:cNvPr id="123" name="Straight Connector 122"/>
                  <p:cNvCxnSpPr/>
                  <p:nvPr/>
                </p:nvCxnSpPr>
                <p:spPr>
                  <a:xfrm flipH="1">
                    <a:off x="2481532" y="1762504"/>
                    <a:ext cx="348450" cy="3672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flipH="1">
                    <a:off x="2782742" y="1757486"/>
                    <a:ext cx="348450" cy="3672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 flipH="1">
                    <a:off x="3063886" y="1752600"/>
                    <a:ext cx="348450" cy="3672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" name="Group 5"/>
              <p:cNvGrpSpPr/>
              <p:nvPr/>
            </p:nvGrpSpPr>
            <p:grpSpPr>
              <a:xfrm>
                <a:off x="457201" y="3484225"/>
                <a:ext cx="3268699" cy="2672817"/>
                <a:chOff x="1240951" y="3555475"/>
                <a:chExt cx="3268699" cy="2672817"/>
              </a:xfrm>
            </p:grpSpPr>
            <p:sp>
              <p:nvSpPr>
                <p:cNvPr id="169" name="TextBox 168"/>
                <p:cNvSpPr txBox="1"/>
                <p:nvPr/>
              </p:nvSpPr>
              <p:spPr>
                <a:xfrm rot="18936802">
                  <a:off x="2505960" y="3974200"/>
                  <a:ext cx="752234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Changing roles</a:t>
                  </a:r>
                  <a:endParaRPr lang="en-US" sz="1100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 rot="18936802">
                  <a:off x="2848071" y="4096793"/>
                  <a:ext cx="112912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Shift to business model</a:t>
                  </a:r>
                  <a:endParaRPr lang="en-US" sz="1100" dirty="0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>
                  <a:off x="1240951" y="3555475"/>
                  <a:ext cx="3268699" cy="2672817"/>
                  <a:chOff x="1074701" y="3555475"/>
                  <a:chExt cx="3268699" cy="2672817"/>
                </a:xfrm>
              </p:grpSpPr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2322625" y="3555475"/>
                    <a:ext cx="2020775" cy="2672817"/>
                    <a:chOff x="2322625" y="3518183"/>
                    <a:chExt cx="2020775" cy="2672817"/>
                  </a:xfrm>
                </p:grpSpPr>
                <p:cxnSp>
                  <p:nvCxnSpPr>
                    <p:cNvPr id="81" name="Straight Connector 80"/>
                    <p:cNvCxnSpPr/>
                    <p:nvPr/>
                  </p:nvCxnSpPr>
                  <p:spPr>
                    <a:xfrm flipV="1">
                      <a:off x="3048000" y="3518183"/>
                      <a:ext cx="1295400" cy="24003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headEnd type="none" w="lg" len="lg"/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2" name="TextBox 81"/>
                    <p:cNvSpPr txBox="1"/>
                    <p:nvPr/>
                  </p:nvSpPr>
                  <p:spPr>
                    <a:xfrm>
                      <a:off x="2322625" y="5929390"/>
                      <a:ext cx="1447800" cy="261610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100" dirty="0" smtClean="0"/>
                        <a:t>Environment</a:t>
                      </a:r>
                      <a:endParaRPr lang="en-US" sz="1100" dirty="0"/>
                    </a:p>
                  </p:txBody>
                </p:sp>
              </p:grpSp>
              <p:grpSp>
                <p:nvGrpSpPr>
                  <p:cNvPr id="104" name="Group 103"/>
                  <p:cNvGrpSpPr/>
                  <p:nvPr/>
                </p:nvGrpSpPr>
                <p:grpSpPr>
                  <a:xfrm>
                    <a:off x="2212339" y="5108966"/>
                    <a:ext cx="1162083" cy="261610"/>
                    <a:chOff x="2116425" y="5275073"/>
                    <a:chExt cx="1162083" cy="261610"/>
                  </a:xfrm>
                </p:grpSpPr>
                <p:sp>
                  <p:nvSpPr>
                    <p:cNvPr id="105" name="TextBox 104"/>
                    <p:cNvSpPr txBox="1"/>
                    <p:nvPr/>
                  </p:nvSpPr>
                  <p:spPr>
                    <a:xfrm>
                      <a:off x="2116425" y="5275073"/>
                      <a:ext cx="1120783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100" dirty="0" smtClean="0"/>
                        <a:t>Legal issues</a:t>
                      </a:r>
                      <a:endParaRPr lang="en-US" sz="1100" dirty="0"/>
                    </a:p>
                  </p:txBody>
                </p:sp>
                <p:cxnSp>
                  <p:nvCxnSpPr>
                    <p:cNvPr id="106" name="Straight Connector 105"/>
                    <p:cNvCxnSpPr/>
                    <p:nvPr/>
                  </p:nvCxnSpPr>
                  <p:spPr>
                    <a:xfrm flipH="1">
                      <a:off x="2349010" y="5491002"/>
                      <a:ext cx="92949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3" name="Group 112"/>
                  <p:cNvGrpSpPr/>
                  <p:nvPr/>
                </p:nvGrpSpPr>
                <p:grpSpPr>
                  <a:xfrm>
                    <a:off x="1351038" y="4620945"/>
                    <a:ext cx="2293194" cy="430887"/>
                    <a:chOff x="1244163" y="4797403"/>
                    <a:chExt cx="2293194" cy="430887"/>
                  </a:xfrm>
                </p:grpSpPr>
                <p:sp>
                  <p:nvSpPr>
                    <p:cNvPr id="114" name="TextBox 113"/>
                    <p:cNvSpPr txBox="1"/>
                    <p:nvPr/>
                  </p:nvSpPr>
                  <p:spPr>
                    <a:xfrm>
                      <a:off x="1244163" y="4797403"/>
                      <a:ext cx="2216270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100" dirty="0" smtClean="0"/>
                        <a:t>Tensions between 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administration &amp; academia</a:t>
                      </a:r>
                      <a:endParaRPr lang="en-US" sz="1100" dirty="0"/>
                    </a:p>
                  </p:txBody>
                </p:sp>
                <p:cxnSp>
                  <p:nvCxnSpPr>
                    <p:cNvPr id="115" name="Straight Connector 114"/>
                    <p:cNvCxnSpPr/>
                    <p:nvPr/>
                  </p:nvCxnSpPr>
                  <p:spPr>
                    <a:xfrm flipH="1">
                      <a:off x="1844941" y="5002760"/>
                      <a:ext cx="169241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1969780" y="3645417"/>
                    <a:ext cx="221627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Organizational  change</a:t>
                    </a:r>
                    <a:endParaRPr lang="en-US" sz="1100" dirty="0"/>
                  </a:p>
                </p:txBody>
              </p:sp>
              <p:cxnSp>
                <p:nvCxnSpPr>
                  <p:cNvPr id="142" name="Straight Connector 141"/>
                  <p:cNvCxnSpPr/>
                  <p:nvPr/>
                </p:nvCxnSpPr>
                <p:spPr>
                  <a:xfrm flipH="1">
                    <a:off x="2472335" y="3877204"/>
                    <a:ext cx="167381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1074701" y="5481450"/>
                    <a:ext cx="2133598" cy="261610"/>
                    <a:chOff x="1734849" y="1091236"/>
                    <a:chExt cx="1816322" cy="261610"/>
                  </a:xfrm>
                </p:grpSpPr>
                <p:sp>
                  <p:nvSpPr>
                    <p:cNvPr id="166" name="TextBox 165"/>
                    <p:cNvSpPr txBox="1"/>
                    <p:nvPr/>
                  </p:nvSpPr>
                  <p:spPr>
                    <a:xfrm>
                      <a:off x="1734849" y="1091236"/>
                      <a:ext cx="1762664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100" dirty="0" smtClean="0"/>
                        <a:t>Technology effectiveness</a:t>
                      </a:r>
                      <a:endParaRPr lang="en-US" sz="1100" dirty="0"/>
                    </a:p>
                  </p:txBody>
                </p:sp>
                <p:cxnSp>
                  <p:nvCxnSpPr>
                    <p:cNvPr id="167" name="Straight Connector 166"/>
                    <p:cNvCxnSpPr/>
                    <p:nvPr/>
                  </p:nvCxnSpPr>
                  <p:spPr>
                    <a:xfrm flipH="1">
                      <a:off x="2146046" y="1314825"/>
                      <a:ext cx="140512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145" name="Straight Connector 144"/>
              <p:cNvCxnSpPr/>
              <p:nvPr/>
            </p:nvCxnSpPr>
            <p:spPr>
              <a:xfrm flipH="1">
                <a:off x="1945082" y="3807233"/>
                <a:ext cx="435042" cy="470647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H="1">
                <a:off x="2344912" y="3807233"/>
                <a:ext cx="715249" cy="728217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85" idx="2"/>
              </p:cNvCxnSpPr>
              <p:nvPr/>
            </p:nvCxnSpPr>
            <p:spPr>
              <a:xfrm>
                <a:off x="5463158" y="674868"/>
                <a:ext cx="1142745" cy="2451807"/>
              </a:xfrm>
              <a:prstGeom prst="line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4663058" y="413258"/>
                <a:ext cx="1600200" cy="26161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/>
                  <a:t>Administration</a:t>
                </a:r>
                <a:endParaRPr lang="en-US" sz="1100" dirty="0"/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>
                <a:off x="4732483" y="771603"/>
                <a:ext cx="821251" cy="261610"/>
                <a:chOff x="5682114" y="3686753"/>
                <a:chExt cx="535880" cy="261610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5682114" y="3686753"/>
                  <a:ext cx="491477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Control</a:t>
                  </a:r>
                  <a:endParaRPr lang="en-US" sz="1100" dirty="0"/>
                </a:p>
              </p:txBody>
            </p:sp>
            <p:cxnSp>
              <p:nvCxnSpPr>
                <p:cNvPr id="109" name="Straight Connector 108"/>
                <p:cNvCxnSpPr/>
                <p:nvPr/>
              </p:nvCxnSpPr>
              <p:spPr>
                <a:xfrm flipH="1">
                  <a:off x="5757754" y="3892110"/>
                  <a:ext cx="4602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" name="Group 109"/>
              <p:cNvGrpSpPr/>
              <p:nvPr/>
            </p:nvGrpSpPr>
            <p:grpSpPr>
              <a:xfrm>
                <a:off x="3985095" y="1117503"/>
                <a:ext cx="1739242" cy="261610"/>
                <a:chOff x="4394492" y="3999782"/>
                <a:chExt cx="1739242" cy="261610"/>
              </a:xfrm>
            </p:grpSpPr>
            <p:sp>
              <p:nvSpPr>
                <p:cNvPr id="111" name="TextBox 110"/>
                <p:cNvSpPr txBox="1"/>
                <p:nvPr/>
              </p:nvSpPr>
              <p:spPr>
                <a:xfrm>
                  <a:off x="4394492" y="3999782"/>
                  <a:ext cx="16764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Institutional support</a:t>
                  </a:r>
                  <a:endParaRPr lang="en-US" sz="1100" dirty="0"/>
                </a:p>
              </p:txBody>
            </p:sp>
            <p:cxnSp>
              <p:nvCxnSpPr>
                <p:cNvPr id="112" name="Straight Connector 111"/>
                <p:cNvCxnSpPr/>
                <p:nvPr/>
              </p:nvCxnSpPr>
              <p:spPr>
                <a:xfrm flipH="1">
                  <a:off x="4835996" y="4212354"/>
                  <a:ext cx="129773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oup 115"/>
              <p:cNvGrpSpPr/>
              <p:nvPr/>
            </p:nvGrpSpPr>
            <p:grpSpPr>
              <a:xfrm>
                <a:off x="4213569" y="1540163"/>
                <a:ext cx="1714134" cy="430887"/>
                <a:chOff x="3610026" y="5263086"/>
                <a:chExt cx="1714134" cy="430887"/>
              </a:xfrm>
            </p:grpSpPr>
            <p:sp>
              <p:nvSpPr>
                <p:cNvPr id="117" name="TextBox 116"/>
                <p:cNvSpPr txBox="1"/>
                <p:nvPr/>
              </p:nvSpPr>
              <p:spPr>
                <a:xfrm>
                  <a:off x="3610026" y="5263086"/>
                  <a:ext cx="16764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Misunderstanding of required effort</a:t>
                  </a:r>
                  <a:endParaRPr lang="en-US" sz="1100" dirty="0"/>
                </a:p>
              </p:txBody>
            </p:sp>
            <p:cxnSp>
              <p:nvCxnSpPr>
                <p:cNvPr id="118" name="Straight Connector 117"/>
                <p:cNvCxnSpPr/>
                <p:nvPr/>
              </p:nvCxnSpPr>
              <p:spPr>
                <a:xfrm flipH="1">
                  <a:off x="3657600" y="5489587"/>
                  <a:ext cx="166656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4622277" y="2037569"/>
                <a:ext cx="1541110" cy="882333"/>
                <a:chOff x="4272001" y="4324711"/>
                <a:chExt cx="1541110" cy="882333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4272001" y="4324711"/>
                  <a:ext cx="1541110" cy="841954"/>
                  <a:chOff x="6761407" y="4915998"/>
                  <a:chExt cx="1541110" cy="841954"/>
                </a:xfrm>
              </p:grpSpPr>
              <p:grpSp>
                <p:nvGrpSpPr>
                  <p:cNvPr id="153" name="Group 152"/>
                  <p:cNvGrpSpPr/>
                  <p:nvPr/>
                </p:nvGrpSpPr>
                <p:grpSpPr>
                  <a:xfrm>
                    <a:off x="6761407" y="4915998"/>
                    <a:ext cx="1467037" cy="841954"/>
                    <a:chOff x="2845017" y="2265565"/>
                    <a:chExt cx="1467037" cy="841954"/>
                  </a:xfrm>
                </p:grpSpPr>
                <p:sp>
                  <p:nvSpPr>
                    <p:cNvPr id="155" name="TextBox 154"/>
                    <p:cNvSpPr txBox="1"/>
                    <p:nvPr/>
                  </p:nvSpPr>
                  <p:spPr>
                    <a:xfrm>
                      <a:off x="2845017" y="2265565"/>
                      <a:ext cx="1467037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100" dirty="0" smtClean="0"/>
                        <a:t>Compensation &amp; time</a:t>
                      </a:r>
                      <a:endParaRPr lang="en-US" sz="1100" dirty="0"/>
                    </a:p>
                  </p:txBody>
                </p:sp>
                <p:sp>
                  <p:nvSpPr>
                    <p:cNvPr id="157" name="TextBox 156"/>
                    <p:cNvSpPr txBox="1"/>
                    <p:nvPr/>
                  </p:nvSpPr>
                  <p:spPr>
                    <a:xfrm rot="18936802">
                      <a:off x="2979660" y="2525365"/>
                      <a:ext cx="92693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000" dirty="0" smtClean="0"/>
                        <a:t>Rewards &amp; recognition</a:t>
                      </a:r>
                      <a:endParaRPr lang="en-US" sz="1000" dirty="0"/>
                    </a:p>
                  </p:txBody>
                </p:sp>
                <p:sp>
                  <p:nvSpPr>
                    <p:cNvPr id="158" name="TextBox 157"/>
                    <p:cNvSpPr txBox="1"/>
                    <p:nvPr/>
                  </p:nvSpPr>
                  <p:spPr>
                    <a:xfrm rot="18936802">
                      <a:off x="3237012" y="2707409"/>
                      <a:ext cx="1020823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000" dirty="0" smtClean="0"/>
                        <a:t>Time requirements</a:t>
                      </a:r>
                      <a:endParaRPr lang="en-US" sz="1000" dirty="0"/>
                    </a:p>
                  </p:txBody>
                </p:sp>
              </p:grpSp>
              <p:cxnSp>
                <p:nvCxnSpPr>
                  <p:cNvPr id="154" name="Straight Connector 153"/>
                  <p:cNvCxnSpPr/>
                  <p:nvPr/>
                </p:nvCxnSpPr>
                <p:spPr>
                  <a:xfrm flipH="1">
                    <a:off x="6899747" y="5132303"/>
                    <a:ext cx="140277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4563672" y="4538364"/>
                  <a:ext cx="1033671" cy="668680"/>
                  <a:chOff x="4563672" y="4538364"/>
                  <a:chExt cx="1033671" cy="668680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 flipH="1">
                    <a:off x="4563672" y="4541869"/>
                    <a:ext cx="538874" cy="56800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flipH="1">
                    <a:off x="4962976" y="4538364"/>
                    <a:ext cx="634367" cy="66868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2" name="Group 161"/>
              <p:cNvGrpSpPr/>
              <p:nvPr/>
            </p:nvGrpSpPr>
            <p:grpSpPr>
              <a:xfrm>
                <a:off x="571194" y="745173"/>
                <a:ext cx="561289" cy="261610"/>
                <a:chOff x="655405" y="988693"/>
                <a:chExt cx="561289" cy="261610"/>
              </a:xfrm>
            </p:grpSpPr>
            <p:sp>
              <p:nvSpPr>
                <p:cNvPr id="163" name="TextBox 162"/>
                <p:cNvSpPr txBox="1"/>
                <p:nvPr/>
              </p:nvSpPr>
              <p:spPr>
                <a:xfrm>
                  <a:off x="655405" y="988693"/>
                  <a:ext cx="56128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Access</a:t>
                  </a:r>
                  <a:endParaRPr lang="en-US" sz="1100" dirty="0"/>
                </a:p>
              </p:txBody>
            </p:sp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750351" y="1193726"/>
                  <a:ext cx="45842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8" name="Straight Connector 77"/>
              <p:cNvCxnSpPr/>
              <p:nvPr/>
            </p:nvCxnSpPr>
            <p:spPr>
              <a:xfrm flipH="1">
                <a:off x="5213274" y="3523212"/>
                <a:ext cx="1221209" cy="236231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4494237" y="5884442"/>
                <a:ext cx="1447800" cy="261610"/>
              </a:xfrm>
              <a:prstGeom prst="rect">
                <a:avLst/>
              </a:prstGeom>
              <a:solidFill>
                <a:srgbClr val="00B050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smtClean="0"/>
                  <a:t>Faculty</a:t>
                </a:r>
                <a:endParaRPr lang="en-US" sz="1100" b="1" dirty="0"/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4753126" y="3813800"/>
                <a:ext cx="1404059" cy="430887"/>
                <a:chOff x="3901418" y="946116"/>
                <a:chExt cx="1404059" cy="430887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3901418" y="946116"/>
                  <a:ext cx="1396764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b="1" dirty="0" smtClean="0">
                      <a:solidFill>
                        <a:srgbClr val="00B050"/>
                      </a:solidFill>
                    </a:rPr>
                    <a:t>Resistance to change</a:t>
                  </a:r>
                  <a:endParaRPr lang="en-US" sz="1100" b="1" dirty="0">
                    <a:solidFill>
                      <a:srgbClr val="00B050"/>
                    </a:solidFill>
                  </a:endParaRPr>
                </a:p>
              </p:txBody>
            </p:sp>
            <p:cxnSp>
              <p:nvCxnSpPr>
                <p:cNvPr id="97" name="Straight Connector 96"/>
                <p:cNvCxnSpPr/>
                <p:nvPr/>
              </p:nvCxnSpPr>
              <p:spPr>
                <a:xfrm flipH="1">
                  <a:off x="3913168" y="1172696"/>
                  <a:ext cx="139230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>
                <a:off x="3748809" y="4155374"/>
                <a:ext cx="2216270" cy="261610"/>
                <a:chOff x="3501820" y="1480391"/>
                <a:chExt cx="2216270" cy="261610"/>
              </a:xfrm>
            </p:grpSpPr>
            <p:sp>
              <p:nvSpPr>
                <p:cNvPr id="99" name="TextBox 98"/>
                <p:cNvSpPr txBox="1"/>
                <p:nvPr/>
              </p:nvSpPr>
              <p:spPr>
                <a:xfrm>
                  <a:off x="3501820" y="1480391"/>
                  <a:ext cx="221627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b="1" dirty="0" smtClean="0">
                      <a:solidFill>
                        <a:srgbClr val="00B050"/>
                      </a:solidFill>
                    </a:rPr>
                    <a:t>Self-efficacy &amp; background</a:t>
                  </a:r>
                  <a:endParaRPr lang="en-US" sz="1100" b="1" dirty="0">
                    <a:solidFill>
                      <a:srgbClr val="00B050"/>
                    </a:solidFill>
                  </a:endParaRPr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flipH="1">
                  <a:off x="3965490" y="1703978"/>
                  <a:ext cx="175158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Group 100"/>
              <p:cNvGrpSpPr/>
              <p:nvPr/>
            </p:nvGrpSpPr>
            <p:grpSpPr>
              <a:xfrm>
                <a:off x="3312762" y="4975593"/>
                <a:ext cx="2250466" cy="430887"/>
                <a:chOff x="3706625" y="1813255"/>
                <a:chExt cx="2250466" cy="430887"/>
              </a:xfrm>
            </p:grpSpPr>
            <p:sp>
              <p:nvSpPr>
                <p:cNvPr id="102" name="TextBox 101"/>
                <p:cNvSpPr txBox="1"/>
                <p:nvPr/>
              </p:nvSpPr>
              <p:spPr>
                <a:xfrm>
                  <a:off x="3706625" y="1813255"/>
                  <a:ext cx="22162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b="1" dirty="0" smtClean="0">
                      <a:solidFill>
                        <a:srgbClr val="00B050"/>
                      </a:solidFill>
                    </a:rPr>
                    <a:t>Perception of quality &amp;</a:t>
                  </a:r>
                </a:p>
                <a:p>
                  <a:pPr algn="r"/>
                  <a:r>
                    <a:rPr lang="en-US" sz="1100" b="1" dirty="0" smtClean="0">
                      <a:solidFill>
                        <a:srgbClr val="00B050"/>
                      </a:solidFill>
                    </a:rPr>
                    <a:t>  effectiveness</a:t>
                  </a:r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flipH="1">
                  <a:off x="4393636" y="2037390"/>
                  <a:ext cx="156345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/>
              <p:cNvGrpSpPr/>
              <p:nvPr/>
            </p:nvGrpSpPr>
            <p:grpSpPr>
              <a:xfrm>
                <a:off x="3099856" y="5369533"/>
                <a:ext cx="2261260" cy="430887"/>
                <a:chOff x="3909530" y="2399217"/>
                <a:chExt cx="2261260" cy="430887"/>
              </a:xfrm>
            </p:grpSpPr>
            <p:sp>
              <p:nvSpPr>
                <p:cNvPr id="160" name="TextBox 159"/>
                <p:cNvSpPr txBox="1"/>
                <p:nvPr/>
              </p:nvSpPr>
              <p:spPr>
                <a:xfrm>
                  <a:off x="3909530" y="2399217"/>
                  <a:ext cx="221627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b="1" dirty="0" smtClean="0">
                      <a:solidFill>
                        <a:srgbClr val="00B050"/>
                      </a:solidFill>
                    </a:rPr>
                    <a:t>Participation in professional development</a:t>
                  </a:r>
                </a:p>
              </p:txBody>
            </p:sp>
            <p:cxnSp>
              <p:nvCxnSpPr>
                <p:cNvPr id="161" name="Straight Connector 160"/>
                <p:cNvCxnSpPr/>
                <p:nvPr/>
              </p:nvCxnSpPr>
              <p:spPr>
                <a:xfrm flipH="1">
                  <a:off x="4282032" y="2631244"/>
                  <a:ext cx="18887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8" name="Straight Connector 167"/>
              <p:cNvCxnSpPr/>
              <p:nvPr/>
            </p:nvCxnSpPr>
            <p:spPr>
              <a:xfrm flipH="1">
                <a:off x="1424303" y="3287888"/>
                <a:ext cx="5354638" cy="46687"/>
              </a:xfrm>
              <a:prstGeom prst="line">
                <a:avLst/>
              </a:prstGeom>
              <a:ln w="3714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0" name="Group 129"/>
              <p:cNvGrpSpPr/>
              <p:nvPr/>
            </p:nvGrpSpPr>
            <p:grpSpPr>
              <a:xfrm>
                <a:off x="2499750" y="2069223"/>
                <a:ext cx="2255841" cy="803386"/>
                <a:chOff x="2266535" y="2297630"/>
                <a:chExt cx="2255841" cy="803386"/>
              </a:xfrm>
            </p:grpSpPr>
            <p:grpSp>
              <p:nvGrpSpPr>
                <p:cNvPr id="131" name="Group 130"/>
                <p:cNvGrpSpPr/>
                <p:nvPr/>
              </p:nvGrpSpPr>
              <p:grpSpPr>
                <a:xfrm>
                  <a:off x="2266535" y="2297630"/>
                  <a:ext cx="2255841" cy="769603"/>
                  <a:chOff x="2851660" y="2304174"/>
                  <a:chExt cx="2255841" cy="769603"/>
                </a:xfrm>
              </p:grpSpPr>
              <p:sp>
                <p:nvSpPr>
                  <p:cNvPr id="136" name="TextBox 135"/>
                  <p:cNvSpPr txBox="1"/>
                  <p:nvPr/>
                </p:nvSpPr>
                <p:spPr>
                  <a:xfrm>
                    <a:off x="2851660" y="2304174"/>
                    <a:ext cx="225584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 smtClean="0"/>
                      <a:t>Professional development</a:t>
                    </a:r>
                    <a:endParaRPr lang="en-US" sz="1100" dirty="0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 rot="18936802">
                    <a:off x="3022814" y="2574347"/>
                    <a:ext cx="562483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Focus</a:t>
                    </a:r>
                    <a:endParaRPr lang="en-US" sz="1000" dirty="0"/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 rot="18936802">
                    <a:off x="3173024" y="2673667"/>
                    <a:ext cx="917061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Pedagogy &amp; technology</a:t>
                    </a:r>
                    <a:endParaRPr lang="en-US" sz="1000" dirty="0"/>
                  </a:p>
                </p:txBody>
              </p:sp>
              <p:sp>
                <p:nvSpPr>
                  <p:cNvPr id="139" name="TextBox 138"/>
                  <p:cNvSpPr txBox="1"/>
                  <p:nvPr/>
                </p:nvSpPr>
                <p:spPr>
                  <a:xfrm rot="18936802">
                    <a:off x="3785933" y="2605072"/>
                    <a:ext cx="75223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Type &amp; format</a:t>
                    </a:r>
                    <a:endParaRPr lang="en-US" sz="1000" dirty="0"/>
                  </a:p>
                </p:txBody>
              </p:sp>
            </p:grpSp>
            <p:cxnSp>
              <p:nvCxnSpPr>
                <p:cNvPr id="132" name="Straight Connector 131"/>
                <p:cNvCxnSpPr/>
                <p:nvPr/>
              </p:nvCxnSpPr>
              <p:spPr>
                <a:xfrm flipH="1">
                  <a:off x="2285652" y="2514600"/>
                  <a:ext cx="172591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flipH="1">
                  <a:off x="2631414" y="2523500"/>
                  <a:ext cx="348450" cy="3672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H="1">
                  <a:off x="3481883" y="2523500"/>
                  <a:ext cx="348450" cy="36728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flipH="1">
                  <a:off x="2848090" y="2514600"/>
                  <a:ext cx="555810" cy="5864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8" name="TextBox 177"/>
              <p:cNvSpPr txBox="1"/>
              <p:nvPr/>
            </p:nvSpPr>
            <p:spPr>
              <a:xfrm rot="18936802">
                <a:off x="1989386" y="2489439"/>
                <a:ext cx="93825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dirty="0" smtClean="0"/>
                  <a:t>Effectiveness</a:t>
                </a:r>
                <a:endParaRPr lang="en-US" sz="1000" dirty="0"/>
              </a:p>
            </p:txBody>
          </p:sp>
          <p:cxnSp>
            <p:nvCxnSpPr>
              <p:cNvPr id="179" name="Straight Connector 178"/>
              <p:cNvCxnSpPr/>
              <p:nvPr/>
            </p:nvCxnSpPr>
            <p:spPr>
              <a:xfrm flipH="1">
                <a:off x="2324573" y="2296785"/>
                <a:ext cx="528235" cy="54410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>
              <a:xfrm>
                <a:off x="2237993" y="1000305"/>
                <a:ext cx="1423629" cy="261610"/>
                <a:chOff x="1348079" y="641241"/>
                <a:chExt cx="1423629" cy="261610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 flipH="1">
                  <a:off x="1454998" y="850070"/>
                  <a:ext cx="131671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5" name="TextBox 184"/>
                <p:cNvSpPr txBox="1"/>
                <p:nvPr/>
              </p:nvSpPr>
              <p:spPr>
                <a:xfrm>
                  <a:off x="1348079" y="641241"/>
                  <a:ext cx="139496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dirty="0" smtClean="0"/>
                    <a:t>Project management</a:t>
                  </a:r>
                  <a:endParaRPr lang="en-US" sz="1100" dirty="0"/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5231008" y="3504452"/>
                <a:ext cx="1081257" cy="261610"/>
                <a:chOff x="3054148" y="967260"/>
                <a:chExt cx="2298903" cy="261610"/>
              </a:xfrm>
            </p:grpSpPr>
            <p:sp>
              <p:nvSpPr>
                <p:cNvPr id="144" name="TextBox 143"/>
                <p:cNvSpPr txBox="1"/>
                <p:nvPr/>
              </p:nvSpPr>
              <p:spPr>
                <a:xfrm>
                  <a:off x="3054148" y="967260"/>
                  <a:ext cx="221627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100" b="1" dirty="0" smtClean="0">
                      <a:solidFill>
                        <a:srgbClr val="00B050"/>
                      </a:solidFill>
                    </a:rPr>
                    <a:t>Effective use</a:t>
                  </a:r>
                  <a:endParaRPr lang="en-US" sz="1100" b="1" dirty="0">
                    <a:solidFill>
                      <a:srgbClr val="00B050"/>
                    </a:solidFill>
                  </a:endParaRPr>
                </a:p>
              </p:txBody>
            </p:sp>
            <p:cxnSp>
              <p:nvCxnSpPr>
                <p:cNvPr id="170" name="Straight Connector 169"/>
                <p:cNvCxnSpPr/>
                <p:nvPr/>
              </p:nvCxnSpPr>
              <p:spPr>
                <a:xfrm flipH="1">
                  <a:off x="3524447" y="1172696"/>
                  <a:ext cx="18286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6646801" y="4715320"/>
                <a:ext cx="21747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Lack of faculty adoption of </a:t>
                </a:r>
                <a:r>
                  <a:rPr lang="en-US" sz="1400" dirty="0" smtClean="0"/>
                  <a:t>instructional technology</a:t>
                </a:r>
                <a:endParaRPr lang="en-US" sz="1400" dirty="0"/>
              </a:p>
              <a:p>
                <a:pPr algn="ctr"/>
                <a:endParaRPr lang="en-US" sz="1400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 rot="18936802">
                <a:off x="3768661" y="4512395"/>
                <a:ext cx="9382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b="1" dirty="0" smtClean="0">
                    <a:solidFill>
                      <a:srgbClr val="00B050"/>
                    </a:solidFill>
                  </a:rPr>
                  <a:t>Technology background</a:t>
                </a:r>
                <a:endParaRPr lang="en-US" sz="10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56" name="Straight Connector 155"/>
              <p:cNvCxnSpPr/>
              <p:nvPr/>
            </p:nvCxnSpPr>
            <p:spPr>
              <a:xfrm flipH="1">
                <a:off x="4056348" y="4372935"/>
                <a:ext cx="528235" cy="54410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TextBox 170"/>
              <p:cNvSpPr txBox="1"/>
              <p:nvPr/>
            </p:nvSpPr>
            <p:spPr>
              <a:xfrm rot="18936802">
                <a:off x="4312936" y="4546045"/>
                <a:ext cx="93825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b="1" dirty="0" smtClean="0">
                    <a:solidFill>
                      <a:srgbClr val="00B050"/>
                    </a:solidFill>
                  </a:rPr>
                  <a:t>Instructional experience</a:t>
                </a:r>
                <a:endParaRPr lang="en-US" sz="10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73" name="Straight Connector 172"/>
              <p:cNvCxnSpPr/>
              <p:nvPr/>
            </p:nvCxnSpPr>
            <p:spPr>
              <a:xfrm flipH="1">
                <a:off x="4600623" y="4394710"/>
                <a:ext cx="528235" cy="54410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TextBox 173"/>
              <p:cNvSpPr txBox="1"/>
              <p:nvPr/>
            </p:nvSpPr>
            <p:spPr>
              <a:xfrm rot="18936802">
                <a:off x="4845336" y="4561639"/>
                <a:ext cx="93825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00" b="1" dirty="0">
                    <a:solidFill>
                      <a:srgbClr val="00B050"/>
                    </a:solidFill>
                  </a:rPr>
                  <a:t>S</a:t>
                </a:r>
                <a:r>
                  <a:rPr lang="en-US" sz="1000" b="1" dirty="0" smtClean="0">
                    <a:solidFill>
                      <a:srgbClr val="00B050"/>
                    </a:solidFill>
                  </a:rPr>
                  <a:t>elf-efficacy</a:t>
                </a:r>
                <a:endParaRPr lang="en-US" sz="10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flipH="1">
                <a:off x="5180523" y="4368985"/>
                <a:ext cx="528235" cy="54410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6" name="TextBox 175"/>
            <p:cNvSpPr txBox="1"/>
            <p:nvPr/>
          </p:nvSpPr>
          <p:spPr>
            <a:xfrm>
              <a:off x="0" y="6248400"/>
              <a:ext cx="91440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B050"/>
                  </a:solidFill>
                </a:rPr>
                <a:t>Individual Faculty Barriers</a:t>
              </a:r>
              <a:endParaRPr lang="en-US" sz="2000" dirty="0">
                <a:solidFill>
                  <a:srgbClr val="00B050"/>
                </a:solidFill>
              </a:endParaRPr>
            </a:p>
            <a:p>
              <a:pPr algn="ctr"/>
              <a:endParaRPr lang="en-US" sz="20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06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403242"/>
            <a:ext cx="9160388" cy="6737710"/>
            <a:chOff x="0" y="403242"/>
            <a:chExt cx="9160388" cy="6737710"/>
          </a:xfrm>
        </p:grpSpPr>
        <p:cxnSp>
          <p:nvCxnSpPr>
            <p:cNvPr id="177" name="Straight Connector 176"/>
            <p:cNvCxnSpPr/>
            <p:nvPr/>
          </p:nvCxnSpPr>
          <p:spPr>
            <a:xfrm flipH="1">
              <a:off x="940226" y="5633789"/>
              <a:ext cx="1650573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0" y="403242"/>
              <a:ext cx="9160388" cy="6737710"/>
              <a:chOff x="0" y="403242"/>
              <a:chExt cx="9160388" cy="6737710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88075" y="403242"/>
                <a:ext cx="9072313" cy="5753800"/>
                <a:chOff x="88075" y="403242"/>
                <a:chExt cx="9072313" cy="5753800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6609275" y="1789113"/>
                  <a:ext cx="2551113" cy="2919413"/>
                  <a:chOff x="6502400" y="1789113"/>
                  <a:chExt cx="2551113" cy="2919413"/>
                </a:xfrm>
              </p:grpSpPr>
              <p:sp>
                <p:nvSpPr>
                  <p:cNvPr id="66" name="Freeform 10"/>
                  <p:cNvSpPr>
                    <a:spLocks/>
                  </p:cNvSpPr>
                  <p:nvPr/>
                </p:nvSpPr>
                <p:spPr bwMode="auto">
                  <a:xfrm>
                    <a:off x="6502400" y="1789113"/>
                    <a:ext cx="2551113" cy="2919413"/>
                  </a:xfrm>
                  <a:custGeom>
                    <a:avLst/>
                    <a:gdLst>
                      <a:gd name="T0" fmla="*/ 0 w 1607"/>
                      <a:gd name="T1" fmla="*/ 84 h 1839"/>
                      <a:gd name="T2" fmla="*/ 10 w 1607"/>
                      <a:gd name="T3" fmla="*/ 219 h 1839"/>
                      <a:gd name="T4" fmla="*/ 24 w 1607"/>
                      <a:gd name="T5" fmla="*/ 386 h 1839"/>
                      <a:gd name="T6" fmla="*/ 42 w 1607"/>
                      <a:gd name="T7" fmla="*/ 568 h 1839"/>
                      <a:gd name="T8" fmla="*/ 66 w 1607"/>
                      <a:gd name="T9" fmla="*/ 759 h 1839"/>
                      <a:gd name="T10" fmla="*/ 93 w 1607"/>
                      <a:gd name="T11" fmla="*/ 954 h 1839"/>
                      <a:gd name="T12" fmla="*/ 117 w 1607"/>
                      <a:gd name="T13" fmla="*/ 1150 h 1839"/>
                      <a:gd name="T14" fmla="*/ 145 w 1607"/>
                      <a:gd name="T15" fmla="*/ 1327 h 1839"/>
                      <a:gd name="T16" fmla="*/ 173 w 1607"/>
                      <a:gd name="T17" fmla="*/ 1494 h 1839"/>
                      <a:gd name="T18" fmla="*/ 196 w 1607"/>
                      <a:gd name="T19" fmla="*/ 1634 h 1839"/>
                      <a:gd name="T20" fmla="*/ 219 w 1607"/>
                      <a:gd name="T21" fmla="*/ 1746 h 1839"/>
                      <a:gd name="T22" fmla="*/ 238 w 1607"/>
                      <a:gd name="T23" fmla="*/ 1811 h 1839"/>
                      <a:gd name="T24" fmla="*/ 270 w 1607"/>
                      <a:gd name="T25" fmla="*/ 1834 h 1839"/>
                      <a:gd name="T26" fmla="*/ 326 w 1607"/>
                      <a:gd name="T27" fmla="*/ 1816 h 1839"/>
                      <a:gd name="T28" fmla="*/ 401 w 1607"/>
                      <a:gd name="T29" fmla="*/ 1792 h 1839"/>
                      <a:gd name="T30" fmla="*/ 457 w 1607"/>
                      <a:gd name="T31" fmla="*/ 1774 h 1839"/>
                      <a:gd name="T32" fmla="*/ 522 w 1607"/>
                      <a:gd name="T33" fmla="*/ 1751 h 1839"/>
                      <a:gd name="T34" fmla="*/ 592 w 1607"/>
                      <a:gd name="T35" fmla="*/ 1718 h 1839"/>
                      <a:gd name="T36" fmla="*/ 671 w 1607"/>
                      <a:gd name="T37" fmla="*/ 1681 h 1839"/>
                      <a:gd name="T38" fmla="*/ 759 w 1607"/>
                      <a:gd name="T39" fmla="*/ 1634 h 1839"/>
                      <a:gd name="T40" fmla="*/ 848 w 1607"/>
                      <a:gd name="T41" fmla="*/ 1578 h 1839"/>
                      <a:gd name="T42" fmla="*/ 950 w 1607"/>
                      <a:gd name="T43" fmla="*/ 1513 h 1839"/>
                      <a:gd name="T44" fmla="*/ 1057 w 1607"/>
                      <a:gd name="T45" fmla="*/ 1439 h 1839"/>
                      <a:gd name="T46" fmla="*/ 1160 w 1607"/>
                      <a:gd name="T47" fmla="*/ 1359 h 1839"/>
                      <a:gd name="T48" fmla="*/ 1258 w 1607"/>
                      <a:gd name="T49" fmla="*/ 1276 h 1839"/>
                      <a:gd name="T50" fmla="*/ 1332 w 1607"/>
                      <a:gd name="T51" fmla="*/ 1192 h 1839"/>
                      <a:gd name="T52" fmla="*/ 1402 w 1607"/>
                      <a:gd name="T53" fmla="*/ 1108 h 1839"/>
                      <a:gd name="T54" fmla="*/ 1453 w 1607"/>
                      <a:gd name="T55" fmla="*/ 1024 h 1839"/>
                      <a:gd name="T56" fmla="*/ 1500 w 1607"/>
                      <a:gd name="T57" fmla="*/ 950 h 1839"/>
                      <a:gd name="T58" fmla="*/ 1537 w 1607"/>
                      <a:gd name="T59" fmla="*/ 880 h 1839"/>
                      <a:gd name="T60" fmla="*/ 1560 w 1607"/>
                      <a:gd name="T61" fmla="*/ 815 h 1839"/>
                      <a:gd name="T62" fmla="*/ 1579 w 1607"/>
                      <a:gd name="T63" fmla="*/ 759 h 1839"/>
                      <a:gd name="T64" fmla="*/ 1598 w 1607"/>
                      <a:gd name="T65" fmla="*/ 684 h 1839"/>
                      <a:gd name="T66" fmla="*/ 1607 w 1607"/>
                      <a:gd name="T67" fmla="*/ 642 h 1839"/>
                      <a:gd name="T68" fmla="*/ 1546 w 1607"/>
                      <a:gd name="T69" fmla="*/ 577 h 1839"/>
                      <a:gd name="T70" fmla="*/ 1472 w 1607"/>
                      <a:gd name="T71" fmla="*/ 507 h 1839"/>
                      <a:gd name="T72" fmla="*/ 1397 w 1607"/>
                      <a:gd name="T73" fmla="*/ 442 h 1839"/>
                      <a:gd name="T74" fmla="*/ 1342 w 1607"/>
                      <a:gd name="T75" fmla="*/ 400 h 1839"/>
                      <a:gd name="T76" fmla="*/ 1286 w 1607"/>
                      <a:gd name="T77" fmla="*/ 358 h 1839"/>
                      <a:gd name="T78" fmla="*/ 1225 w 1607"/>
                      <a:gd name="T79" fmla="*/ 312 h 1839"/>
                      <a:gd name="T80" fmla="*/ 1160 w 1607"/>
                      <a:gd name="T81" fmla="*/ 275 h 1839"/>
                      <a:gd name="T82" fmla="*/ 1095 w 1607"/>
                      <a:gd name="T83" fmla="*/ 233 h 1839"/>
                      <a:gd name="T84" fmla="*/ 1020 w 1607"/>
                      <a:gd name="T85" fmla="*/ 195 h 1839"/>
                      <a:gd name="T86" fmla="*/ 927 w 1607"/>
                      <a:gd name="T87" fmla="*/ 163 h 1839"/>
                      <a:gd name="T88" fmla="*/ 825 w 1607"/>
                      <a:gd name="T89" fmla="*/ 130 h 1839"/>
                      <a:gd name="T90" fmla="*/ 718 w 1607"/>
                      <a:gd name="T91" fmla="*/ 102 h 1839"/>
                      <a:gd name="T92" fmla="*/ 606 w 1607"/>
                      <a:gd name="T93" fmla="*/ 79 h 1839"/>
                      <a:gd name="T94" fmla="*/ 494 w 1607"/>
                      <a:gd name="T95" fmla="*/ 60 h 1839"/>
                      <a:gd name="T96" fmla="*/ 382 w 1607"/>
                      <a:gd name="T97" fmla="*/ 42 h 1839"/>
                      <a:gd name="T98" fmla="*/ 280 w 1607"/>
                      <a:gd name="T99" fmla="*/ 28 h 1839"/>
                      <a:gd name="T100" fmla="*/ 191 w 1607"/>
                      <a:gd name="T101" fmla="*/ 14 h 1839"/>
                      <a:gd name="T102" fmla="*/ 107 w 1607"/>
                      <a:gd name="T103" fmla="*/ 9 h 1839"/>
                      <a:gd name="T104" fmla="*/ 52 w 1607"/>
                      <a:gd name="T105" fmla="*/ 0 h 1839"/>
                      <a:gd name="T106" fmla="*/ 0 w 1607"/>
                      <a:gd name="T107" fmla="*/ 0 h 18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607" h="1839">
                        <a:moveTo>
                          <a:pt x="0" y="0"/>
                        </a:moveTo>
                        <a:lnTo>
                          <a:pt x="0" y="14"/>
                        </a:lnTo>
                        <a:lnTo>
                          <a:pt x="0" y="37"/>
                        </a:lnTo>
                        <a:lnTo>
                          <a:pt x="0" y="60"/>
                        </a:lnTo>
                        <a:lnTo>
                          <a:pt x="0" y="84"/>
                        </a:lnTo>
                        <a:lnTo>
                          <a:pt x="0" y="107"/>
                        </a:lnTo>
                        <a:lnTo>
                          <a:pt x="0" y="135"/>
                        </a:lnTo>
                        <a:lnTo>
                          <a:pt x="5" y="163"/>
                        </a:lnTo>
                        <a:lnTo>
                          <a:pt x="10" y="191"/>
                        </a:lnTo>
                        <a:lnTo>
                          <a:pt x="10" y="219"/>
                        </a:lnTo>
                        <a:lnTo>
                          <a:pt x="10" y="251"/>
                        </a:lnTo>
                        <a:lnTo>
                          <a:pt x="14" y="284"/>
                        </a:lnTo>
                        <a:lnTo>
                          <a:pt x="19" y="316"/>
                        </a:lnTo>
                        <a:lnTo>
                          <a:pt x="19" y="349"/>
                        </a:lnTo>
                        <a:lnTo>
                          <a:pt x="24" y="386"/>
                        </a:lnTo>
                        <a:lnTo>
                          <a:pt x="28" y="419"/>
                        </a:lnTo>
                        <a:lnTo>
                          <a:pt x="33" y="456"/>
                        </a:lnTo>
                        <a:lnTo>
                          <a:pt x="33" y="493"/>
                        </a:lnTo>
                        <a:lnTo>
                          <a:pt x="38" y="531"/>
                        </a:lnTo>
                        <a:lnTo>
                          <a:pt x="42" y="568"/>
                        </a:lnTo>
                        <a:lnTo>
                          <a:pt x="47" y="605"/>
                        </a:lnTo>
                        <a:lnTo>
                          <a:pt x="52" y="642"/>
                        </a:lnTo>
                        <a:lnTo>
                          <a:pt x="56" y="680"/>
                        </a:lnTo>
                        <a:lnTo>
                          <a:pt x="61" y="722"/>
                        </a:lnTo>
                        <a:lnTo>
                          <a:pt x="66" y="759"/>
                        </a:lnTo>
                        <a:lnTo>
                          <a:pt x="70" y="796"/>
                        </a:lnTo>
                        <a:lnTo>
                          <a:pt x="75" y="838"/>
                        </a:lnTo>
                        <a:lnTo>
                          <a:pt x="80" y="875"/>
                        </a:lnTo>
                        <a:lnTo>
                          <a:pt x="84" y="917"/>
                        </a:lnTo>
                        <a:lnTo>
                          <a:pt x="93" y="954"/>
                        </a:lnTo>
                        <a:lnTo>
                          <a:pt x="98" y="996"/>
                        </a:lnTo>
                        <a:lnTo>
                          <a:pt x="103" y="1034"/>
                        </a:lnTo>
                        <a:lnTo>
                          <a:pt x="107" y="1075"/>
                        </a:lnTo>
                        <a:lnTo>
                          <a:pt x="112" y="1113"/>
                        </a:lnTo>
                        <a:lnTo>
                          <a:pt x="117" y="1150"/>
                        </a:lnTo>
                        <a:lnTo>
                          <a:pt x="121" y="1183"/>
                        </a:lnTo>
                        <a:lnTo>
                          <a:pt x="126" y="1220"/>
                        </a:lnTo>
                        <a:lnTo>
                          <a:pt x="135" y="1257"/>
                        </a:lnTo>
                        <a:lnTo>
                          <a:pt x="140" y="1294"/>
                        </a:lnTo>
                        <a:lnTo>
                          <a:pt x="145" y="1327"/>
                        </a:lnTo>
                        <a:lnTo>
                          <a:pt x="149" y="1364"/>
                        </a:lnTo>
                        <a:lnTo>
                          <a:pt x="154" y="1397"/>
                        </a:lnTo>
                        <a:lnTo>
                          <a:pt x="159" y="1429"/>
                        </a:lnTo>
                        <a:lnTo>
                          <a:pt x="163" y="1462"/>
                        </a:lnTo>
                        <a:lnTo>
                          <a:pt x="173" y="1494"/>
                        </a:lnTo>
                        <a:lnTo>
                          <a:pt x="177" y="1527"/>
                        </a:lnTo>
                        <a:lnTo>
                          <a:pt x="182" y="1555"/>
                        </a:lnTo>
                        <a:lnTo>
                          <a:pt x="187" y="1583"/>
                        </a:lnTo>
                        <a:lnTo>
                          <a:pt x="191" y="1611"/>
                        </a:lnTo>
                        <a:lnTo>
                          <a:pt x="196" y="1634"/>
                        </a:lnTo>
                        <a:lnTo>
                          <a:pt x="201" y="1662"/>
                        </a:lnTo>
                        <a:lnTo>
                          <a:pt x="205" y="1681"/>
                        </a:lnTo>
                        <a:lnTo>
                          <a:pt x="210" y="1704"/>
                        </a:lnTo>
                        <a:lnTo>
                          <a:pt x="215" y="1723"/>
                        </a:lnTo>
                        <a:lnTo>
                          <a:pt x="219" y="1746"/>
                        </a:lnTo>
                        <a:lnTo>
                          <a:pt x="224" y="1760"/>
                        </a:lnTo>
                        <a:lnTo>
                          <a:pt x="229" y="1778"/>
                        </a:lnTo>
                        <a:lnTo>
                          <a:pt x="233" y="1788"/>
                        </a:lnTo>
                        <a:lnTo>
                          <a:pt x="238" y="1802"/>
                        </a:lnTo>
                        <a:lnTo>
                          <a:pt x="238" y="1811"/>
                        </a:lnTo>
                        <a:lnTo>
                          <a:pt x="247" y="1820"/>
                        </a:lnTo>
                        <a:lnTo>
                          <a:pt x="252" y="1834"/>
                        </a:lnTo>
                        <a:lnTo>
                          <a:pt x="256" y="1839"/>
                        </a:lnTo>
                        <a:lnTo>
                          <a:pt x="261" y="1834"/>
                        </a:lnTo>
                        <a:lnTo>
                          <a:pt x="270" y="1834"/>
                        </a:lnTo>
                        <a:lnTo>
                          <a:pt x="280" y="1830"/>
                        </a:lnTo>
                        <a:lnTo>
                          <a:pt x="289" y="1830"/>
                        </a:lnTo>
                        <a:lnTo>
                          <a:pt x="298" y="1825"/>
                        </a:lnTo>
                        <a:lnTo>
                          <a:pt x="312" y="1820"/>
                        </a:lnTo>
                        <a:lnTo>
                          <a:pt x="326" y="1816"/>
                        </a:lnTo>
                        <a:lnTo>
                          <a:pt x="345" y="1816"/>
                        </a:lnTo>
                        <a:lnTo>
                          <a:pt x="364" y="1806"/>
                        </a:lnTo>
                        <a:lnTo>
                          <a:pt x="382" y="1802"/>
                        </a:lnTo>
                        <a:lnTo>
                          <a:pt x="392" y="1797"/>
                        </a:lnTo>
                        <a:lnTo>
                          <a:pt x="401" y="1792"/>
                        </a:lnTo>
                        <a:lnTo>
                          <a:pt x="410" y="1788"/>
                        </a:lnTo>
                        <a:lnTo>
                          <a:pt x="424" y="1788"/>
                        </a:lnTo>
                        <a:lnTo>
                          <a:pt x="433" y="1783"/>
                        </a:lnTo>
                        <a:lnTo>
                          <a:pt x="443" y="1778"/>
                        </a:lnTo>
                        <a:lnTo>
                          <a:pt x="457" y="1774"/>
                        </a:lnTo>
                        <a:lnTo>
                          <a:pt x="471" y="1769"/>
                        </a:lnTo>
                        <a:lnTo>
                          <a:pt x="480" y="1765"/>
                        </a:lnTo>
                        <a:lnTo>
                          <a:pt x="494" y="1760"/>
                        </a:lnTo>
                        <a:lnTo>
                          <a:pt x="508" y="1755"/>
                        </a:lnTo>
                        <a:lnTo>
                          <a:pt x="522" y="1751"/>
                        </a:lnTo>
                        <a:lnTo>
                          <a:pt x="536" y="1746"/>
                        </a:lnTo>
                        <a:lnTo>
                          <a:pt x="550" y="1737"/>
                        </a:lnTo>
                        <a:lnTo>
                          <a:pt x="559" y="1727"/>
                        </a:lnTo>
                        <a:lnTo>
                          <a:pt x="578" y="1723"/>
                        </a:lnTo>
                        <a:lnTo>
                          <a:pt x="592" y="1718"/>
                        </a:lnTo>
                        <a:lnTo>
                          <a:pt x="606" y="1709"/>
                        </a:lnTo>
                        <a:lnTo>
                          <a:pt x="624" y="1699"/>
                        </a:lnTo>
                        <a:lnTo>
                          <a:pt x="638" y="1695"/>
                        </a:lnTo>
                        <a:lnTo>
                          <a:pt x="652" y="1685"/>
                        </a:lnTo>
                        <a:lnTo>
                          <a:pt x="671" y="1681"/>
                        </a:lnTo>
                        <a:lnTo>
                          <a:pt x="690" y="1671"/>
                        </a:lnTo>
                        <a:lnTo>
                          <a:pt x="704" y="1662"/>
                        </a:lnTo>
                        <a:lnTo>
                          <a:pt x="722" y="1653"/>
                        </a:lnTo>
                        <a:lnTo>
                          <a:pt x="741" y="1643"/>
                        </a:lnTo>
                        <a:lnTo>
                          <a:pt x="759" y="1634"/>
                        </a:lnTo>
                        <a:lnTo>
                          <a:pt x="778" y="1625"/>
                        </a:lnTo>
                        <a:lnTo>
                          <a:pt x="797" y="1611"/>
                        </a:lnTo>
                        <a:lnTo>
                          <a:pt x="815" y="1602"/>
                        </a:lnTo>
                        <a:lnTo>
                          <a:pt x="834" y="1588"/>
                        </a:lnTo>
                        <a:lnTo>
                          <a:pt x="848" y="1578"/>
                        </a:lnTo>
                        <a:lnTo>
                          <a:pt x="867" y="1564"/>
                        </a:lnTo>
                        <a:lnTo>
                          <a:pt x="890" y="1555"/>
                        </a:lnTo>
                        <a:lnTo>
                          <a:pt x="908" y="1541"/>
                        </a:lnTo>
                        <a:lnTo>
                          <a:pt x="932" y="1527"/>
                        </a:lnTo>
                        <a:lnTo>
                          <a:pt x="950" y="1513"/>
                        </a:lnTo>
                        <a:lnTo>
                          <a:pt x="969" y="1499"/>
                        </a:lnTo>
                        <a:lnTo>
                          <a:pt x="988" y="1485"/>
                        </a:lnTo>
                        <a:lnTo>
                          <a:pt x="1011" y="1471"/>
                        </a:lnTo>
                        <a:lnTo>
                          <a:pt x="1034" y="1457"/>
                        </a:lnTo>
                        <a:lnTo>
                          <a:pt x="1057" y="1439"/>
                        </a:lnTo>
                        <a:lnTo>
                          <a:pt x="1076" y="1425"/>
                        </a:lnTo>
                        <a:lnTo>
                          <a:pt x="1099" y="1411"/>
                        </a:lnTo>
                        <a:lnTo>
                          <a:pt x="1123" y="1392"/>
                        </a:lnTo>
                        <a:lnTo>
                          <a:pt x="1141" y="1373"/>
                        </a:lnTo>
                        <a:lnTo>
                          <a:pt x="1160" y="1359"/>
                        </a:lnTo>
                        <a:lnTo>
                          <a:pt x="1183" y="1341"/>
                        </a:lnTo>
                        <a:lnTo>
                          <a:pt x="1197" y="1327"/>
                        </a:lnTo>
                        <a:lnTo>
                          <a:pt x="1220" y="1308"/>
                        </a:lnTo>
                        <a:lnTo>
                          <a:pt x="1239" y="1294"/>
                        </a:lnTo>
                        <a:lnTo>
                          <a:pt x="1258" y="1276"/>
                        </a:lnTo>
                        <a:lnTo>
                          <a:pt x="1267" y="1257"/>
                        </a:lnTo>
                        <a:lnTo>
                          <a:pt x="1286" y="1238"/>
                        </a:lnTo>
                        <a:lnTo>
                          <a:pt x="1300" y="1224"/>
                        </a:lnTo>
                        <a:lnTo>
                          <a:pt x="1318" y="1206"/>
                        </a:lnTo>
                        <a:lnTo>
                          <a:pt x="1332" y="1192"/>
                        </a:lnTo>
                        <a:lnTo>
                          <a:pt x="1346" y="1173"/>
                        </a:lnTo>
                        <a:lnTo>
                          <a:pt x="1360" y="1159"/>
                        </a:lnTo>
                        <a:lnTo>
                          <a:pt x="1374" y="1141"/>
                        </a:lnTo>
                        <a:lnTo>
                          <a:pt x="1388" y="1122"/>
                        </a:lnTo>
                        <a:lnTo>
                          <a:pt x="1402" y="1108"/>
                        </a:lnTo>
                        <a:lnTo>
                          <a:pt x="1411" y="1089"/>
                        </a:lnTo>
                        <a:lnTo>
                          <a:pt x="1425" y="1075"/>
                        </a:lnTo>
                        <a:lnTo>
                          <a:pt x="1435" y="1057"/>
                        </a:lnTo>
                        <a:lnTo>
                          <a:pt x="1444" y="1043"/>
                        </a:lnTo>
                        <a:lnTo>
                          <a:pt x="1453" y="1024"/>
                        </a:lnTo>
                        <a:lnTo>
                          <a:pt x="1463" y="1010"/>
                        </a:lnTo>
                        <a:lnTo>
                          <a:pt x="1472" y="996"/>
                        </a:lnTo>
                        <a:lnTo>
                          <a:pt x="1481" y="978"/>
                        </a:lnTo>
                        <a:lnTo>
                          <a:pt x="1491" y="964"/>
                        </a:lnTo>
                        <a:lnTo>
                          <a:pt x="1500" y="950"/>
                        </a:lnTo>
                        <a:lnTo>
                          <a:pt x="1505" y="936"/>
                        </a:lnTo>
                        <a:lnTo>
                          <a:pt x="1514" y="922"/>
                        </a:lnTo>
                        <a:lnTo>
                          <a:pt x="1519" y="908"/>
                        </a:lnTo>
                        <a:lnTo>
                          <a:pt x="1528" y="894"/>
                        </a:lnTo>
                        <a:lnTo>
                          <a:pt x="1537" y="880"/>
                        </a:lnTo>
                        <a:lnTo>
                          <a:pt x="1542" y="866"/>
                        </a:lnTo>
                        <a:lnTo>
                          <a:pt x="1546" y="852"/>
                        </a:lnTo>
                        <a:lnTo>
                          <a:pt x="1551" y="843"/>
                        </a:lnTo>
                        <a:lnTo>
                          <a:pt x="1556" y="824"/>
                        </a:lnTo>
                        <a:lnTo>
                          <a:pt x="1560" y="815"/>
                        </a:lnTo>
                        <a:lnTo>
                          <a:pt x="1565" y="805"/>
                        </a:lnTo>
                        <a:lnTo>
                          <a:pt x="1570" y="791"/>
                        </a:lnTo>
                        <a:lnTo>
                          <a:pt x="1574" y="777"/>
                        </a:lnTo>
                        <a:lnTo>
                          <a:pt x="1574" y="768"/>
                        </a:lnTo>
                        <a:lnTo>
                          <a:pt x="1579" y="759"/>
                        </a:lnTo>
                        <a:lnTo>
                          <a:pt x="1584" y="749"/>
                        </a:lnTo>
                        <a:lnTo>
                          <a:pt x="1588" y="731"/>
                        </a:lnTo>
                        <a:lnTo>
                          <a:pt x="1593" y="712"/>
                        </a:lnTo>
                        <a:lnTo>
                          <a:pt x="1598" y="698"/>
                        </a:lnTo>
                        <a:lnTo>
                          <a:pt x="1598" y="684"/>
                        </a:lnTo>
                        <a:lnTo>
                          <a:pt x="1602" y="670"/>
                        </a:lnTo>
                        <a:lnTo>
                          <a:pt x="1607" y="661"/>
                        </a:lnTo>
                        <a:lnTo>
                          <a:pt x="1607" y="647"/>
                        </a:lnTo>
                        <a:lnTo>
                          <a:pt x="1607" y="642"/>
                        </a:lnTo>
                        <a:lnTo>
                          <a:pt x="1607" y="642"/>
                        </a:lnTo>
                        <a:lnTo>
                          <a:pt x="1598" y="633"/>
                        </a:lnTo>
                        <a:lnTo>
                          <a:pt x="1584" y="614"/>
                        </a:lnTo>
                        <a:lnTo>
                          <a:pt x="1565" y="600"/>
                        </a:lnTo>
                        <a:lnTo>
                          <a:pt x="1556" y="587"/>
                        </a:lnTo>
                        <a:lnTo>
                          <a:pt x="1546" y="577"/>
                        </a:lnTo>
                        <a:lnTo>
                          <a:pt x="1532" y="563"/>
                        </a:lnTo>
                        <a:lnTo>
                          <a:pt x="1519" y="554"/>
                        </a:lnTo>
                        <a:lnTo>
                          <a:pt x="1500" y="535"/>
                        </a:lnTo>
                        <a:lnTo>
                          <a:pt x="1486" y="526"/>
                        </a:lnTo>
                        <a:lnTo>
                          <a:pt x="1472" y="507"/>
                        </a:lnTo>
                        <a:lnTo>
                          <a:pt x="1453" y="493"/>
                        </a:lnTo>
                        <a:lnTo>
                          <a:pt x="1435" y="479"/>
                        </a:lnTo>
                        <a:lnTo>
                          <a:pt x="1416" y="461"/>
                        </a:lnTo>
                        <a:lnTo>
                          <a:pt x="1407" y="451"/>
                        </a:lnTo>
                        <a:lnTo>
                          <a:pt x="1397" y="442"/>
                        </a:lnTo>
                        <a:lnTo>
                          <a:pt x="1383" y="433"/>
                        </a:lnTo>
                        <a:lnTo>
                          <a:pt x="1374" y="428"/>
                        </a:lnTo>
                        <a:lnTo>
                          <a:pt x="1365" y="419"/>
                        </a:lnTo>
                        <a:lnTo>
                          <a:pt x="1356" y="410"/>
                        </a:lnTo>
                        <a:lnTo>
                          <a:pt x="1342" y="400"/>
                        </a:lnTo>
                        <a:lnTo>
                          <a:pt x="1332" y="391"/>
                        </a:lnTo>
                        <a:lnTo>
                          <a:pt x="1318" y="382"/>
                        </a:lnTo>
                        <a:lnTo>
                          <a:pt x="1309" y="372"/>
                        </a:lnTo>
                        <a:lnTo>
                          <a:pt x="1300" y="363"/>
                        </a:lnTo>
                        <a:lnTo>
                          <a:pt x="1286" y="358"/>
                        </a:lnTo>
                        <a:lnTo>
                          <a:pt x="1276" y="344"/>
                        </a:lnTo>
                        <a:lnTo>
                          <a:pt x="1262" y="340"/>
                        </a:lnTo>
                        <a:lnTo>
                          <a:pt x="1248" y="330"/>
                        </a:lnTo>
                        <a:lnTo>
                          <a:pt x="1239" y="321"/>
                        </a:lnTo>
                        <a:lnTo>
                          <a:pt x="1225" y="312"/>
                        </a:lnTo>
                        <a:lnTo>
                          <a:pt x="1211" y="307"/>
                        </a:lnTo>
                        <a:lnTo>
                          <a:pt x="1197" y="298"/>
                        </a:lnTo>
                        <a:lnTo>
                          <a:pt x="1188" y="289"/>
                        </a:lnTo>
                        <a:lnTo>
                          <a:pt x="1174" y="279"/>
                        </a:lnTo>
                        <a:lnTo>
                          <a:pt x="1160" y="275"/>
                        </a:lnTo>
                        <a:lnTo>
                          <a:pt x="1146" y="265"/>
                        </a:lnTo>
                        <a:lnTo>
                          <a:pt x="1137" y="256"/>
                        </a:lnTo>
                        <a:lnTo>
                          <a:pt x="1123" y="247"/>
                        </a:lnTo>
                        <a:lnTo>
                          <a:pt x="1109" y="237"/>
                        </a:lnTo>
                        <a:lnTo>
                          <a:pt x="1095" y="233"/>
                        </a:lnTo>
                        <a:lnTo>
                          <a:pt x="1081" y="228"/>
                        </a:lnTo>
                        <a:lnTo>
                          <a:pt x="1067" y="219"/>
                        </a:lnTo>
                        <a:lnTo>
                          <a:pt x="1048" y="209"/>
                        </a:lnTo>
                        <a:lnTo>
                          <a:pt x="1034" y="200"/>
                        </a:lnTo>
                        <a:lnTo>
                          <a:pt x="1020" y="195"/>
                        </a:lnTo>
                        <a:lnTo>
                          <a:pt x="1002" y="186"/>
                        </a:lnTo>
                        <a:lnTo>
                          <a:pt x="983" y="181"/>
                        </a:lnTo>
                        <a:lnTo>
                          <a:pt x="964" y="172"/>
                        </a:lnTo>
                        <a:lnTo>
                          <a:pt x="946" y="167"/>
                        </a:lnTo>
                        <a:lnTo>
                          <a:pt x="927" y="163"/>
                        </a:lnTo>
                        <a:lnTo>
                          <a:pt x="908" y="154"/>
                        </a:lnTo>
                        <a:lnTo>
                          <a:pt x="885" y="149"/>
                        </a:lnTo>
                        <a:lnTo>
                          <a:pt x="867" y="144"/>
                        </a:lnTo>
                        <a:lnTo>
                          <a:pt x="848" y="135"/>
                        </a:lnTo>
                        <a:lnTo>
                          <a:pt x="825" y="130"/>
                        </a:lnTo>
                        <a:lnTo>
                          <a:pt x="806" y="126"/>
                        </a:lnTo>
                        <a:lnTo>
                          <a:pt x="787" y="121"/>
                        </a:lnTo>
                        <a:lnTo>
                          <a:pt x="764" y="116"/>
                        </a:lnTo>
                        <a:lnTo>
                          <a:pt x="741" y="112"/>
                        </a:lnTo>
                        <a:lnTo>
                          <a:pt x="718" y="102"/>
                        </a:lnTo>
                        <a:lnTo>
                          <a:pt x="694" y="98"/>
                        </a:lnTo>
                        <a:lnTo>
                          <a:pt x="671" y="93"/>
                        </a:lnTo>
                        <a:lnTo>
                          <a:pt x="652" y="88"/>
                        </a:lnTo>
                        <a:lnTo>
                          <a:pt x="629" y="84"/>
                        </a:lnTo>
                        <a:lnTo>
                          <a:pt x="606" y="79"/>
                        </a:lnTo>
                        <a:lnTo>
                          <a:pt x="582" y="74"/>
                        </a:lnTo>
                        <a:lnTo>
                          <a:pt x="559" y="70"/>
                        </a:lnTo>
                        <a:lnTo>
                          <a:pt x="536" y="65"/>
                        </a:lnTo>
                        <a:lnTo>
                          <a:pt x="517" y="65"/>
                        </a:lnTo>
                        <a:lnTo>
                          <a:pt x="494" y="60"/>
                        </a:lnTo>
                        <a:lnTo>
                          <a:pt x="471" y="56"/>
                        </a:lnTo>
                        <a:lnTo>
                          <a:pt x="447" y="51"/>
                        </a:lnTo>
                        <a:lnTo>
                          <a:pt x="429" y="51"/>
                        </a:lnTo>
                        <a:lnTo>
                          <a:pt x="406" y="46"/>
                        </a:lnTo>
                        <a:lnTo>
                          <a:pt x="382" y="42"/>
                        </a:lnTo>
                        <a:lnTo>
                          <a:pt x="364" y="37"/>
                        </a:lnTo>
                        <a:lnTo>
                          <a:pt x="340" y="37"/>
                        </a:lnTo>
                        <a:lnTo>
                          <a:pt x="317" y="32"/>
                        </a:lnTo>
                        <a:lnTo>
                          <a:pt x="298" y="28"/>
                        </a:lnTo>
                        <a:lnTo>
                          <a:pt x="280" y="28"/>
                        </a:lnTo>
                        <a:lnTo>
                          <a:pt x="261" y="28"/>
                        </a:lnTo>
                        <a:lnTo>
                          <a:pt x="243" y="23"/>
                        </a:lnTo>
                        <a:lnTo>
                          <a:pt x="224" y="18"/>
                        </a:lnTo>
                        <a:lnTo>
                          <a:pt x="205" y="18"/>
                        </a:lnTo>
                        <a:lnTo>
                          <a:pt x="191" y="14"/>
                        </a:lnTo>
                        <a:lnTo>
                          <a:pt x="173" y="14"/>
                        </a:lnTo>
                        <a:lnTo>
                          <a:pt x="154" y="9"/>
                        </a:lnTo>
                        <a:lnTo>
                          <a:pt x="140" y="9"/>
                        </a:lnTo>
                        <a:lnTo>
                          <a:pt x="126" y="9"/>
                        </a:lnTo>
                        <a:lnTo>
                          <a:pt x="107" y="9"/>
                        </a:lnTo>
                        <a:lnTo>
                          <a:pt x="98" y="5"/>
                        </a:lnTo>
                        <a:lnTo>
                          <a:pt x="84" y="5"/>
                        </a:lnTo>
                        <a:lnTo>
                          <a:pt x="75" y="5"/>
                        </a:lnTo>
                        <a:lnTo>
                          <a:pt x="61" y="0"/>
                        </a:lnTo>
                        <a:lnTo>
                          <a:pt x="52" y="0"/>
                        </a:lnTo>
                        <a:lnTo>
                          <a:pt x="42" y="0"/>
                        </a:lnTo>
                        <a:lnTo>
                          <a:pt x="33" y="0"/>
                        </a:lnTo>
                        <a:lnTo>
                          <a:pt x="19" y="0"/>
                        </a:lnTo>
                        <a:lnTo>
                          <a:pt x="1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67" name="Freeform 13"/>
                  <p:cNvSpPr>
                    <a:spLocks/>
                  </p:cNvSpPr>
                  <p:nvPr/>
                </p:nvSpPr>
                <p:spPr bwMode="auto">
                  <a:xfrm>
                    <a:off x="6821488" y="2120900"/>
                    <a:ext cx="1825625" cy="2100263"/>
                  </a:xfrm>
                  <a:custGeom>
                    <a:avLst/>
                    <a:gdLst>
                      <a:gd name="T0" fmla="*/ 0 w 1150"/>
                      <a:gd name="T1" fmla="*/ 19 h 1323"/>
                      <a:gd name="T2" fmla="*/ 9 w 1150"/>
                      <a:gd name="T3" fmla="*/ 70 h 1323"/>
                      <a:gd name="T4" fmla="*/ 18 w 1150"/>
                      <a:gd name="T5" fmla="*/ 135 h 1323"/>
                      <a:gd name="T6" fmla="*/ 32 w 1150"/>
                      <a:gd name="T7" fmla="*/ 224 h 1323"/>
                      <a:gd name="T8" fmla="*/ 46 w 1150"/>
                      <a:gd name="T9" fmla="*/ 326 h 1323"/>
                      <a:gd name="T10" fmla="*/ 65 w 1150"/>
                      <a:gd name="T11" fmla="*/ 433 h 1323"/>
                      <a:gd name="T12" fmla="*/ 83 w 1150"/>
                      <a:gd name="T13" fmla="*/ 550 h 1323"/>
                      <a:gd name="T14" fmla="*/ 107 w 1150"/>
                      <a:gd name="T15" fmla="*/ 671 h 1323"/>
                      <a:gd name="T16" fmla="*/ 125 w 1150"/>
                      <a:gd name="T17" fmla="*/ 787 h 1323"/>
                      <a:gd name="T18" fmla="*/ 144 w 1150"/>
                      <a:gd name="T19" fmla="*/ 904 h 1323"/>
                      <a:gd name="T20" fmla="*/ 163 w 1150"/>
                      <a:gd name="T21" fmla="*/ 1011 h 1323"/>
                      <a:gd name="T22" fmla="*/ 186 w 1150"/>
                      <a:gd name="T23" fmla="*/ 1109 h 1323"/>
                      <a:gd name="T24" fmla="*/ 200 w 1150"/>
                      <a:gd name="T25" fmla="*/ 1188 h 1323"/>
                      <a:gd name="T26" fmla="*/ 214 w 1150"/>
                      <a:gd name="T27" fmla="*/ 1258 h 1323"/>
                      <a:gd name="T28" fmla="*/ 232 w 1150"/>
                      <a:gd name="T29" fmla="*/ 1299 h 1323"/>
                      <a:gd name="T30" fmla="*/ 260 w 1150"/>
                      <a:gd name="T31" fmla="*/ 1318 h 1323"/>
                      <a:gd name="T32" fmla="*/ 307 w 1150"/>
                      <a:gd name="T33" fmla="*/ 1290 h 1323"/>
                      <a:gd name="T34" fmla="*/ 367 w 1150"/>
                      <a:gd name="T35" fmla="*/ 1253 h 1323"/>
                      <a:gd name="T36" fmla="*/ 433 w 1150"/>
                      <a:gd name="T37" fmla="*/ 1211 h 1323"/>
                      <a:gd name="T38" fmla="*/ 484 w 1150"/>
                      <a:gd name="T39" fmla="*/ 1178 h 1323"/>
                      <a:gd name="T40" fmla="*/ 535 w 1150"/>
                      <a:gd name="T41" fmla="*/ 1141 h 1323"/>
                      <a:gd name="T42" fmla="*/ 577 w 1150"/>
                      <a:gd name="T43" fmla="*/ 1113 h 1323"/>
                      <a:gd name="T44" fmla="*/ 624 w 1150"/>
                      <a:gd name="T45" fmla="*/ 1085 h 1323"/>
                      <a:gd name="T46" fmla="*/ 666 w 1150"/>
                      <a:gd name="T47" fmla="*/ 1053 h 1323"/>
                      <a:gd name="T48" fmla="*/ 707 w 1150"/>
                      <a:gd name="T49" fmla="*/ 1020 h 1323"/>
                      <a:gd name="T50" fmla="*/ 749 w 1150"/>
                      <a:gd name="T51" fmla="*/ 992 h 1323"/>
                      <a:gd name="T52" fmla="*/ 791 w 1150"/>
                      <a:gd name="T53" fmla="*/ 960 h 1323"/>
                      <a:gd name="T54" fmla="*/ 861 w 1150"/>
                      <a:gd name="T55" fmla="*/ 908 h 1323"/>
                      <a:gd name="T56" fmla="*/ 931 w 1150"/>
                      <a:gd name="T57" fmla="*/ 843 h 1323"/>
                      <a:gd name="T58" fmla="*/ 992 w 1150"/>
                      <a:gd name="T59" fmla="*/ 773 h 1323"/>
                      <a:gd name="T60" fmla="*/ 1043 w 1150"/>
                      <a:gd name="T61" fmla="*/ 708 h 1323"/>
                      <a:gd name="T62" fmla="*/ 1085 w 1150"/>
                      <a:gd name="T63" fmla="*/ 652 h 1323"/>
                      <a:gd name="T64" fmla="*/ 1117 w 1150"/>
                      <a:gd name="T65" fmla="*/ 601 h 1323"/>
                      <a:gd name="T66" fmla="*/ 1145 w 1150"/>
                      <a:gd name="T67" fmla="*/ 554 h 1323"/>
                      <a:gd name="T68" fmla="*/ 1122 w 1150"/>
                      <a:gd name="T69" fmla="*/ 527 h 1323"/>
                      <a:gd name="T70" fmla="*/ 1066 w 1150"/>
                      <a:gd name="T71" fmla="*/ 475 h 1323"/>
                      <a:gd name="T72" fmla="*/ 1010 w 1150"/>
                      <a:gd name="T73" fmla="*/ 424 h 1323"/>
                      <a:gd name="T74" fmla="*/ 945 w 1150"/>
                      <a:gd name="T75" fmla="*/ 364 h 1323"/>
                      <a:gd name="T76" fmla="*/ 875 w 1150"/>
                      <a:gd name="T77" fmla="*/ 308 h 1323"/>
                      <a:gd name="T78" fmla="*/ 805 w 1150"/>
                      <a:gd name="T79" fmla="*/ 252 h 1323"/>
                      <a:gd name="T80" fmla="*/ 740 w 1150"/>
                      <a:gd name="T81" fmla="*/ 205 h 1323"/>
                      <a:gd name="T82" fmla="*/ 698 w 1150"/>
                      <a:gd name="T83" fmla="*/ 182 h 1323"/>
                      <a:gd name="T84" fmla="*/ 656 w 1150"/>
                      <a:gd name="T85" fmla="*/ 163 h 1323"/>
                      <a:gd name="T86" fmla="*/ 605 w 1150"/>
                      <a:gd name="T87" fmla="*/ 145 h 1323"/>
                      <a:gd name="T88" fmla="*/ 554 w 1150"/>
                      <a:gd name="T89" fmla="*/ 131 h 1323"/>
                      <a:gd name="T90" fmla="*/ 493 w 1150"/>
                      <a:gd name="T91" fmla="*/ 112 h 1323"/>
                      <a:gd name="T92" fmla="*/ 437 w 1150"/>
                      <a:gd name="T93" fmla="*/ 94 h 1323"/>
                      <a:gd name="T94" fmla="*/ 377 w 1150"/>
                      <a:gd name="T95" fmla="*/ 80 h 1323"/>
                      <a:gd name="T96" fmla="*/ 316 w 1150"/>
                      <a:gd name="T97" fmla="*/ 66 h 1323"/>
                      <a:gd name="T98" fmla="*/ 256 w 1150"/>
                      <a:gd name="T99" fmla="*/ 52 h 1323"/>
                      <a:gd name="T100" fmla="*/ 195 w 1150"/>
                      <a:gd name="T101" fmla="*/ 38 h 1323"/>
                      <a:gd name="T102" fmla="*/ 144 w 1150"/>
                      <a:gd name="T103" fmla="*/ 28 h 1323"/>
                      <a:gd name="T104" fmla="*/ 97 w 1150"/>
                      <a:gd name="T105" fmla="*/ 19 h 1323"/>
                      <a:gd name="T106" fmla="*/ 55 w 1150"/>
                      <a:gd name="T107" fmla="*/ 10 h 1323"/>
                      <a:gd name="T108" fmla="*/ 9 w 1150"/>
                      <a:gd name="T109" fmla="*/ 0 h 1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1150" h="1323">
                        <a:moveTo>
                          <a:pt x="0" y="0"/>
                        </a:moveTo>
                        <a:lnTo>
                          <a:pt x="0" y="5"/>
                        </a:lnTo>
                        <a:lnTo>
                          <a:pt x="0" y="14"/>
                        </a:lnTo>
                        <a:lnTo>
                          <a:pt x="0" y="19"/>
                        </a:lnTo>
                        <a:lnTo>
                          <a:pt x="4" y="33"/>
                        </a:lnTo>
                        <a:lnTo>
                          <a:pt x="4" y="42"/>
                        </a:lnTo>
                        <a:lnTo>
                          <a:pt x="4" y="56"/>
                        </a:lnTo>
                        <a:lnTo>
                          <a:pt x="9" y="70"/>
                        </a:lnTo>
                        <a:lnTo>
                          <a:pt x="9" y="89"/>
                        </a:lnTo>
                        <a:lnTo>
                          <a:pt x="14" y="103"/>
                        </a:lnTo>
                        <a:lnTo>
                          <a:pt x="18" y="121"/>
                        </a:lnTo>
                        <a:lnTo>
                          <a:pt x="18" y="135"/>
                        </a:lnTo>
                        <a:lnTo>
                          <a:pt x="23" y="159"/>
                        </a:lnTo>
                        <a:lnTo>
                          <a:pt x="23" y="182"/>
                        </a:lnTo>
                        <a:lnTo>
                          <a:pt x="28" y="201"/>
                        </a:lnTo>
                        <a:lnTo>
                          <a:pt x="32" y="224"/>
                        </a:lnTo>
                        <a:lnTo>
                          <a:pt x="37" y="252"/>
                        </a:lnTo>
                        <a:lnTo>
                          <a:pt x="37" y="270"/>
                        </a:lnTo>
                        <a:lnTo>
                          <a:pt x="42" y="298"/>
                        </a:lnTo>
                        <a:lnTo>
                          <a:pt x="46" y="326"/>
                        </a:lnTo>
                        <a:lnTo>
                          <a:pt x="51" y="354"/>
                        </a:lnTo>
                        <a:lnTo>
                          <a:pt x="55" y="378"/>
                        </a:lnTo>
                        <a:lnTo>
                          <a:pt x="60" y="405"/>
                        </a:lnTo>
                        <a:lnTo>
                          <a:pt x="65" y="433"/>
                        </a:lnTo>
                        <a:lnTo>
                          <a:pt x="69" y="466"/>
                        </a:lnTo>
                        <a:lnTo>
                          <a:pt x="74" y="494"/>
                        </a:lnTo>
                        <a:lnTo>
                          <a:pt x="79" y="522"/>
                        </a:lnTo>
                        <a:lnTo>
                          <a:pt x="83" y="550"/>
                        </a:lnTo>
                        <a:lnTo>
                          <a:pt x="88" y="582"/>
                        </a:lnTo>
                        <a:lnTo>
                          <a:pt x="97" y="610"/>
                        </a:lnTo>
                        <a:lnTo>
                          <a:pt x="102" y="643"/>
                        </a:lnTo>
                        <a:lnTo>
                          <a:pt x="107" y="671"/>
                        </a:lnTo>
                        <a:lnTo>
                          <a:pt x="111" y="703"/>
                        </a:lnTo>
                        <a:lnTo>
                          <a:pt x="116" y="731"/>
                        </a:lnTo>
                        <a:lnTo>
                          <a:pt x="121" y="759"/>
                        </a:lnTo>
                        <a:lnTo>
                          <a:pt x="125" y="787"/>
                        </a:lnTo>
                        <a:lnTo>
                          <a:pt x="130" y="820"/>
                        </a:lnTo>
                        <a:lnTo>
                          <a:pt x="135" y="848"/>
                        </a:lnTo>
                        <a:lnTo>
                          <a:pt x="139" y="876"/>
                        </a:lnTo>
                        <a:lnTo>
                          <a:pt x="144" y="904"/>
                        </a:lnTo>
                        <a:lnTo>
                          <a:pt x="153" y="932"/>
                        </a:lnTo>
                        <a:lnTo>
                          <a:pt x="153" y="960"/>
                        </a:lnTo>
                        <a:lnTo>
                          <a:pt x="163" y="983"/>
                        </a:lnTo>
                        <a:lnTo>
                          <a:pt x="163" y="1011"/>
                        </a:lnTo>
                        <a:lnTo>
                          <a:pt x="172" y="1039"/>
                        </a:lnTo>
                        <a:lnTo>
                          <a:pt x="172" y="1062"/>
                        </a:lnTo>
                        <a:lnTo>
                          <a:pt x="181" y="1085"/>
                        </a:lnTo>
                        <a:lnTo>
                          <a:pt x="186" y="1109"/>
                        </a:lnTo>
                        <a:lnTo>
                          <a:pt x="191" y="1132"/>
                        </a:lnTo>
                        <a:lnTo>
                          <a:pt x="195" y="1150"/>
                        </a:lnTo>
                        <a:lnTo>
                          <a:pt x="195" y="1169"/>
                        </a:lnTo>
                        <a:lnTo>
                          <a:pt x="200" y="1188"/>
                        </a:lnTo>
                        <a:lnTo>
                          <a:pt x="205" y="1211"/>
                        </a:lnTo>
                        <a:lnTo>
                          <a:pt x="209" y="1225"/>
                        </a:lnTo>
                        <a:lnTo>
                          <a:pt x="214" y="1244"/>
                        </a:lnTo>
                        <a:lnTo>
                          <a:pt x="214" y="1258"/>
                        </a:lnTo>
                        <a:lnTo>
                          <a:pt x="223" y="1271"/>
                        </a:lnTo>
                        <a:lnTo>
                          <a:pt x="223" y="1281"/>
                        </a:lnTo>
                        <a:lnTo>
                          <a:pt x="228" y="1290"/>
                        </a:lnTo>
                        <a:lnTo>
                          <a:pt x="232" y="1299"/>
                        </a:lnTo>
                        <a:lnTo>
                          <a:pt x="232" y="1309"/>
                        </a:lnTo>
                        <a:lnTo>
                          <a:pt x="242" y="1318"/>
                        </a:lnTo>
                        <a:lnTo>
                          <a:pt x="246" y="1323"/>
                        </a:lnTo>
                        <a:lnTo>
                          <a:pt x="260" y="1318"/>
                        </a:lnTo>
                        <a:lnTo>
                          <a:pt x="274" y="1309"/>
                        </a:lnTo>
                        <a:lnTo>
                          <a:pt x="284" y="1304"/>
                        </a:lnTo>
                        <a:lnTo>
                          <a:pt x="298" y="1299"/>
                        </a:lnTo>
                        <a:lnTo>
                          <a:pt x="307" y="1290"/>
                        </a:lnTo>
                        <a:lnTo>
                          <a:pt x="326" y="1281"/>
                        </a:lnTo>
                        <a:lnTo>
                          <a:pt x="340" y="1271"/>
                        </a:lnTo>
                        <a:lnTo>
                          <a:pt x="354" y="1262"/>
                        </a:lnTo>
                        <a:lnTo>
                          <a:pt x="367" y="1253"/>
                        </a:lnTo>
                        <a:lnTo>
                          <a:pt x="386" y="1244"/>
                        </a:lnTo>
                        <a:lnTo>
                          <a:pt x="405" y="1230"/>
                        </a:lnTo>
                        <a:lnTo>
                          <a:pt x="423" y="1220"/>
                        </a:lnTo>
                        <a:lnTo>
                          <a:pt x="433" y="1211"/>
                        </a:lnTo>
                        <a:lnTo>
                          <a:pt x="442" y="1206"/>
                        </a:lnTo>
                        <a:lnTo>
                          <a:pt x="451" y="1202"/>
                        </a:lnTo>
                        <a:lnTo>
                          <a:pt x="465" y="1192"/>
                        </a:lnTo>
                        <a:lnTo>
                          <a:pt x="484" y="1178"/>
                        </a:lnTo>
                        <a:lnTo>
                          <a:pt x="503" y="1164"/>
                        </a:lnTo>
                        <a:lnTo>
                          <a:pt x="512" y="1155"/>
                        </a:lnTo>
                        <a:lnTo>
                          <a:pt x="521" y="1150"/>
                        </a:lnTo>
                        <a:lnTo>
                          <a:pt x="535" y="1141"/>
                        </a:lnTo>
                        <a:lnTo>
                          <a:pt x="544" y="1136"/>
                        </a:lnTo>
                        <a:lnTo>
                          <a:pt x="558" y="1127"/>
                        </a:lnTo>
                        <a:lnTo>
                          <a:pt x="568" y="1122"/>
                        </a:lnTo>
                        <a:lnTo>
                          <a:pt x="577" y="1113"/>
                        </a:lnTo>
                        <a:lnTo>
                          <a:pt x="591" y="1109"/>
                        </a:lnTo>
                        <a:lnTo>
                          <a:pt x="600" y="1099"/>
                        </a:lnTo>
                        <a:lnTo>
                          <a:pt x="614" y="1095"/>
                        </a:lnTo>
                        <a:lnTo>
                          <a:pt x="624" y="1085"/>
                        </a:lnTo>
                        <a:lnTo>
                          <a:pt x="633" y="1076"/>
                        </a:lnTo>
                        <a:lnTo>
                          <a:pt x="642" y="1067"/>
                        </a:lnTo>
                        <a:lnTo>
                          <a:pt x="656" y="1062"/>
                        </a:lnTo>
                        <a:lnTo>
                          <a:pt x="666" y="1053"/>
                        </a:lnTo>
                        <a:lnTo>
                          <a:pt x="675" y="1043"/>
                        </a:lnTo>
                        <a:lnTo>
                          <a:pt x="684" y="1034"/>
                        </a:lnTo>
                        <a:lnTo>
                          <a:pt x="698" y="1029"/>
                        </a:lnTo>
                        <a:lnTo>
                          <a:pt x="707" y="1020"/>
                        </a:lnTo>
                        <a:lnTo>
                          <a:pt x="721" y="1015"/>
                        </a:lnTo>
                        <a:lnTo>
                          <a:pt x="731" y="1006"/>
                        </a:lnTo>
                        <a:lnTo>
                          <a:pt x="740" y="997"/>
                        </a:lnTo>
                        <a:lnTo>
                          <a:pt x="749" y="992"/>
                        </a:lnTo>
                        <a:lnTo>
                          <a:pt x="763" y="983"/>
                        </a:lnTo>
                        <a:lnTo>
                          <a:pt x="773" y="974"/>
                        </a:lnTo>
                        <a:lnTo>
                          <a:pt x="782" y="969"/>
                        </a:lnTo>
                        <a:lnTo>
                          <a:pt x="791" y="960"/>
                        </a:lnTo>
                        <a:lnTo>
                          <a:pt x="805" y="955"/>
                        </a:lnTo>
                        <a:lnTo>
                          <a:pt x="824" y="941"/>
                        </a:lnTo>
                        <a:lnTo>
                          <a:pt x="843" y="922"/>
                        </a:lnTo>
                        <a:lnTo>
                          <a:pt x="861" y="908"/>
                        </a:lnTo>
                        <a:lnTo>
                          <a:pt x="880" y="894"/>
                        </a:lnTo>
                        <a:lnTo>
                          <a:pt x="894" y="876"/>
                        </a:lnTo>
                        <a:lnTo>
                          <a:pt x="912" y="857"/>
                        </a:lnTo>
                        <a:lnTo>
                          <a:pt x="931" y="843"/>
                        </a:lnTo>
                        <a:lnTo>
                          <a:pt x="945" y="825"/>
                        </a:lnTo>
                        <a:lnTo>
                          <a:pt x="964" y="806"/>
                        </a:lnTo>
                        <a:lnTo>
                          <a:pt x="978" y="792"/>
                        </a:lnTo>
                        <a:lnTo>
                          <a:pt x="992" y="773"/>
                        </a:lnTo>
                        <a:lnTo>
                          <a:pt x="1006" y="759"/>
                        </a:lnTo>
                        <a:lnTo>
                          <a:pt x="1019" y="741"/>
                        </a:lnTo>
                        <a:lnTo>
                          <a:pt x="1029" y="727"/>
                        </a:lnTo>
                        <a:lnTo>
                          <a:pt x="1043" y="708"/>
                        </a:lnTo>
                        <a:lnTo>
                          <a:pt x="1057" y="694"/>
                        </a:lnTo>
                        <a:lnTo>
                          <a:pt x="1066" y="680"/>
                        </a:lnTo>
                        <a:lnTo>
                          <a:pt x="1075" y="666"/>
                        </a:lnTo>
                        <a:lnTo>
                          <a:pt x="1085" y="652"/>
                        </a:lnTo>
                        <a:lnTo>
                          <a:pt x="1094" y="638"/>
                        </a:lnTo>
                        <a:lnTo>
                          <a:pt x="1099" y="624"/>
                        </a:lnTo>
                        <a:lnTo>
                          <a:pt x="1108" y="615"/>
                        </a:lnTo>
                        <a:lnTo>
                          <a:pt x="1117" y="601"/>
                        </a:lnTo>
                        <a:lnTo>
                          <a:pt x="1122" y="596"/>
                        </a:lnTo>
                        <a:lnTo>
                          <a:pt x="1131" y="578"/>
                        </a:lnTo>
                        <a:lnTo>
                          <a:pt x="1141" y="564"/>
                        </a:lnTo>
                        <a:lnTo>
                          <a:pt x="1145" y="554"/>
                        </a:lnTo>
                        <a:lnTo>
                          <a:pt x="1150" y="554"/>
                        </a:lnTo>
                        <a:lnTo>
                          <a:pt x="1145" y="550"/>
                        </a:lnTo>
                        <a:lnTo>
                          <a:pt x="1136" y="540"/>
                        </a:lnTo>
                        <a:lnTo>
                          <a:pt x="1122" y="527"/>
                        </a:lnTo>
                        <a:lnTo>
                          <a:pt x="1103" y="508"/>
                        </a:lnTo>
                        <a:lnTo>
                          <a:pt x="1089" y="499"/>
                        </a:lnTo>
                        <a:lnTo>
                          <a:pt x="1085" y="489"/>
                        </a:lnTo>
                        <a:lnTo>
                          <a:pt x="1066" y="475"/>
                        </a:lnTo>
                        <a:lnTo>
                          <a:pt x="1057" y="461"/>
                        </a:lnTo>
                        <a:lnTo>
                          <a:pt x="1038" y="452"/>
                        </a:lnTo>
                        <a:lnTo>
                          <a:pt x="1029" y="438"/>
                        </a:lnTo>
                        <a:lnTo>
                          <a:pt x="1010" y="424"/>
                        </a:lnTo>
                        <a:lnTo>
                          <a:pt x="996" y="410"/>
                        </a:lnTo>
                        <a:lnTo>
                          <a:pt x="978" y="396"/>
                        </a:lnTo>
                        <a:lnTo>
                          <a:pt x="964" y="378"/>
                        </a:lnTo>
                        <a:lnTo>
                          <a:pt x="945" y="364"/>
                        </a:lnTo>
                        <a:lnTo>
                          <a:pt x="931" y="350"/>
                        </a:lnTo>
                        <a:lnTo>
                          <a:pt x="912" y="336"/>
                        </a:lnTo>
                        <a:lnTo>
                          <a:pt x="894" y="322"/>
                        </a:lnTo>
                        <a:lnTo>
                          <a:pt x="875" y="308"/>
                        </a:lnTo>
                        <a:lnTo>
                          <a:pt x="856" y="294"/>
                        </a:lnTo>
                        <a:lnTo>
                          <a:pt x="838" y="275"/>
                        </a:lnTo>
                        <a:lnTo>
                          <a:pt x="819" y="261"/>
                        </a:lnTo>
                        <a:lnTo>
                          <a:pt x="805" y="252"/>
                        </a:lnTo>
                        <a:lnTo>
                          <a:pt x="787" y="238"/>
                        </a:lnTo>
                        <a:lnTo>
                          <a:pt x="773" y="224"/>
                        </a:lnTo>
                        <a:lnTo>
                          <a:pt x="754" y="215"/>
                        </a:lnTo>
                        <a:lnTo>
                          <a:pt x="740" y="205"/>
                        </a:lnTo>
                        <a:lnTo>
                          <a:pt x="726" y="201"/>
                        </a:lnTo>
                        <a:lnTo>
                          <a:pt x="717" y="191"/>
                        </a:lnTo>
                        <a:lnTo>
                          <a:pt x="707" y="187"/>
                        </a:lnTo>
                        <a:lnTo>
                          <a:pt x="698" y="182"/>
                        </a:lnTo>
                        <a:lnTo>
                          <a:pt x="689" y="177"/>
                        </a:lnTo>
                        <a:lnTo>
                          <a:pt x="675" y="173"/>
                        </a:lnTo>
                        <a:lnTo>
                          <a:pt x="666" y="168"/>
                        </a:lnTo>
                        <a:lnTo>
                          <a:pt x="656" y="163"/>
                        </a:lnTo>
                        <a:lnTo>
                          <a:pt x="647" y="163"/>
                        </a:lnTo>
                        <a:lnTo>
                          <a:pt x="633" y="154"/>
                        </a:lnTo>
                        <a:lnTo>
                          <a:pt x="619" y="149"/>
                        </a:lnTo>
                        <a:lnTo>
                          <a:pt x="605" y="145"/>
                        </a:lnTo>
                        <a:lnTo>
                          <a:pt x="596" y="145"/>
                        </a:lnTo>
                        <a:lnTo>
                          <a:pt x="582" y="135"/>
                        </a:lnTo>
                        <a:lnTo>
                          <a:pt x="568" y="135"/>
                        </a:lnTo>
                        <a:lnTo>
                          <a:pt x="554" y="131"/>
                        </a:lnTo>
                        <a:lnTo>
                          <a:pt x="540" y="126"/>
                        </a:lnTo>
                        <a:lnTo>
                          <a:pt x="526" y="121"/>
                        </a:lnTo>
                        <a:lnTo>
                          <a:pt x="512" y="117"/>
                        </a:lnTo>
                        <a:lnTo>
                          <a:pt x="493" y="112"/>
                        </a:lnTo>
                        <a:lnTo>
                          <a:pt x="479" y="107"/>
                        </a:lnTo>
                        <a:lnTo>
                          <a:pt x="465" y="103"/>
                        </a:lnTo>
                        <a:lnTo>
                          <a:pt x="451" y="98"/>
                        </a:lnTo>
                        <a:lnTo>
                          <a:pt x="437" y="94"/>
                        </a:lnTo>
                        <a:lnTo>
                          <a:pt x="423" y="89"/>
                        </a:lnTo>
                        <a:lnTo>
                          <a:pt x="405" y="84"/>
                        </a:lnTo>
                        <a:lnTo>
                          <a:pt x="391" y="84"/>
                        </a:lnTo>
                        <a:lnTo>
                          <a:pt x="377" y="80"/>
                        </a:lnTo>
                        <a:lnTo>
                          <a:pt x="358" y="75"/>
                        </a:lnTo>
                        <a:lnTo>
                          <a:pt x="344" y="70"/>
                        </a:lnTo>
                        <a:lnTo>
                          <a:pt x="330" y="70"/>
                        </a:lnTo>
                        <a:lnTo>
                          <a:pt x="316" y="66"/>
                        </a:lnTo>
                        <a:lnTo>
                          <a:pt x="302" y="66"/>
                        </a:lnTo>
                        <a:lnTo>
                          <a:pt x="284" y="56"/>
                        </a:lnTo>
                        <a:lnTo>
                          <a:pt x="270" y="56"/>
                        </a:lnTo>
                        <a:lnTo>
                          <a:pt x="256" y="52"/>
                        </a:lnTo>
                        <a:lnTo>
                          <a:pt x="242" y="47"/>
                        </a:lnTo>
                        <a:lnTo>
                          <a:pt x="223" y="47"/>
                        </a:lnTo>
                        <a:lnTo>
                          <a:pt x="209" y="42"/>
                        </a:lnTo>
                        <a:lnTo>
                          <a:pt x="195" y="38"/>
                        </a:lnTo>
                        <a:lnTo>
                          <a:pt x="186" y="38"/>
                        </a:lnTo>
                        <a:lnTo>
                          <a:pt x="172" y="33"/>
                        </a:lnTo>
                        <a:lnTo>
                          <a:pt x="158" y="33"/>
                        </a:lnTo>
                        <a:lnTo>
                          <a:pt x="144" y="28"/>
                        </a:lnTo>
                        <a:lnTo>
                          <a:pt x="135" y="28"/>
                        </a:lnTo>
                        <a:lnTo>
                          <a:pt x="121" y="24"/>
                        </a:lnTo>
                        <a:lnTo>
                          <a:pt x="107" y="19"/>
                        </a:lnTo>
                        <a:lnTo>
                          <a:pt x="97" y="19"/>
                        </a:lnTo>
                        <a:lnTo>
                          <a:pt x="88" y="19"/>
                        </a:lnTo>
                        <a:lnTo>
                          <a:pt x="79" y="14"/>
                        </a:lnTo>
                        <a:lnTo>
                          <a:pt x="65" y="14"/>
                        </a:lnTo>
                        <a:lnTo>
                          <a:pt x="55" y="10"/>
                        </a:lnTo>
                        <a:lnTo>
                          <a:pt x="51" y="10"/>
                        </a:lnTo>
                        <a:lnTo>
                          <a:pt x="37" y="5"/>
                        </a:lnTo>
                        <a:lnTo>
                          <a:pt x="23" y="5"/>
                        </a:lnTo>
                        <a:lnTo>
                          <a:pt x="9" y="0"/>
                        </a:lnTo>
                        <a:lnTo>
                          <a:pt x="4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68" name="Freeform 14"/>
                  <p:cNvSpPr>
                    <a:spLocks/>
                  </p:cNvSpPr>
                  <p:nvPr/>
                </p:nvSpPr>
                <p:spPr bwMode="auto">
                  <a:xfrm rot="3716261">
                    <a:off x="7575550" y="2593975"/>
                    <a:ext cx="434975" cy="422275"/>
                  </a:xfrm>
                  <a:custGeom>
                    <a:avLst/>
                    <a:gdLst>
                      <a:gd name="T0" fmla="*/ 28 w 274"/>
                      <a:gd name="T1" fmla="*/ 56 h 266"/>
                      <a:gd name="T2" fmla="*/ 14 w 274"/>
                      <a:gd name="T3" fmla="*/ 75 h 266"/>
                      <a:gd name="T4" fmla="*/ 4 w 274"/>
                      <a:gd name="T5" fmla="*/ 98 h 266"/>
                      <a:gd name="T6" fmla="*/ 0 w 274"/>
                      <a:gd name="T7" fmla="*/ 121 h 266"/>
                      <a:gd name="T8" fmla="*/ 0 w 274"/>
                      <a:gd name="T9" fmla="*/ 140 h 266"/>
                      <a:gd name="T10" fmla="*/ 0 w 274"/>
                      <a:gd name="T11" fmla="*/ 163 h 266"/>
                      <a:gd name="T12" fmla="*/ 9 w 274"/>
                      <a:gd name="T13" fmla="*/ 191 h 266"/>
                      <a:gd name="T14" fmla="*/ 32 w 274"/>
                      <a:gd name="T15" fmla="*/ 229 h 266"/>
                      <a:gd name="T16" fmla="*/ 55 w 274"/>
                      <a:gd name="T17" fmla="*/ 247 h 266"/>
                      <a:gd name="T18" fmla="*/ 74 w 274"/>
                      <a:gd name="T19" fmla="*/ 256 h 266"/>
                      <a:gd name="T20" fmla="*/ 93 w 274"/>
                      <a:gd name="T21" fmla="*/ 261 h 266"/>
                      <a:gd name="T22" fmla="*/ 116 w 274"/>
                      <a:gd name="T23" fmla="*/ 261 h 266"/>
                      <a:gd name="T24" fmla="*/ 139 w 274"/>
                      <a:gd name="T25" fmla="*/ 261 h 266"/>
                      <a:gd name="T26" fmla="*/ 167 w 274"/>
                      <a:gd name="T27" fmla="*/ 256 h 266"/>
                      <a:gd name="T28" fmla="*/ 191 w 274"/>
                      <a:gd name="T29" fmla="*/ 242 h 266"/>
                      <a:gd name="T30" fmla="*/ 214 w 274"/>
                      <a:gd name="T31" fmla="*/ 233 h 266"/>
                      <a:gd name="T32" fmla="*/ 237 w 274"/>
                      <a:gd name="T33" fmla="*/ 215 h 266"/>
                      <a:gd name="T34" fmla="*/ 265 w 274"/>
                      <a:gd name="T35" fmla="*/ 187 h 266"/>
                      <a:gd name="T36" fmla="*/ 274 w 274"/>
                      <a:gd name="T37" fmla="*/ 159 h 266"/>
                      <a:gd name="T38" fmla="*/ 274 w 274"/>
                      <a:gd name="T39" fmla="*/ 131 h 266"/>
                      <a:gd name="T40" fmla="*/ 265 w 274"/>
                      <a:gd name="T41" fmla="*/ 103 h 266"/>
                      <a:gd name="T42" fmla="*/ 256 w 274"/>
                      <a:gd name="T43" fmla="*/ 75 h 266"/>
                      <a:gd name="T44" fmla="*/ 242 w 274"/>
                      <a:gd name="T45" fmla="*/ 47 h 266"/>
                      <a:gd name="T46" fmla="*/ 223 w 274"/>
                      <a:gd name="T47" fmla="*/ 19 h 266"/>
                      <a:gd name="T48" fmla="*/ 195 w 274"/>
                      <a:gd name="T49" fmla="*/ 5 h 266"/>
                      <a:gd name="T50" fmla="*/ 167 w 274"/>
                      <a:gd name="T51" fmla="*/ 0 h 266"/>
                      <a:gd name="T52" fmla="*/ 135 w 274"/>
                      <a:gd name="T53" fmla="*/ 5 h 266"/>
                      <a:gd name="T54" fmla="*/ 102 w 274"/>
                      <a:gd name="T55" fmla="*/ 14 h 266"/>
                      <a:gd name="T56" fmla="*/ 69 w 274"/>
                      <a:gd name="T57" fmla="*/ 24 h 266"/>
                      <a:gd name="T58" fmla="*/ 46 w 274"/>
                      <a:gd name="T59" fmla="*/ 38 h 266"/>
                      <a:gd name="T60" fmla="*/ 37 w 274"/>
                      <a:gd name="T61" fmla="*/ 42 h 266"/>
                      <a:gd name="T62" fmla="*/ 37 w 274"/>
                      <a:gd name="T63" fmla="*/ 47 h 2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274" h="266">
                        <a:moveTo>
                          <a:pt x="37" y="47"/>
                        </a:moveTo>
                        <a:lnTo>
                          <a:pt x="28" y="56"/>
                        </a:lnTo>
                        <a:lnTo>
                          <a:pt x="18" y="66"/>
                        </a:lnTo>
                        <a:lnTo>
                          <a:pt x="14" y="75"/>
                        </a:lnTo>
                        <a:lnTo>
                          <a:pt x="9" y="89"/>
                        </a:lnTo>
                        <a:lnTo>
                          <a:pt x="4" y="98"/>
                        </a:lnTo>
                        <a:lnTo>
                          <a:pt x="4" y="107"/>
                        </a:lnTo>
                        <a:lnTo>
                          <a:pt x="0" y="121"/>
                        </a:lnTo>
                        <a:lnTo>
                          <a:pt x="0" y="131"/>
                        </a:lnTo>
                        <a:lnTo>
                          <a:pt x="0" y="140"/>
                        </a:lnTo>
                        <a:lnTo>
                          <a:pt x="0" y="154"/>
                        </a:lnTo>
                        <a:lnTo>
                          <a:pt x="0" y="163"/>
                        </a:lnTo>
                        <a:lnTo>
                          <a:pt x="4" y="173"/>
                        </a:lnTo>
                        <a:lnTo>
                          <a:pt x="9" y="191"/>
                        </a:lnTo>
                        <a:lnTo>
                          <a:pt x="18" y="215"/>
                        </a:lnTo>
                        <a:lnTo>
                          <a:pt x="32" y="229"/>
                        </a:lnTo>
                        <a:lnTo>
                          <a:pt x="46" y="242"/>
                        </a:lnTo>
                        <a:lnTo>
                          <a:pt x="55" y="247"/>
                        </a:lnTo>
                        <a:lnTo>
                          <a:pt x="65" y="252"/>
                        </a:lnTo>
                        <a:lnTo>
                          <a:pt x="74" y="256"/>
                        </a:lnTo>
                        <a:lnTo>
                          <a:pt x="83" y="261"/>
                        </a:lnTo>
                        <a:lnTo>
                          <a:pt x="93" y="261"/>
                        </a:lnTo>
                        <a:lnTo>
                          <a:pt x="102" y="261"/>
                        </a:lnTo>
                        <a:lnTo>
                          <a:pt x="116" y="261"/>
                        </a:lnTo>
                        <a:lnTo>
                          <a:pt x="130" y="266"/>
                        </a:lnTo>
                        <a:lnTo>
                          <a:pt x="139" y="261"/>
                        </a:lnTo>
                        <a:lnTo>
                          <a:pt x="153" y="261"/>
                        </a:lnTo>
                        <a:lnTo>
                          <a:pt x="167" y="256"/>
                        </a:lnTo>
                        <a:lnTo>
                          <a:pt x="181" y="252"/>
                        </a:lnTo>
                        <a:lnTo>
                          <a:pt x="191" y="242"/>
                        </a:lnTo>
                        <a:lnTo>
                          <a:pt x="200" y="238"/>
                        </a:lnTo>
                        <a:lnTo>
                          <a:pt x="214" y="233"/>
                        </a:lnTo>
                        <a:lnTo>
                          <a:pt x="223" y="224"/>
                        </a:lnTo>
                        <a:lnTo>
                          <a:pt x="237" y="215"/>
                        </a:lnTo>
                        <a:lnTo>
                          <a:pt x="256" y="201"/>
                        </a:lnTo>
                        <a:lnTo>
                          <a:pt x="265" y="187"/>
                        </a:lnTo>
                        <a:lnTo>
                          <a:pt x="270" y="173"/>
                        </a:lnTo>
                        <a:lnTo>
                          <a:pt x="274" y="159"/>
                        </a:lnTo>
                        <a:lnTo>
                          <a:pt x="274" y="145"/>
                        </a:lnTo>
                        <a:lnTo>
                          <a:pt x="274" y="131"/>
                        </a:lnTo>
                        <a:lnTo>
                          <a:pt x="274" y="117"/>
                        </a:lnTo>
                        <a:lnTo>
                          <a:pt x="265" y="103"/>
                        </a:lnTo>
                        <a:lnTo>
                          <a:pt x="265" y="89"/>
                        </a:lnTo>
                        <a:lnTo>
                          <a:pt x="256" y="75"/>
                        </a:lnTo>
                        <a:lnTo>
                          <a:pt x="246" y="61"/>
                        </a:lnTo>
                        <a:lnTo>
                          <a:pt x="242" y="47"/>
                        </a:lnTo>
                        <a:lnTo>
                          <a:pt x="232" y="33"/>
                        </a:lnTo>
                        <a:lnTo>
                          <a:pt x="223" y="19"/>
                        </a:lnTo>
                        <a:lnTo>
                          <a:pt x="209" y="10"/>
                        </a:lnTo>
                        <a:lnTo>
                          <a:pt x="195" y="5"/>
                        </a:lnTo>
                        <a:lnTo>
                          <a:pt x="181" y="0"/>
                        </a:lnTo>
                        <a:lnTo>
                          <a:pt x="167" y="0"/>
                        </a:lnTo>
                        <a:lnTo>
                          <a:pt x="149" y="0"/>
                        </a:lnTo>
                        <a:lnTo>
                          <a:pt x="135" y="5"/>
                        </a:lnTo>
                        <a:lnTo>
                          <a:pt x="116" y="10"/>
                        </a:lnTo>
                        <a:lnTo>
                          <a:pt x="102" y="14"/>
                        </a:lnTo>
                        <a:lnTo>
                          <a:pt x="83" y="19"/>
                        </a:lnTo>
                        <a:lnTo>
                          <a:pt x="69" y="24"/>
                        </a:lnTo>
                        <a:lnTo>
                          <a:pt x="60" y="33"/>
                        </a:lnTo>
                        <a:lnTo>
                          <a:pt x="46" y="38"/>
                        </a:lnTo>
                        <a:lnTo>
                          <a:pt x="42" y="42"/>
                        </a:lnTo>
                        <a:lnTo>
                          <a:pt x="37" y="42"/>
                        </a:lnTo>
                        <a:lnTo>
                          <a:pt x="37" y="47"/>
                        </a:lnTo>
                        <a:lnTo>
                          <a:pt x="37" y="4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  <p:sp>
                <p:nvSpPr>
                  <p:cNvPr id="69" name="Freeform 21"/>
                  <p:cNvSpPr>
                    <a:spLocks/>
                  </p:cNvSpPr>
                  <p:nvPr/>
                </p:nvSpPr>
                <p:spPr bwMode="auto">
                  <a:xfrm rot="2880727">
                    <a:off x="7659688" y="3213100"/>
                    <a:ext cx="842963" cy="266700"/>
                  </a:xfrm>
                  <a:custGeom>
                    <a:avLst/>
                    <a:gdLst>
                      <a:gd name="T0" fmla="*/ 414 w 465"/>
                      <a:gd name="T1" fmla="*/ 5 h 391"/>
                      <a:gd name="T2" fmla="*/ 386 w 465"/>
                      <a:gd name="T3" fmla="*/ 19 h 391"/>
                      <a:gd name="T4" fmla="*/ 354 w 465"/>
                      <a:gd name="T5" fmla="*/ 37 h 391"/>
                      <a:gd name="T6" fmla="*/ 330 w 465"/>
                      <a:gd name="T7" fmla="*/ 51 h 391"/>
                      <a:gd name="T8" fmla="*/ 307 w 465"/>
                      <a:gd name="T9" fmla="*/ 65 h 391"/>
                      <a:gd name="T10" fmla="*/ 279 w 465"/>
                      <a:gd name="T11" fmla="*/ 84 h 391"/>
                      <a:gd name="T12" fmla="*/ 256 w 465"/>
                      <a:gd name="T13" fmla="*/ 98 h 391"/>
                      <a:gd name="T14" fmla="*/ 237 w 465"/>
                      <a:gd name="T15" fmla="*/ 112 h 391"/>
                      <a:gd name="T16" fmla="*/ 214 w 465"/>
                      <a:gd name="T17" fmla="*/ 126 h 391"/>
                      <a:gd name="T18" fmla="*/ 195 w 465"/>
                      <a:gd name="T19" fmla="*/ 144 h 391"/>
                      <a:gd name="T20" fmla="*/ 167 w 465"/>
                      <a:gd name="T21" fmla="*/ 163 h 391"/>
                      <a:gd name="T22" fmla="*/ 135 w 465"/>
                      <a:gd name="T23" fmla="*/ 191 h 391"/>
                      <a:gd name="T24" fmla="*/ 107 w 465"/>
                      <a:gd name="T25" fmla="*/ 219 h 391"/>
                      <a:gd name="T26" fmla="*/ 79 w 465"/>
                      <a:gd name="T27" fmla="*/ 238 h 391"/>
                      <a:gd name="T28" fmla="*/ 60 w 465"/>
                      <a:gd name="T29" fmla="*/ 261 h 391"/>
                      <a:gd name="T30" fmla="*/ 32 w 465"/>
                      <a:gd name="T31" fmla="*/ 289 h 391"/>
                      <a:gd name="T32" fmla="*/ 9 w 465"/>
                      <a:gd name="T33" fmla="*/ 317 h 391"/>
                      <a:gd name="T34" fmla="*/ 0 w 465"/>
                      <a:gd name="T35" fmla="*/ 331 h 391"/>
                      <a:gd name="T36" fmla="*/ 4 w 465"/>
                      <a:gd name="T37" fmla="*/ 335 h 391"/>
                      <a:gd name="T38" fmla="*/ 23 w 465"/>
                      <a:gd name="T39" fmla="*/ 349 h 391"/>
                      <a:gd name="T40" fmla="*/ 46 w 465"/>
                      <a:gd name="T41" fmla="*/ 363 h 391"/>
                      <a:gd name="T42" fmla="*/ 74 w 465"/>
                      <a:gd name="T43" fmla="*/ 382 h 391"/>
                      <a:gd name="T44" fmla="*/ 102 w 465"/>
                      <a:gd name="T45" fmla="*/ 391 h 391"/>
                      <a:gd name="T46" fmla="*/ 112 w 465"/>
                      <a:gd name="T47" fmla="*/ 382 h 391"/>
                      <a:gd name="T48" fmla="*/ 130 w 465"/>
                      <a:gd name="T49" fmla="*/ 363 h 391"/>
                      <a:gd name="T50" fmla="*/ 153 w 465"/>
                      <a:gd name="T51" fmla="*/ 345 h 391"/>
                      <a:gd name="T52" fmla="*/ 177 w 465"/>
                      <a:gd name="T53" fmla="*/ 321 h 391"/>
                      <a:gd name="T54" fmla="*/ 205 w 465"/>
                      <a:gd name="T55" fmla="*/ 298 h 391"/>
                      <a:gd name="T56" fmla="*/ 237 w 465"/>
                      <a:gd name="T57" fmla="*/ 270 h 391"/>
                      <a:gd name="T58" fmla="*/ 270 w 465"/>
                      <a:gd name="T59" fmla="*/ 242 h 391"/>
                      <a:gd name="T60" fmla="*/ 298 w 465"/>
                      <a:gd name="T61" fmla="*/ 214 h 391"/>
                      <a:gd name="T62" fmla="*/ 335 w 465"/>
                      <a:gd name="T63" fmla="*/ 186 h 391"/>
                      <a:gd name="T64" fmla="*/ 363 w 465"/>
                      <a:gd name="T65" fmla="*/ 163 h 391"/>
                      <a:gd name="T66" fmla="*/ 391 w 465"/>
                      <a:gd name="T67" fmla="*/ 140 h 391"/>
                      <a:gd name="T68" fmla="*/ 419 w 465"/>
                      <a:gd name="T69" fmla="*/ 121 h 391"/>
                      <a:gd name="T70" fmla="*/ 437 w 465"/>
                      <a:gd name="T71" fmla="*/ 103 h 391"/>
                      <a:gd name="T72" fmla="*/ 461 w 465"/>
                      <a:gd name="T73" fmla="*/ 89 h 391"/>
                      <a:gd name="T74" fmla="*/ 433 w 465"/>
                      <a:gd name="T75" fmla="*/ 0 h 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</a:cxnLst>
                    <a:rect l="0" t="0" r="r" b="b"/>
                    <a:pathLst>
                      <a:path w="465" h="391">
                        <a:moveTo>
                          <a:pt x="433" y="0"/>
                        </a:moveTo>
                        <a:lnTo>
                          <a:pt x="414" y="5"/>
                        </a:lnTo>
                        <a:lnTo>
                          <a:pt x="400" y="14"/>
                        </a:lnTo>
                        <a:lnTo>
                          <a:pt x="386" y="19"/>
                        </a:lnTo>
                        <a:lnTo>
                          <a:pt x="372" y="28"/>
                        </a:lnTo>
                        <a:lnTo>
                          <a:pt x="354" y="37"/>
                        </a:lnTo>
                        <a:lnTo>
                          <a:pt x="344" y="47"/>
                        </a:lnTo>
                        <a:lnTo>
                          <a:pt x="330" y="51"/>
                        </a:lnTo>
                        <a:lnTo>
                          <a:pt x="316" y="61"/>
                        </a:lnTo>
                        <a:lnTo>
                          <a:pt x="307" y="65"/>
                        </a:lnTo>
                        <a:lnTo>
                          <a:pt x="293" y="75"/>
                        </a:lnTo>
                        <a:lnTo>
                          <a:pt x="279" y="84"/>
                        </a:lnTo>
                        <a:lnTo>
                          <a:pt x="270" y="93"/>
                        </a:lnTo>
                        <a:lnTo>
                          <a:pt x="256" y="98"/>
                        </a:lnTo>
                        <a:lnTo>
                          <a:pt x="247" y="107"/>
                        </a:lnTo>
                        <a:lnTo>
                          <a:pt x="237" y="112"/>
                        </a:lnTo>
                        <a:lnTo>
                          <a:pt x="228" y="121"/>
                        </a:lnTo>
                        <a:lnTo>
                          <a:pt x="214" y="126"/>
                        </a:lnTo>
                        <a:lnTo>
                          <a:pt x="205" y="135"/>
                        </a:lnTo>
                        <a:lnTo>
                          <a:pt x="195" y="144"/>
                        </a:lnTo>
                        <a:lnTo>
                          <a:pt x="186" y="149"/>
                        </a:lnTo>
                        <a:lnTo>
                          <a:pt x="167" y="163"/>
                        </a:lnTo>
                        <a:lnTo>
                          <a:pt x="153" y="177"/>
                        </a:lnTo>
                        <a:lnTo>
                          <a:pt x="135" y="191"/>
                        </a:lnTo>
                        <a:lnTo>
                          <a:pt x="121" y="205"/>
                        </a:lnTo>
                        <a:lnTo>
                          <a:pt x="107" y="219"/>
                        </a:lnTo>
                        <a:lnTo>
                          <a:pt x="93" y="228"/>
                        </a:lnTo>
                        <a:lnTo>
                          <a:pt x="79" y="238"/>
                        </a:lnTo>
                        <a:lnTo>
                          <a:pt x="70" y="252"/>
                        </a:lnTo>
                        <a:lnTo>
                          <a:pt x="60" y="261"/>
                        </a:lnTo>
                        <a:lnTo>
                          <a:pt x="51" y="270"/>
                        </a:lnTo>
                        <a:lnTo>
                          <a:pt x="32" y="289"/>
                        </a:lnTo>
                        <a:lnTo>
                          <a:pt x="23" y="303"/>
                        </a:lnTo>
                        <a:lnTo>
                          <a:pt x="9" y="317"/>
                        </a:lnTo>
                        <a:lnTo>
                          <a:pt x="4" y="326"/>
                        </a:lnTo>
                        <a:lnTo>
                          <a:pt x="0" y="331"/>
                        </a:lnTo>
                        <a:lnTo>
                          <a:pt x="0" y="335"/>
                        </a:lnTo>
                        <a:lnTo>
                          <a:pt x="4" y="335"/>
                        </a:lnTo>
                        <a:lnTo>
                          <a:pt x="18" y="345"/>
                        </a:lnTo>
                        <a:lnTo>
                          <a:pt x="23" y="349"/>
                        </a:lnTo>
                        <a:lnTo>
                          <a:pt x="32" y="354"/>
                        </a:lnTo>
                        <a:lnTo>
                          <a:pt x="46" y="363"/>
                        </a:lnTo>
                        <a:lnTo>
                          <a:pt x="56" y="373"/>
                        </a:lnTo>
                        <a:lnTo>
                          <a:pt x="74" y="382"/>
                        </a:lnTo>
                        <a:lnTo>
                          <a:pt x="88" y="391"/>
                        </a:lnTo>
                        <a:lnTo>
                          <a:pt x="102" y="391"/>
                        </a:lnTo>
                        <a:lnTo>
                          <a:pt x="107" y="391"/>
                        </a:lnTo>
                        <a:lnTo>
                          <a:pt x="112" y="382"/>
                        </a:lnTo>
                        <a:lnTo>
                          <a:pt x="125" y="373"/>
                        </a:lnTo>
                        <a:lnTo>
                          <a:pt x="130" y="363"/>
                        </a:lnTo>
                        <a:lnTo>
                          <a:pt x="139" y="354"/>
                        </a:lnTo>
                        <a:lnTo>
                          <a:pt x="153" y="345"/>
                        </a:lnTo>
                        <a:lnTo>
                          <a:pt x="163" y="335"/>
                        </a:lnTo>
                        <a:lnTo>
                          <a:pt x="177" y="321"/>
                        </a:lnTo>
                        <a:lnTo>
                          <a:pt x="191" y="307"/>
                        </a:lnTo>
                        <a:lnTo>
                          <a:pt x="205" y="298"/>
                        </a:lnTo>
                        <a:lnTo>
                          <a:pt x="219" y="284"/>
                        </a:lnTo>
                        <a:lnTo>
                          <a:pt x="237" y="270"/>
                        </a:lnTo>
                        <a:lnTo>
                          <a:pt x="251" y="256"/>
                        </a:lnTo>
                        <a:lnTo>
                          <a:pt x="270" y="242"/>
                        </a:lnTo>
                        <a:lnTo>
                          <a:pt x="288" y="228"/>
                        </a:lnTo>
                        <a:lnTo>
                          <a:pt x="298" y="214"/>
                        </a:lnTo>
                        <a:lnTo>
                          <a:pt x="316" y="200"/>
                        </a:lnTo>
                        <a:lnTo>
                          <a:pt x="335" y="186"/>
                        </a:lnTo>
                        <a:lnTo>
                          <a:pt x="354" y="177"/>
                        </a:lnTo>
                        <a:lnTo>
                          <a:pt x="363" y="163"/>
                        </a:lnTo>
                        <a:lnTo>
                          <a:pt x="377" y="149"/>
                        </a:lnTo>
                        <a:lnTo>
                          <a:pt x="391" y="140"/>
                        </a:lnTo>
                        <a:lnTo>
                          <a:pt x="405" y="131"/>
                        </a:lnTo>
                        <a:lnTo>
                          <a:pt x="419" y="121"/>
                        </a:lnTo>
                        <a:lnTo>
                          <a:pt x="428" y="112"/>
                        </a:lnTo>
                        <a:lnTo>
                          <a:pt x="437" y="103"/>
                        </a:lnTo>
                        <a:lnTo>
                          <a:pt x="447" y="98"/>
                        </a:lnTo>
                        <a:lnTo>
                          <a:pt x="461" y="89"/>
                        </a:lnTo>
                        <a:lnTo>
                          <a:pt x="465" y="89"/>
                        </a:lnTo>
                        <a:lnTo>
                          <a:pt x="433" y="0"/>
                        </a:lnTo>
                        <a:lnTo>
                          <a:pt x="43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100"/>
                  </a:p>
                </p:txBody>
              </p:sp>
            </p:grpSp>
            <p:pic>
              <p:nvPicPr>
                <p:cNvPr id="70" name="Picture 4" descr="C:\Users\reid21\AppData\Local\Microsoft\Windows\Temporary Internet Files\Content.IE5\TJYRGWAS\MC900329160[1].wmf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82456"/>
                <a:stretch/>
              </p:blipFill>
              <p:spPr bwMode="auto">
                <a:xfrm>
                  <a:off x="88075" y="1237519"/>
                  <a:ext cx="1348303" cy="3628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72" name="Straight Connector 71"/>
                <p:cNvCxnSpPr/>
                <p:nvPr/>
              </p:nvCxnSpPr>
              <p:spPr>
                <a:xfrm flipH="1" flipV="1">
                  <a:off x="990600" y="680542"/>
                  <a:ext cx="1295400" cy="2400300"/>
                </a:xfrm>
                <a:prstGeom prst="line">
                  <a:avLst/>
                </a:prstGeom>
                <a:ln>
                  <a:headEnd type="triangle" w="lg" len="lg"/>
                  <a:tailEnd type="none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457200" y="403242"/>
                  <a:ext cx="1447800" cy="26161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Technology</a:t>
                  </a:r>
                  <a:endParaRPr lang="en-US" sz="1100" dirty="0"/>
                </a:p>
              </p:txBody>
            </p:sp>
            <p:cxnSp>
              <p:nvCxnSpPr>
                <p:cNvPr id="75" name="Straight Connector 74"/>
                <p:cNvCxnSpPr/>
                <p:nvPr/>
              </p:nvCxnSpPr>
              <p:spPr>
                <a:xfrm flipH="1" flipV="1">
                  <a:off x="3368122" y="661880"/>
                  <a:ext cx="1295400" cy="2400300"/>
                </a:xfrm>
                <a:prstGeom prst="line">
                  <a:avLst/>
                </a:prstGeom>
                <a:ln>
                  <a:headEnd type="triangle" w="lg" len="lg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>
                  <a:off x="2655296" y="404543"/>
                  <a:ext cx="1447800" cy="26161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b="1" dirty="0" smtClean="0"/>
                    <a:t>Process</a:t>
                  </a:r>
                  <a:endParaRPr lang="en-US" sz="1100" b="1" dirty="0"/>
                </a:p>
              </p:txBody>
            </p:sp>
            <p:grpSp>
              <p:nvGrpSpPr>
                <p:cNvPr id="86" name="Group 85"/>
                <p:cNvGrpSpPr/>
                <p:nvPr/>
              </p:nvGrpSpPr>
              <p:grpSpPr>
                <a:xfrm>
                  <a:off x="784207" y="1654429"/>
                  <a:ext cx="990600" cy="261610"/>
                  <a:chOff x="849150" y="1777030"/>
                  <a:chExt cx="990600" cy="261610"/>
                </a:xfrm>
              </p:grpSpPr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849150" y="1777030"/>
                    <a:ext cx="99060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 smtClean="0"/>
                      <a:t>Complexity</a:t>
                    </a:r>
                    <a:endParaRPr lang="en-US" sz="1100" dirty="0"/>
                  </a:p>
                </p:txBody>
              </p:sp>
              <p:cxnSp>
                <p:nvCxnSpPr>
                  <p:cNvPr id="88" name="Straight Connector 87"/>
                  <p:cNvCxnSpPr/>
                  <p:nvPr/>
                </p:nvCxnSpPr>
                <p:spPr>
                  <a:xfrm flipH="1">
                    <a:off x="895354" y="2001502"/>
                    <a:ext cx="79968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601746" y="1178907"/>
                  <a:ext cx="914400" cy="261610"/>
                  <a:chOff x="658592" y="1412640"/>
                  <a:chExt cx="914400" cy="261610"/>
                </a:xfrm>
              </p:grpSpPr>
              <p:sp>
                <p:nvSpPr>
                  <p:cNvPr id="90" name="TextBox 89"/>
                  <p:cNvSpPr txBox="1"/>
                  <p:nvPr/>
                </p:nvSpPr>
                <p:spPr>
                  <a:xfrm>
                    <a:off x="658592" y="1412640"/>
                    <a:ext cx="91440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 smtClean="0"/>
                      <a:t>Reliability</a:t>
                    </a:r>
                    <a:endParaRPr lang="en-US" sz="1100" dirty="0"/>
                  </a:p>
                </p:txBody>
              </p:sp>
              <p:cxnSp>
                <p:nvCxnSpPr>
                  <p:cNvPr id="91" name="Straight Connector 90"/>
                  <p:cNvCxnSpPr/>
                  <p:nvPr/>
                </p:nvCxnSpPr>
                <p:spPr>
                  <a:xfrm flipH="1">
                    <a:off x="675614" y="1635076"/>
                    <a:ext cx="7488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9" name="Group 118"/>
                <p:cNvGrpSpPr/>
                <p:nvPr/>
              </p:nvGrpSpPr>
              <p:grpSpPr>
                <a:xfrm>
                  <a:off x="2548576" y="1379113"/>
                  <a:ext cx="2099060" cy="604352"/>
                  <a:chOff x="2291840" y="1525438"/>
                  <a:chExt cx="2099060" cy="604352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flipH="1">
                    <a:off x="2481532" y="1752600"/>
                    <a:ext cx="1119703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1" name="Group 120"/>
                  <p:cNvGrpSpPr/>
                  <p:nvPr/>
                </p:nvGrpSpPr>
                <p:grpSpPr>
                  <a:xfrm>
                    <a:off x="2291840" y="1525438"/>
                    <a:ext cx="2099060" cy="604352"/>
                    <a:chOff x="2244340" y="1525438"/>
                    <a:chExt cx="2099060" cy="604352"/>
                  </a:xfrm>
                </p:grpSpPr>
                <p:grpSp>
                  <p:nvGrpSpPr>
                    <p:cNvPr id="122" name="Group 121"/>
                    <p:cNvGrpSpPr/>
                    <p:nvPr/>
                  </p:nvGrpSpPr>
                  <p:grpSpPr>
                    <a:xfrm>
                      <a:off x="2244340" y="1525438"/>
                      <a:ext cx="2099060" cy="515489"/>
                      <a:chOff x="2646906" y="2285315"/>
                      <a:chExt cx="2099060" cy="515489"/>
                    </a:xfrm>
                  </p:grpSpPr>
                  <p:sp>
                    <p:nvSpPr>
                      <p:cNvPr id="126" name="TextBox 125"/>
                      <p:cNvSpPr txBox="1"/>
                      <p:nvPr/>
                    </p:nvSpPr>
                    <p:spPr>
                      <a:xfrm>
                        <a:off x="2993366" y="2285315"/>
                        <a:ext cx="1752600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100" b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</a:rPr>
                          <a:t>Support</a:t>
                        </a:r>
                        <a:endParaRPr lang="en-US" sz="11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7" name="TextBox 126"/>
                      <p:cNvSpPr txBox="1"/>
                      <p:nvPr/>
                    </p:nvSpPr>
                    <p:spPr>
                      <a:xfrm rot="18936802">
                        <a:off x="3224144" y="2510394"/>
                        <a:ext cx="75223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b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</a:rPr>
                          <a:t>Student</a:t>
                        </a:r>
                        <a:endParaRPr lang="en-US" sz="1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8" name="TextBox 127"/>
                      <p:cNvSpPr txBox="1"/>
                      <p:nvPr/>
                    </p:nvSpPr>
                    <p:spPr>
                      <a:xfrm rot="18936802">
                        <a:off x="3075246" y="2554583"/>
                        <a:ext cx="450316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b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</a:rPr>
                          <a:t>Staff</a:t>
                        </a:r>
                        <a:endParaRPr lang="en-US" sz="1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  <p:sp>
                    <p:nvSpPr>
                      <p:cNvPr id="129" name="TextBox 128"/>
                      <p:cNvSpPr txBox="1"/>
                      <p:nvPr/>
                    </p:nvSpPr>
                    <p:spPr>
                      <a:xfrm rot="18936802">
                        <a:off x="2646906" y="2504037"/>
                        <a:ext cx="75223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b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</a:rPr>
                          <a:t>Faculty</a:t>
                        </a:r>
                        <a:endParaRPr lang="en-US" sz="1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flipH="1">
                      <a:off x="2481532" y="1762504"/>
                      <a:ext cx="348450" cy="36728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>
                    <a:xfrm flipH="1">
                      <a:off x="2782742" y="1757486"/>
                      <a:ext cx="348450" cy="36728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/>
                    <p:cNvCxnSpPr/>
                    <p:nvPr/>
                  </p:nvCxnSpPr>
                  <p:spPr>
                    <a:xfrm flipH="1">
                      <a:off x="3063886" y="1752600"/>
                      <a:ext cx="348450" cy="36728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733538" y="3484225"/>
                  <a:ext cx="2992362" cy="2672817"/>
                  <a:chOff x="1517288" y="3555475"/>
                  <a:chExt cx="2992362" cy="2672817"/>
                </a:xfrm>
              </p:grpSpPr>
              <p:sp>
                <p:nvSpPr>
                  <p:cNvPr id="169" name="TextBox 168"/>
                  <p:cNvSpPr txBox="1"/>
                  <p:nvPr/>
                </p:nvSpPr>
                <p:spPr>
                  <a:xfrm rot="18936802">
                    <a:off x="2505960" y="3974200"/>
                    <a:ext cx="752234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Changing roles</a:t>
                    </a:r>
                    <a:endParaRPr lang="en-US" sz="1100" dirty="0"/>
                  </a:p>
                </p:txBody>
              </p:sp>
              <p:sp>
                <p:nvSpPr>
                  <p:cNvPr id="143" name="TextBox 142"/>
                  <p:cNvSpPr txBox="1"/>
                  <p:nvPr/>
                </p:nvSpPr>
                <p:spPr>
                  <a:xfrm rot="18936802">
                    <a:off x="2848071" y="4096793"/>
                    <a:ext cx="1129129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Shift to business model</a:t>
                    </a:r>
                    <a:endParaRPr lang="en-US" sz="1100" dirty="0"/>
                  </a:p>
                </p:txBody>
              </p:sp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1517288" y="3555475"/>
                    <a:ext cx="2992362" cy="2672817"/>
                    <a:chOff x="1351038" y="3555475"/>
                    <a:chExt cx="2992362" cy="2672817"/>
                  </a:xfrm>
                </p:grpSpPr>
                <p:grpSp>
                  <p:nvGrpSpPr>
                    <p:cNvPr id="80" name="Group 79"/>
                    <p:cNvGrpSpPr/>
                    <p:nvPr/>
                  </p:nvGrpSpPr>
                  <p:grpSpPr>
                    <a:xfrm>
                      <a:off x="2322625" y="3555475"/>
                      <a:ext cx="2020775" cy="2672817"/>
                      <a:chOff x="2322625" y="3518183"/>
                      <a:chExt cx="2020775" cy="2672817"/>
                    </a:xfrm>
                  </p:grpSpPr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 flipV="1">
                        <a:off x="3048000" y="3518183"/>
                        <a:ext cx="1295400" cy="240030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  <a:headEnd type="none" w="lg" len="lg"/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2" name="TextBox 81"/>
                      <p:cNvSpPr txBox="1"/>
                      <p:nvPr/>
                    </p:nvSpPr>
                    <p:spPr>
                      <a:xfrm>
                        <a:off x="2322625" y="5929390"/>
                        <a:ext cx="1447800" cy="261610"/>
                      </a:xfrm>
                      <a:prstGeom prst="rect">
                        <a:avLst/>
                      </a:prstGeom>
                      <a:ln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1100" dirty="0" smtClean="0"/>
                          <a:t>Environment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104" name="Group 103"/>
                    <p:cNvGrpSpPr/>
                    <p:nvPr/>
                  </p:nvGrpSpPr>
                  <p:grpSpPr>
                    <a:xfrm>
                      <a:off x="2212339" y="5108966"/>
                      <a:ext cx="1162083" cy="261610"/>
                      <a:chOff x="2116425" y="5275073"/>
                      <a:chExt cx="1162083" cy="261610"/>
                    </a:xfrm>
                  </p:grpSpPr>
                  <p:sp>
                    <p:nvSpPr>
                      <p:cNvPr id="105" name="TextBox 104"/>
                      <p:cNvSpPr txBox="1"/>
                      <p:nvPr/>
                    </p:nvSpPr>
                    <p:spPr>
                      <a:xfrm>
                        <a:off x="2116425" y="5275073"/>
                        <a:ext cx="1120783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100" dirty="0" smtClean="0"/>
                          <a:t>Legal issues</a:t>
                        </a:r>
                        <a:endParaRPr lang="en-US" sz="1100" dirty="0"/>
                      </a:p>
                    </p:txBody>
                  </p: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flipH="1">
                        <a:off x="2349010" y="5491002"/>
                        <a:ext cx="929498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headEnd type="triangle" w="med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3" name="Group 112"/>
                    <p:cNvGrpSpPr/>
                    <p:nvPr/>
                  </p:nvGrpSpPr>
                  <p:grpSpPr>
                    <a:xfrm>
                      <a:off x="1351038" y="4620945"/>
                      <a:ext cx="2293194" cy="430887"/>
                      <a:chOff x="1244163" y="4797403"/>
                      <a:chExt cx="2293194" cy="430887"/>
                    </a:xfrm>
                  </p:grpSpPr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1244163" y="4797403"/>
                        <a:ext cx="2216270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100" dirty="0" smtClean="0"/>
                          <a:t>Tensions between </a:t>
                        </a:r>
                        <a:br>
                          <a:rPr lang="en-US" sz="1100" dirty="0" smtClean="0"/>
                        </a:br>
                        <a:r>
                          <a:rPr lang="en-US" sz="1100" dirty="0" smtClean="0"/>
                          <a:t>administration &amp; academia</a:t>
                        </a:r>
                        <a:endParaRPr lang="en-US" sz="1100" dirty="0"/>
                      </a:p>
                    </p:txBody>
                  </p:sp>
                  <p:cxnSp>
                    <p:nvCxnSpPr>
                      <p:cNvPr id="115" name="Straight Connector 114"/>
                      <p:cNvCxnSpPr/>
                      <p:nvPr/>
                    </p:nvCxnSpPr>
                    <p:spPr>
                      <a:xfrm flipH="1">
                        <a:off x="1844941" y="5002760"/>
                        <a:ext cx="1692416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headEnd type="triangle" w="med" len="med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41" name="TextBox 140"/>
                    <p:cNvSpPr txBox="1"/>
                    <p:nvPr/>
                  </p:nvSpPr>
                  <p:spPr>
                    <a:xfrm>
                      <a:off x="1969780" y="3645417"/>
                      <a:ext cx="221627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100" dirty="0" smtClean="0"/>
                        <a:t>Organizational  change</a:t>
                      </a:r>
                      <a:endParaRPr lang="en-US" sz="1100" dirty="0"/>
                    </a:p>
                  </p:txBody>
                </p:sp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flipH="1">
                      <a:off x="2472335" y="3877204"/>
                      <a:ext cx="167381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45" name="Straight Connector 144"/>
                <p:cNvCxnSpPr/>
                <p:nvPr/>
              </p:nvCxnSpPr>
              <p:spPr>
                <a:xfrm flipH="1">
                  <a:off x="1945082" y="3807233"/>
                  <a:ext cx="435042" cy="47064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H="1">
                  <a:off x="2344912" y="3807233"/>
                  <a:ext cx="715249" cy="7282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>
                  <a:stCxn id="85" idx="2"/>
                </p:cNvCxnSpPr>
                <p:nvPr/>
              </p:nvCxnSpPr>
              <p:spPr>
                <a:xfrm>
                  <a:off x="5463158" y="674868"/>
                  <a:ext cx="1142745" cy="2451807"/>
                </a:xfrm>
                <a:prstGeom prst="line">
                  <a:avLst/>
                </a:prstGeom>
                <a:ln w="28575"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5" name="TextBox 84"/>
                <p:cNvSpPr txBox="1"/>
                <p:nvPr/>
              </p:nvSpPr>
              <p:spPr>
                <a:xfrm>
                  <a:off x="4663058" y="413258"/>
                  <a:ext cx="1600200" cy="26161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Administration</a:t>
                  </a:r>
                  <a:endParaRPr lang="en-US" sz="1100" dirty="0"/>
                </a:p>
              </p:txBody>
            </p:sp>
            <p:grpSp>
              <p:nvGrpSpPr>
                <p:cNvPr id="107" name="Group 106"/>
                <p:cNvGrpSpPr/>
                <p:nvPr/>
              </p:nvGrpSpPr>
              <p:grpSpPr>
                <a:xfrm>
                  <a:off x="4732483" y="771603"/>
                  <a:ext cx="821251" cy="261610"/>
                  <a:chOff x="5682114" y="3686753"/>
                  <a:chExt cx="535880" cy="261610"/>
                </a:xfrm>
              </p:grpSpPr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5682114" y="3686753"/>
                    <a:ext cx="491477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Control</a:t>
                    </a:r>
                    <a:endParaRPr lang="en-US" sz="1100" dirty="0"/>
                  </a:p>
                </p:txBody>
              </p:sp>
              <p:cxnSp>
                <p:nvCxnSpPr>
                  <p:cNvPr id="109" name="Straight Connector 108"/>
                  <p:cNvCxnSpPr/>
                  <p:nvPr/>
                </p:nvCxnSpPr>
                <p:spPr>
                  <a:xfrm flipH="1">
                    <a:off x="5757754" y="3892110"/>
                    <a:ext cx="46024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Group 109"/>
                <p:cNvGrpSpPr/>
                <p:nvPr/>
              </p:nvGrpSpPr>
              <p:grpSpPr>
                <a:xfrm>
                  <a:off x="3985095" y="1117503"/>
                  <a:ext cx="1739242" cy="261610"/>
                  <a:chOff x="4394492" y="3999782"/>
                  <a:chExt cx="1739242" cy="261610"/>
                </a:xfrm>
              </p:grpSpPr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4394492" y="3999782"/>
                    <a:ext cx="167640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Institutional support</a:t>
                    </a:r>
                    <a:endParaRPr lang="en-US" sz="1100" dirty="0"/>
                  </a:p>
                </p:txBody>
              </p:sp>
              <p:cxnSp>
                <p:nvCxnSpPr>
                  <p:cNvPr id="112" name="Straight Connector 111"/>
                  <p:cNvCxnSpPr/>
                  <p:nvPr/>
                </p:nvCxnSpPr>
                <p:spPr>
                  <a:xfrm flipH="1">
                    <a:off x="4835996" y="4212354"/>
                    <a:ext cx="129773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6" name="Group 115"/>
                <p:cNvGrpSpPr/>
                <p:nvPr/>
              </p:nvGrpSpPr>
              <p:grpSpPr>
                <a:xfrm>
                  <a:off x="4213569" y="1540163"/>
                  <a:ext cx="1714134" cy="430887"/>
                  <a:chOff x="3610026" y="5263086"/>
                  <a:chExt cx="1714134" cy="430887"/>
                </a:xfrm>
              </p:grpSpPr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3610026" y="5263086"/>
                    <a:ext cx="167640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Misunderstanding of required effort</a:t>
                    </a:r>
                    <a:endParaRPr lang="en-US" sz="1100" dirty="0"/>
                  </a:p>
                </p:txBody>
              </p:sp>
              <p:cxnSp>
                <p:nvCxnSpPr>
                  <p:cNvPr id="118" name="Straight Connector 117"/>
                  <p:cNvCxnSpPr/>
                  <p:nvPr/>
                </p:nvCxnSpPr>
                <p:spPr>
                  <a:xfrm flipH="1">
                    <a:off x="3657600" y="5489587"/>
                    <a:ext cx="166656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7" name="Group 146"/>
                <p:cNvGrpSpPr/>
                <p:nvPr/>
              </p:nvGrpSpPr>
              <p:grpSpPr>
                <a:xfrm>
                  <a:off x="4622277" y="2037569"/>
                  <a:ext cx="1541110" cy="882333"/>
                  <a:chOff x="4272001" y="4324711"/>
                  <a:chExt cx="1541110" cy="882333"/>
                </a:xfrm>
              </p:grpSpPr>
              <p:grpSp>
                <p:nvGrpSpPr>
                  <p:cNvPr id="148" name="Group 147"/>
                  <p:cNvGrpSpPr/>
                  <p:nvPr/>
                </p:nvGrpSpPr>
                <p:grpSpPr>
                  <a:xfrm>
                    <a:off x="4272001" y="4324711"/>
                    <a:ext cx="1541110" cy="841954"/>
                    <a:chOff x="6761407" y="4915998"/>
                    <a:chExt cx="1541110" cy="841954"/>
                  </a:xfrm>
                </p:grpSpPr>
                <p:grpSp>
                  <p:nvGrpSpPr>
                    <p:cNvPr id="153" name="Group 152"/>
                    <p:cNvGrpSpPr/>
                    <p:nvPr/>
                  </p:nvGrpSpPr>
                  <p:grpSpPr>
                    <a:xfrm>
                      <a:off x="6761407" y="4915998"/>
                      <a:ext cx="1467037" cy="841954"/>
                      <a:chOff x="2845017" y="2265565"/>
                      <a:chExt cx="1467037" cy="841954"/>
                    </a:xfrm>
                  </p:grpSpPr>
                  <p:sp>
                    <p:nvSpPr>
                      <p:cNvPr id="155" name="TextBox 154"/>
                      <p:cNvSpPr txBox="1"/>
                      <p:nvPr/>
                    </p:nvSpPr>
                    <p:spPr>
                      <a:xfrm>
                        <a:off x="2845017" y="2265565"/>
                        <a:ext cx="1467037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100" dirty="0" smtClean="0"/>
                          <a:t>Compensation &amp; time</a:t>
                        </a:r>
                        <a:endParaRPr lang="en-US" sz="1100" dirty="0"/>
                      </a:p>
                    </p:txBody>
                  </p:sp>
                  <p:sp>
                    <p:nvSpPr>
                      <p:cNvPr id="157" name="TextBox 156"/>
                      <p:cNvSpPr txBox="1"/>
                      <p:nvPr/>
                    </p:nvSpPr>
                    <p:spPr>
                      <a:xfrm rot="18936802">
                        <a:off x="2979660" y="2525365"/>
                        <a:ext cx="92693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000" dirty="0" smtClean="0"/>
                          <a:t>Rewards &amp; recognition</a:t>
                        </a:r>
                        <a:endParaRPr lang="en-US" sz="1000" dirty="0"/>
                      </a:p>
                    </p:txBody>
                  </p:sp>
                  <p:sp>
                    <p:nvSpPr>
                      <p:cNvPr id="158" name="TextBox 157"/>
                      <p:cNvSpPr txBox="1"/>
                      <p:nvPr/>
                    </p:nvSpPr>
                    <p:spPr>
                      <a:xfrm rot="18936802">
                        <a:off x="3237012" y="2707409"/>
                        <a:ext cx="1020823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r"/>
                        <a:r>
                          <a:rPr lang="en-US" sz="1000" dirty="0" smtClean="0"/>
                          <a:t>Time requirements</a:t>
                        </a:r>
                        <a:endParaRPr lang="en-US" sz="1000" dirty="0"/>
                      </a:p>
                    </p:txBody>
                  </p:sp>
                </p:grpSp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flipH="1">
                      <a:off x="6899747" y="5132303"/>
                      <a:ext cx="1402770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Group 148"/>
                  <p:cNvGrpSpPr/>
                  <p:nvPr/>
                </p:nvGrpSpPr>
                <p:grpSpPr>
                  <a:xfrm>
                    <a:off x="4563672" y="4538364"/>
                    <a:ext cx="1033671" cy="668680"/>
                    <a:chOff x="4563672" y="4538364"/>
                    <a:chExt cx="1033671" cy="668680"/>
                  </a:xfrm>
                </p:grpSpPr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flipH="1">
                      <a:off x="4563672" y="4541869"/>
                      <a:ext cx="538874" cy="56800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flipH="1">
                      <a:off x="4962976" y="4538364"/>
                      <a:ext cx="634367" cy="66868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head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571194" y="745173"/>
                  <a:ext cx="561289" cy="261610"/>
                  <a:chOff x="655405" y="988693"/>
                  <a:chExt cx="561289" cy="261610"/>
                </a:xfrm>
              </p:grpSpPr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655405" y="988693"/>
                    <a:ext cx="561289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Access</a:t>
                    </a:r>
                    <a:endParaRPr lang="en-US" sz="1100" dirty="0"/>
                  </a:p>
                </p:txBody>
              </p:sp>
              <p:cxnSp>
                <p:nvCxnSpPr>
                  <p:cNvPr id="164" name="Straight Connector 163"/>
                  <p:cNvCxnSpPr/>
                  <p:nvPr/>
                </p:nvCxnSpPr>
                <p:spPr>
                  <a:xfrm flipH="1">
                    <a:off x="750351" y="1193726"/>
                    <a:ext cx="45842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5213274" y="3523212"/>
                  <a:ext cx="1221209" cy="236231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>
                  <a:off x="4494237" y="5884442"/>
                  <a:ext cx="1447800" cy="261610"/>
                </a:xfrm>
                <a:prstGeom prst="rect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Faculty</a:t>
                  </a:r>
                  <a:endParaRPr lang="en-US" sz="1100" dirty="0"/>
                </a:p>
              </p:txBody>
            </p:sp>
            <p:grpSp>
              <p:nvGrpSpPr>
                <p:cNvPr id="95" name="Group 94"/>
                <p:cNvGrpSpPr/>
                <p:nvPr/>
              </p:nvGrpSpPr>
              <p:grpSpPr>
                <a:xfrm>
                  <a:off x="4753126" y="3813800"/>
                  <a:ext cx="1404059" cy="261610"/>
                  <a:chOff x="3901418" y="946116"/>
                  <a:chExt cx="1404059" cy="261610"/>
                </a:xfrm>
              </p:grpSpPr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3901418" y="946116"/>
                    <a:ext cx="139676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Resistance to change</a:t>
                    </a:r>
                    <a:endParaRPr lang="en-US" sz="1100" dirty="0"/>
                  </a:p>
                </p:txBody>
              </p:sp>
              <p:cxnSp>
                <p:nvCxnSpPr>
                  <p:cNvPr id="97" name="Straight Connector 96"/>
                  <p:cNvCxnSpPr/>
                  <p:nvPr/>
                </p:nvCxnSpPr>
                <p:spPr>
                  <a:xfrm flipH="1">
                    <a:off x="3913168" y="1172696"/>
                    <a:ext cx="139230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3748809" y="4155374"/>
                  <a:ext cx="2216270" cy="261610"/>
                  <a:chOff x="3501820" y="1480391"/>
                  <a:chExt cx="2216270" cy="261610"/>
                </a:xfrm>
              </p:grpSpPr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3501820" y="1480391"/>
                    <a:ext cx="2216270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Self-efficacy &amp; background</a:t>
                    </a:r>
                    <a:endParaRPr lang="en-US" sz="1100" dirty="0"/>
                  </a:p>
                </p:txBody>
              </p:sp>
              <p:cxnSp>
                <p:nvCxnSpPr>
                  <p:cNvPr id="100" name="Straight Connector 99"/>
                  <p:cNvCxnSpPr/>
                  <p:nvPr/>
                </p:nvCxnSpPr>
                <p:spPr>
                  <a:xfrm flipH="1">
                    <a:off x="3965490" y="1703978"/>
                    <a:ext cx="175158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1" name="Group 100"/>
                <p:cNvGrpSpPr/>
                <p:nvPr/>
              </p:nvGrpSpPr>
              <p:grpSpPr>
                <a:xfrm>
                  <a:off x="3312762" y="4975593"/>
                  <a:ext cx="2250466" cy="430887"/>
                  <a:chOff x="3706625" y="1813255"/>
                  <a:chExt cx="2250466" cy="430887"/>
                </a:xfrm>
              </p:grpSpPr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3706625" y="1813255"/>
                    <a:ext cx="221627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Perception of quality &amp;</a:t>
                    </a:r>
                  </a:p>
                  <a:p>
                    <a:pPr algn="r"/>
                    <a:r>
                      <a:rPr lang="en-US" sz="1100" dirty="0" smtClean="0"/>
                      <a:t>  effectiveness</a:t>
                    </a:r>
                  </a:p>
                </p:txBody>
              </p:sp>
              <p:cxnSp>
                <p:nvCxnSpPr>
                  <p:cNvPr id="103" name="Straight Connector 102"/>
                  <p:cNvCxnSpPr/>
                  <p:nvPr/>
                </p:nvCxnSpPr>
                <p:spPr>
                  <a:xfrm flipH="1">
                    <a:off x="4393636" y="2037390"/>
                    <a:ext cx="156345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9" name="Group 158"/>
                <p:cNvGrpSpPr/>
                <p:nvPr/>
              </p:nvGrpSpPr>
              <p:grpSpPr>
                <a:xfrm>
                  <a:off x="3099856" y="5369533"/>
                  <a:ext cx="2261260" cy="430887"/>
                  <a:chOff x="3909530" y="2399217"/>
                  <a:chExt cx="2261260" cy="430887"/>
                </a:xfrm>
              </p:grpSpPr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3909530" y="2399217"/>
                    <a:ext cx="2216270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Participation in professional development</a:t>
                    </a:r>
                  </a:p>
                </p:txBody>
              </p:sp>
              <p:cxnSp>
                <p:nvCxnSpPr>
                  <p:cNvPr id="161" name="Straight Connector 160"/>
                  <p:cNvCxnSpPr/>
                  <p:nvPr/>
                </p:nvCxnSpPr>
                <p:spPr>
                  <a:xfrm flipH="1">
                    <a:off x="4282032" y="2631244"/>
                    <a:ext cx="188875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8" name="Straight Connector 167"/>
                <p:cNvCxnSpPr/>
                <p:nvPr/>
              </p:nvCxnSpPr>
              <p:spPr>
                <a:xfrm flipH="1">
                  <a:off x="1424303" y="3287888"/>
                  <a:ext cx="5354638" cy="46687"/>
                </a:xfrm>
                <a:prstGeom prst="line">
                  <a:avLst/>
                </a:prstGeom>
                <a:ln w="3714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0" name="Group 129"/>
                <p:cNvGrpSpPr/>
                <p:nvPr/>
              </p:nvGrpSpPr>
              <p:grpSpPr>
                <a:xfrm>
                  <a:off x="2499750" y="2069223"/>
                  <a:ext cx="2255841" cy="803386"/>
                  <a:chOff x="2266535" y="2297630"/>
                  <a:chExt cx="2255841" cy="803386"/>
                </a:xfrm>
              </p:grpSpPr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266535" y="2297630"/>
                    <a:ext cx="2255841" cy="769603"/>
                    <a:chOff x="2851660" y="2304174"/>
                    <a:chExt cx="2255841" cy="769603"/>
                  </a:xfrm>
                </p:grpSpPr>
                <p:sp>
                  <p:nvSpPr>
                    <p:cNvPr id="136" name="TextBox 135"/>
                    <p:cNvSpPr txBox="1"/>
                    <p:nvPr/>
                  </p:nvSpPr>
                  <p:spPr>
                    <a:xfrm>
                      <a:off x="2851660" y="2304174"/>
                      <a:ext cx="2255841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1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Professional development</a:t>
                      </a:r>
                      <a:endParaRPr lang="en-US" sz="11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7" name="TextBox 136"/>
                    <p:cNvSpPr txBox="1"/>
                    <p:nvPr/>
                  </p:nvSpPr>
                  <p:spPr>
                    <a:xfrm rot="18936802">
                      <a:off x="3022814" y="2574347"/>
                      <a:ext cx="562483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Focus</a:t>
                      </a:r>
                      <a:endParaRPr lang="en-US" sz="10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8" name="TextBox 137"/>
                    <p:cNvSpPr txBox="1"/>
                    <p:nvPr/>
                  </p:nvSpPr>
                  <p:spPr>
                    <a:xfrm rot="18936802">
                      <a:off x="3173024" y="2673667"/>
                      <a:ext cx="917061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Pedagogy &amp; technology</a:t>
                      </a:r>
                      <a:endParaRPr lang="en-US" sz="10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39" name="TextBox 138"/>
                    <p:cNvSpPr txBox="1"/>
                    <p:nvPr/>
                  </p:nvSpPr>
                  <p:spPr>
                    <a:xfrm rot="18936802">
                      <a:off x="3785933" y="2605072"/>
                      <a:ext cx="75223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US" sz="1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Type &amp; format</a:t>
                      </a:r>
                      <a:endParaRPr lang="en-US" sz="10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cxnSp>
                <p:nvCxnSpPr>
                  <p:cNvPr id="132" name="Straight Connector 131"/>
                  <p:cNvCxnSpPr/>
                  <p:nvPr/>
                </p:nvCxnSpPr>
                <p:spPr>
                  <a:xfrm flipH="1">
                    <a:off x="2285652" y="2514600"/>
                    <a:ext cx="172591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flipH="1">
                    <a:off x="2631414" y="2523500"/>
                    <a:ext cx="348450" cy="3672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flipH="1">
                    <a:off x="3481883" y="2523500"/>
                    <a:ext cx="348450" cy="36728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flipH="1">
                    <a:off x="2848090" y="2514600"/>
                    <a:ext cx="555810" cy="58641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8" name="TextBox 177"/>
                <p:cNvSpPr txBox="1"/>
                <p:nvPr/>
              </p:nvSpPr>
              <p:spPr>
                <a:xfrm rot="18936802">
                  <a:off x="1989386" y="2489439"/>
                  <a:ext cx="93825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b="1" dirty="0" smtClean="0">
                      <a:solidFill>
                        <a:schemeClr val="accent5">
                          <a:lumMod val="75000"/>
                        </a:schemeClr>
                      </a:solidFill>
                    </a:rPr>
                    <a:t>Effectiveness</a:t>
                  </a:r>
                  <a:endParaRPr lang="en-US" sz="1000" b="1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  <p:cxnSp>
              <p:nvCxnSpPr>
                <p:cNvPr id="179" name="Straight Connector 178"/>
                <p:cNvCxnSpPr/>
                <p:nvPr/>
              </p:nvCxnSpPr>
              <p:spPr>
                <a:xfrm flipH="1">
                  <a:off x="2324573" y="2296785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/>
                <p:cNvGrpSpPr/>
                <p:nvPr/>
              </p:nvGrpSpPr>
              <p:grpSpPr>
                <a:xfrm>
                  <a:off x="2237993" y="1000305"/>
                  <a:ext cx="1423629" cy="430887"/>
                  <a:chOff x="1348079" y="641241"/>
                  <a:chExt cx="1423629" cy="430887"/>
                </a:xfrm>
              </p:grpSpPr>
              <p:cxnSp>
                <p:nvCxnSpPr>
                  <p:cNvPr id="172" name="Straight Connector 171"/>
                  <p:cNvCxnSpPr/>
                  <p:nvPr/>
                </p:nvCxnSpPr>
                <p:spPr>
                  <a:xfrm flipH="1">
                    <a:off x="1454998" y="850070"/>
                    <a:ext cx="131671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5" name="TextBox 184"/>
                  <p:cNvSpPr txBox="1"/>
                  <p:nvPr/>
                </p:nvSpPr>
                <p:spPr>
                  <a:xfrm>
                    <a:off x="1348079" y="641241"/>
                    <a:ext cx="1394964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Project management</a:t>
                    </a:r>
                    <a:endParaRPr lang="en-US" sz="1100" b="1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5231008" y="3504452"/>
                  <a:ext cx="1081257" cy="261610"/>
                  <a:chOff x="3054148" y="967260"/>
                  <a:chExt cx="2298903" cy="261610"/>
                </a:xfrm>
              </p:grpSpPr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3054148" y="967260"/>
                    <a:ext cx="221627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100" dirty="0" smtClean="0"/>
                      <a:t>Effective use</a:t>
                    </a:r>
                    <a:endParaRPr lang="en-US" sz="1100" dirty="0"/>
                  </a:p>
                </p:txBody>
              </p:sp>
              <p:cxnSp>
                <p:nvCxnSpPr>
                  <p:cNvPr id="170" name="Straight Connector 169"/>
                  <p:cNvCxnSpPr/>
                  <p:nvPr/>
                </p:nvCxnSpPr>
                <p:spPr>
                  <a:xfrm flipH="1">
                    <a:off x="3524447" y="1172696"/>
                    <a:ext cx="18286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triangle" w="med" len="med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6646801" y="4715320"/>
                  <a:ext cx="2174780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/>
                    <a:t>Lack of faculty adoption of </a:t>
                  </a:r>
                  <a:r>
                    <a:rPr lang="en-US" sz="1400" dirty="0" smtClean="0"/>
                    <a:t>instructional technology</a:t>
                  </a:r>
                  <a:endParaRPr lang="en-US" sz="1400" dirty="0"/>
                </a:p>
                <a:p>
                  <a:pPr algn="ctr"/>
                  <a:endParaRPr lang="en-US" sz="14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 rot="18936802">
                  <a:off x="3768661" y="4512395"/>
                  <a:ext cx="93825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Technology background</a:t>
                  </a:r>
                  <a:endParaRPr lang="en-US" sz="1000" dirty="0"/>
                </a:p>
              </p:txBody>
            </p:sp>
            <p:cxnSp>
              <p:nvCxnSpPr>
                <p:cNvPr id="156" name="Straight Connector 155"/>
                <p:cNvCxnSpPr/>
                <p:nvPr/>
              </p:nvCxnSpPr>
              <p:spPr>
                <a:xfrm flipH="1">
                  <a:off x="4056348" y="4372935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1" name="TextBox 170"/>
                <p:cNvSpPr txBox="1"/>
                <p:nvPr/>
              </p:nvSpPr>
              <p:spPr>
                <a:xfrm rot="18936802">
                  <a:off x="4312936" y="4546045"/>
                  <a:ext cx="93825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Instructional experience</a:t>
                  </a:r>
                  <a:endParaRPr lang="en-US" sz="1000" dirty="0"/>
                </a:p>
              </p:txBody>
            </p:sp>
            <p:cxnSp>
              <p:nvCxnSpPr>
                <p:cNvPr id="173" name="Straight Connector 172"/>
                <p:cNvCxnSpPr/>
                <p:nvPr/>
              </p:nvCxnSpPr>
              <p:spPr>
                <a:xfrm flipH="1">
                  <a:off x="4600623" y="4394710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4" name="TextBox 173"/>
                <p:cNvSpPr txBox="1"/>
                <p:nvPr/>
              </p:nvSpPr>
              <p:spPr>
                <a:xfrm rot="18936802">
                  <a:off x="4845336" y="4561639"/>
                  <a:ext cx="93825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/>
                    <a:t>S</a:t>
                  </a:r>
                  <a:r>
                    <a:rPr lang="en-US" sz="1000" dirty="0" smtClean="0"/>
                    <a:t>elf-efficacy</a:t>
                  </a:r>
                  <a:endParaRPr lang="en-US" sz="1000" dirty="0"/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5180523" y="4368985"/>
                  <a:ext cx="528235" cy="5441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0" name="TextBox 179"/>
              <p:cNvSpPr txBox="1"/>
              <p:nvPr/>
            </p:nvSpPr>
            <p:spPr>
              <a:xfrm>
                <a:off x="0" y="6248400"/>
                <a:ext cx="91440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accent1"/>
                    </a:solidFill>
                  </a:rPr>
                  <a:t>Ed Technologist Managed Barriers</a:t>
                </a:r>
                <a:endParaRPr lang="en-US" sz="2000" b="1" dirty="0">
                  <a:solidFill>
                    <a:schemeClr val="accent1"/>
                  </a:solidFill>
                </a:endParaRPr>
              </a:p>
              <a:p>
                <a:pPr algn="ctr"/>
                <a:endParaRPr lang="en-US" sz="2000" dirty="0"/>
              </a:p>
            </p:txBody>
          </p:sp>
        </p:grpSp>
        <p:sp>
          <p:nvSpPr>
            <p:cNvPr id="166" name="TextBox 165"/>
            <p:cNvSpPr txBox="1"/>
            <p:nvPr/>
          </p:nvSpPr>
          <p:spPr>
            <a:xfrm>
              <a:off x="457201" y="5410200"/>
              <a:ext cx="20705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dirty="0" smtClean="0"/>
                <a:t>Technology effectiveness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20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724</Words>
  <Application>Microsoft Office PowerPoint</Application>
  <PresentationFormat>On-screen Show (4:3)</PresentationFormat>
  <Paragraphs>245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Lucida Sans Unicode</vt:lpstr>
      <vt:lpstr>Times New Roman</vt:lpstr>
      <vt:lpstr>Office Theme</vt:lpstr>
      <vt:lpstr>Participatory session</vt:lpstr>
      <vt:lpstr>Overcoming Barriers to Educational Technology Adoption</vt:lpstr>
      <vt:lpstr>PowerPoint Presentation</vt:lpstr>
      <vt:lpstr>Audience analysis</vt:lpstr>
      <vt:lpstr>Barriers Think-Pair-Share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do you want to do?</vt:lpstr>
      <vt:lpstr>What do you want to do? In your group…</vt:lpstr>
      <vt:lpstr>PowerPoint Presentation</vt:lpstr>
      <vt:lpstr>PowerPoint Presentation</vt:lpstr>
      <vt:lpstr>PowerPoint Presentation</vt:lpstr>
      <vt:lpstr>What do you want to do? In your group…</vt:lpstr>
      <vt:lpstr>PowerPoint Presentation</vt:lpstr>
      <vt:lpstr>What do you want to do? In your group…</vt:lpstr>
      <vt:lpstr>What are we doing?</vt:lpstr>
      <vt:lpstr>What are we doing?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Barriers to Educational Technology Adoption</dc:title>
  <dc:creator>Pat</dc:creator>
  <cp:lastModifiedBy>Hays, Malcolm Edgar</cp:lastModifiedBy>
  <cp:revision>33</cp:revision>
  <dcterms:created xsi:type="dcterms:W3CDTF">2015-03-08T20:54:28Z</dcterms:created>
  <dcterms:modified xsi:type="dcterms:W3CDTF">2015-03-25T14:30:13Z</dcterms:modified>
</cp:coreProperties>
</file>