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67" r:id="rId3"/>
    <p:sldId id="268" r:id="rId4"/>
    <p:sldId id="269" r:id="rId5"/>
    <p:sldId id="264" r:id="rId6"/>
    <p:sldId id="257" r:id="rId7"/>
    <p:sldId id="258" r:id="rId8"/>
    <p:sldId id="260" r:id="rId9"/>
    <p:sldId id="265" r:id="rId10"/>
    <p:sldId id="261" r:id="rId11"/>
    <p:sldId id="262" r:id="rId12"/>
    <p:sldId id="263" r:id="rId13"/>
    <p:sldId id="266"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917"/>
    <a:srgbClr val="464749"/>
    <a:srgbClr val="93853C"/>
    <a:srgbClr val="E7CD79"/>
    <a:srgbClr val="404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68" autoAdjust="0"/>
  </p:normalViewPr>
  <p:slideViewPr>
    <p:cSldViewPr snapToGrid="0" snapToObjects="1">
      <p:cViewPr varScale="1">
        <p:scale>
          <a:sx n="85" d="100"/>
          <a:sy n="85" d="100"/>
        </p:scale>
        <p:origin x="5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3E7708-B72C-7D4F-874D-E4F747318BE7}" type="datetimeFigureOut">
              <a:rPr lang="en-US" smtClean="0"/>
              <a:pPr/>
              <a:t>3/29/2016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873CF4-53F9-4E43-956D-C132AAC939EB}" type="slidenum">
              <a:rPr lang="en-US" smtClean="0"/>
              <a:pPr/>
              <a:t>‹#›</a:t>
            </a:fld>
            <a:endParaRPr lang="en-US"/>
          </a:p>
        </p:txBody>
      </p:sp>
    </p:spTree>
    <p:extLst>
      <p:ext uri="{BB962C8B-B14F-4D97-AF65-F5344CB8AC3E}">
        <p14:creationId xmlns:p14="http://schemas.microsoft.com/office/powerpoint/2010/main" val="1815076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9A437-E9EA-CA40-B494-753BD8954286}" type="datetimeFigureOut">
              <a:rPr lang="en-US" smtClean="0"/>
              <a:pPr/>
              <a:t>3/29/2016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14ABD-532A-7746-94A8-F3D17EF67C5C}" type="slidenum">
              <a:rPr lang="en-US" smtClean="0"/>
              <a:pPr/>
              <a:t>‹#›</a:t>
            </a:fld>
            <a:endParaRPr lang="en-US"/>
          </a:p>
        </p:txBody>
      </p:sp>
    </p:spTree>
    <p:extLst>
      <p:ext uri="{BB962C8B-B14F-4D97-AF65-F5344CB8AC3E}">
        <p14:creationId xmlns:p14="http://schemas.microsoft.com/office/powerpoint/2010/main" val="2143262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instructor feedback provides guidance for the student to correctly complete the calculation</a:t>
            </a:r>
            <a:r>
              <a:rPr lang="en-US" baseline="0" dirty="0" smtClean="0"/>
              <a:t> as well as information about properly using Internet sources.</a:t>
            </a:r>
            <a:endParaRPr lang="en-US" dirty="0"/>
          </a:p>
        </p:txBody>
      </p:sp>
      <p:sp>
        <p:nvSpPr>
          <p:cNvPr id="4" name="Slide Number Placeholder 3"/>
          <p:cNvSpPr>
            <a:spLocks noGrp="1"/>
          </p:cNvSpPr>
          <p:nvPr>
            <p:ph type="sldNum" sz="quarter" idx="10"/>
          </p:nvPr>
        </p:nvSpPr>
        <p:spPr/>
        <p:txBody>
          <a:bodyPr/>
          <a:lstStyle/>
          <a:p>
            <a:fld id="{15A14ABD-532A-7746-94A8-F3D17EF67C5C}" type="slidenum">
              <a:rPr lang="en-US" smtClean="0"/>
              <a:pPr/>
              <a:t>7</a:t>
            </a:fld>
            <a:endParaRPr lang="en-US"/>
          </a:p>
        </p:txBody>
      </p:sp>
    </p:spTree>
    <p:extLst>
      <p:ext uri="{BB962C8B-B14F-4D97-AF65-F5344CB8AC3E}">
        <p14:creationId xmlns:p14="http://schemas.microsoft.com/office/powerpoint/2010/main" val="300279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feedback was provided by the instructor, but the key</a:t>
            </a:r>
            <a:r>
              <a:rPr lang="en-US" baseline="0" dirty="0" smtClean="0"/>
              <a:t> point here is that the student response is improved on the second submission.</a:t>
            </a:r>
            <a:endParaRPr lang="en-US" dirty="0"/>
          </a:p>
        </p:txBody>
      </p:sp>
      <p:sp>
        <p:nvSpPr>
          <p:cNvPr id="4" name="Slide Number Placeholder 3"/>
          <p:cNvSpPr>
            <a:spLocks noGrp="1"/>
          </p:cNvSpPr>
          <p:nvPr>
            <p:ph type="sldNum" sz="quarter" idx="10"/>
          </p:nvPr>
        </p:nvSpPr>
        <p:spPr/>
        <p:txBody>
          <a:bodyPr/>
          <a:lstStyle/>
          <a:p>
            <a:fld id="{15A14ABD-532A-7746-94A8-F3D17EF67C5C}" type="slidenum">
              <a:rPr lang="en-US" smtClean="0"/>
              <a:pPr/>
              <a:t>8</a:t>
            </a:fld>
            <a:endParaRPr lang="en-US"/>
          </a:p>
        </p:txBody>
      </p:sp>
    </p:spTree>
    <p:extLst>
      <p:ext uri="{BB962C8B-B14F-4D97-AF65-F5344CB8AC3E}">
        <p14:creationId xmlns:p14="http://schemas.microsoft.com/office/powerpoint/2010/main" val="3394046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green cover 1075.jpg"/>
          <p:cNvPicPr>
            <a:picLocks noChangeAspect="1"/>
          </p:cNvPicPr>
          <p:nvPr userDrawn="1"/>
        </p:nvPicPr>
        <p:blipFill>
          <a:blip r:embed="rId2"/>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515100" y="6505575"/>
            <a:ext cx="2133600" cy="365125"/>
          </a:xfrm>
        </p:spPr>
        <p:txBody>
          <a:bodyPr/>
          <a:lstStyle>
            <a:lvl1pPr>
              <a:defRPr>
                <a:solidFill>
                  <a:srgbClr val="464749"/>
                </a:solidFill>
              </a:defRPr>
            </a:lvl1pPr>
          </a:lstStyle>
          <a:p>
            <a:r>
              <a:rPr lang="en-US" dirty="0" smtClean="0"/>
              <a:t>December 20, 2010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6096000" y="6505575"/>
            <a:ext cx="2590800" cy="365125"/>
          </a:xfrm>
        </p:spPr>
        <p:txBody>
          <a:bodyPr/>
          <a:lstStyle/>
          <a:p>
            <a:fld id="{6189B349-B284-884E-BF58-0D68D479BD9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481791"/>
            <a:ext cx="2133600" cy="365125"/>
          </a:xfrm>
        </p:spPr>
        <p:txBody>
          <a:bodyPr/>
          <a:lstStyle/>
          <a:p>
            <a:fld id="{6189B349-B284-884E-BF58-0D68D479BD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22813" y="1600201"/>
            <a:ext cx="350433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15301" y="1600201"/>
            <a:ext cx="337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2812" y="1535113"/>
            <a:ext cx="326558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622813" y="2174875"/>
            <a:ext cx="32655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9344" y="1535113"/>
            <a:ext cx="353745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49344" y="2174875"/>
            <a:ext cx="353745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04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923190" y="273052"/>
            <a:ext cx="376361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20045"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reen-stripe 1075.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622812" y="274639"/>
            <a:ext cx="706398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22814" y="1600201"/>
            <a:ext cx="706398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096001" y="6492875"/>
            <a:ext cx="2590800" cy="365125"/>
          </a:xfrm>
          <a:prstGeom prst="rect">
            <a:avLst/>
          </a:prstGeom>
        </p:spPr>
        <p:txBody>
          <a:bodyPr vert="horz" lIns="91440" tIns="45720" rIns="91440" bIns="45720" rtlCol="0" anchor="ctr"/>
          <a:lstStyle>
            <a:lvl1pPr algn="r">
              <a:defRPr sz="1200">
                <a:solidFill>
                  <a:srgbClr val="464749"/>
                </a:solidFill>
                <a:latin typeface="Arial"/>
                <a:cs typeface="Arial"/>
              </a:defRPr>
            </a:lvl1pPr>
          </a:lstStyle>
          <a:p>
            <a:r>
              <a:rPr lang="en-US" dirty="0" smtClean="0"/>
              <a:t>December 20, 2010</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Lst>
  <p:hf hdr="0"/>
  <p:txStyles>
    <p:titleStyle>
      <a:lvl1pPr algn="ctr" defTabSz="457200" rtl="0" eaLnBrk="1" latinLnBrk="0" hangingPunct="1">
        <a:spcBef>
          <a:spcPct val="0"/>
        </a:spcBef>
        <a:buNone/>
        <a:defRPr sz="40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22313" y="1521696"/>
            <a:ext cx="7772400" cy="1362075"/>
          </a:xfrm>
          <a:prstGeom prst="rect">
            <a:avLst/>
          </a:prstGeom>
        </p:spPr>
        <p:txBody>
          <a:bodyPr vert="horz" lIns="91440" tIns="45720" rIns="91440" bIns="45720" rtlCol="0" anchor="t">
            <a:normAutofit/>
          </a:bodyPr>
          <a:lstStyle>
            <a:lvl1pPr algn="l">
              <a:defRPr sz="4000" b="1" cap="all">
                <a:solidFill>
                  <a:schemeClr val="bg1"/>
                </a:solidFill>
                <a:latin typeface="Georgia"/>
                <a:cs typeface="Georgi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a:noFill/>
                </a:ln>
                <a:effectLst/>
                <a:uLnTx/>
                <a:uFillTx/>
                <a:latin typeface="Georgia"/>
                <a:ea typeface="+mj-ea"/>
                <a:cs typeface="Georgia"/>
              </a:rPr>
              <a:t>Scoring Guides for Self-Assessment</a:t>
            </a:r>
          </a:p>
        </p:txBody>
      </p:sp>
      <p:sp>
        <p:nvSpPr>
          <p:cNvPr id="14" name="Slide Number Placeholder 13"/>
          <p:cNvSpPr>
            <a:spLocks noGrp="1"/>
          </p:cNvSpPr>
          <p:nvPr>
            <p:ph type="sldNum" sz="quarter" idx="12"/>
          </p:nvPr>
        </p:nvSpPr>
        <p:spPr>
          <a:xfrm>
            <a:off x="6553200" y="6478811"/>
            <a:ext cx="2133600" cy="365125"/>
          </a:xfrm>
        </p:spPr>
        <p:txBody>
          <a:bodyPr/>
          <a:lstStyle/>
          <a:p>
            <a:r>
              <a:rPr lang="en-US" dirty="0" smtClean="0"/>
              <a:t>December 20, 2010</a:t>
            </a:r>
            <a:endParaRPr lang="en-US" dirty="0"/>
          </a:p>
        </p:txBody>
      </p:sp>
      <p:sp>
        <p:nvSpPr>
          <p:cNvPr id="5" name="TextBox 4"/>
          <p:cNvSpPr txBox="1"/>
          <p:nvPr/>
        </p:nvSpPr>
        <p:spPr>
          <a:xfrm>
            <a:off x="1333500" y="2082800"/>
            <a:ext cx="184666" cy="369332"/>
          </a:xfrm>
          <a:prstGeom prst="rect">
            <a:avLst/>
          </a:prstGeom>
          <a:noFill/>
        </p:spPr>
        <p:txBody>
          <a:bodyPr wrap="none" rtlCol="0">
            <a:spAutoFit/>
          </a:bodyPr>
          <a:lstStyle/>
          <a:p>
            <a:endParaRPr lang="en-US" dirty="0"/>
          </a:p>
        </p:txBody>
      </p:sp>
      <p:sp>
        <p:nvSpPr>
          <p:cNvPr id="7" name="Text Placeholder 2"/>
          <p:cNvSpPr txBox="1">
            <a:spLocks/>
          </p:cNvSpPr>
          <p:nvPr/>
        </p:nvSpPr>
        <p:spPr>
          <a:xfrm>
            <a:off x="914400" y="2371110"/>
            <a:ext cx="7772400" cy="1500187"/>
          </a:xfrm>
          <a:prstGeom prst="rect">
            <a:avLst/>
          </a:prstGeom>
        </p:spPr>
        <p:txBody>
          <a:bodyPr vert="horz" lIns="91440" tIns="45720" rIns="91440" bIns="45720" rtlCol="0" anchor="b">
            <a:normAutofit/>
          </a:bodyPr>
          <a:lstStyle>
            <a:lvl1pPr marL="0" indent="0">
              <a:buNone/>
              <a:defRPr sz="2000">
                <a:solidFill>
                  <a:srgbClr val="E7CD79"/>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Presented by Amy Skyles, Instructional Designer</a:t>
            </a:r>
            <a:endParaRPr kumimoji="0" lang="en-US" sz="2000" b="0" i="0" u="none" strike="noStrike" kern="1200" cap="none" spc="0" normalizeH="0" baseline="0" noProof="0" dirty="0" smtClean="0">
              <a:ln>
                <a:noFill/>
              </a:ln>
              <a:solidFill>
                <a:srgbClr val="E7CD79"/>
              </a:solidFill>
              <a:effectLst/>
              <a:uLnTx/>
              <a:uFillTx/>
              <a:latin typeface="Georgia"/>
              <a:ea typeface="+mn-ea"/>
              <a:cs typeface="Georgia"/>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610" y="2693349"/>
            <a:ext cx="2591390" cy="37854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10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7767"/>
            <a:ext cx="8946819" cy="2822728"/>
          </a:xfrm>
          <a:prstGeom prst="rect">
            <a:avLst/>
          </a:prstGeom>
        </p:spPr>
      </p:pic>
      <p:sp>
        <p:nvSpPr>
          <p:cNvPr id="5" name="TextBox 4"/>
          <p:cNvSpPr txBox="1"/>
          <p:nvPr/>
        </p:nvSpPr>
        <p:spPr>
          <a:xfrm>
            <a:off x="6453658" y="4773703"/>
            <a:ext cx="1875484" cy="369332"/>
          </a:xfrm>
          <a:prstGeom prst="rect">
            <a:avLst/>
          </a:prstGeom>
          <a:solidFill>
            <a:srgbClr val="1B6917"/>
          </a:solidFill>
        </p:spPr>
        <p:txBody>
          <a:bodyPr wrap="square" rtlCol="0">
            <a:spAutoFit/>
          </a:bodyPr>
          <a:lstStyle/>
          <a:p>
            <a:pPr algn="ctr"/>
            <a:r>
              <a:rPr lang="en-US" dirty="0" smtClean="0">
                <a:solidFill>
                  <a:schemeClr val="bg1"/>
                </a:solidFill>
              </a:rPr>
              <a:t>Student Response</a:t>
            </a:r>
            <a:endParaRPr lang="en-US" dirty="0">
              <a:solidFill>
                <a:schemeClr val="bg1"/>
              </a:solidFill>
            </a:endParaRPr>
          </a:p>
        </p:txBody>
      </p:sp>
      <p:sp>
        <p:nvSpPr>
          <p:cNvPr id="6" name="TextBox 5"/>
          <p:cNvSpPr txBox="1"/>
          <p:nvPr/>
        </p:nvSpPr>
        <p:spPr>
          <a:xfrm>
            <a:off x="7268516" y="0"/>
            <a:ext cx="1875484" cy="369332"/>
          </a:xfrm>
          <a:prstGeom prst="rect">
            <a:avLst/>
          </a:prstGeom>
          <a:solidFill>
            <a:srgbClr val="1B6917"/>
          </a:solidFill>
        </p:spPr>
        <p:txBody>
          <a:bodyPr wrap="square" rtlCol="0">
            <a:spAutoFit/>
          </a:bodyPr>
          <a:lstStyle/>
          <a:p>
            <a:pPr algn="ctr"/>
            <a:r>
              <a:rPr lang="en-US" dirty="0" smtClean="0">
                <a:solidFill>
                  <a:schemeClr val="bg1"/>
                </a:solidFill>
              </a:rPr>
              <a:t>Instructor Prompt</a:t>
            </a:r>
            <a:endParaRPr lang="en-US" dirty="0">
              <a:solidFill>
                <a:schemeClr val="bg1"/>
              </a:solidFill>
            </a:endParaRPr>
          </a:p>
        </p:txBody>
      </p:sp>
      <p:cxnSp>
        <p:nvCxnSpPr>
          <p:cNvPr id="7" name="Straight Arrow Connector 6"/>
          <p:cNvCxnSpPr/>
          <p:nvPr/>
        </p:nvCxnSpPr>
        <p:spPr>
          <a:xfrm flipH="1">
            <a:off x="6248400" y="254000"/>
            <a:ext cx="914400" cy="703767"/>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flipH="1" flipV="1">
            <a:off x="5994400" y="3780495"/>
            <a:ext cx="1168400" cy="880405"/>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8281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096000" y="7521575"/>
            <a:ext cx="2590800" cy="365125"/>
          </a:xfrm>
        </p:spPr>
        <p:txBody>
          <a:bodyPr/>
          <a:lstStyle/>
          <a:p>
            <a:fld id="{6189B349-B284-884E-BF58-0D68D479BD97}" type="slidenum">
              <a:rPr lang="en-US" smtClean="0"/>
              <a:pPr/>
              <a:t>11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9128"/>
            <a:ext cx="9144000" cy="1415143"/>
          </a:xfrm>
          <a:prstGeom prst="rect">
            <a:avLst/>
          </a:prstGeom>
        </p:spPr>
      </p:pic>
      <p:sp>
        <p:nvSpPr>
          <p:cNvPr id="6" name="TextBox 5"/>
          <p:cNvSpPr txBox="1"/>
          <p:nvPr/>
        </p:nvSpPr>
        <p:spPr>
          <a:xfrm>
            <a:off x="6979001" y="1517703"/>
            <a:ext cx="2095500" cy="369332"/>
          </a:xfrm>
          <a:prstGeom prst="rect">
            <a:avLst/>
          </a:prstGeom>
          <a:solidFill>
            <a:srgbClr val="1B6917"/>
          </a:solidFill>
        </p:spPr>
        <p:txBody>
          <a:bodyPr wrap="square" rtlCol="0">
            <a:spAutoFit/>
          </a:bodyPr>
          <a:lstStyle/>
          <a:p>
            <a:pPr algn="ctr"/>
            <a:r>
              <a:rPr lang="en-US" dirty="0" smtClean="0">
                <a:solidFill>
                  <a:schemeClr val="bg1"/>
                </a:solidFill>
              </a:rPr>
              <a:t>Instructor Feedback</a:t>
            </a:r>
            <a:endParaRPr lang="en-US" dirty="0">
              <a:solidFill>
                <a:schemeClr val="bg1"/>
              </a:solidFill>
            </a:endParaRPr>
          </a:p>
        </p:txBody>
      </p:sp>
      <p:cxnSp>
        <p:nvCxnSpPr>
          <p:cNvPr id="7" name="Straight Arrow Connector 6"/>
          <p:cNvCxnSpPr/>
          <p:nvPr/>
        </p:nvCxnSpPr>
        <p:spPr>
          <a:xfrm flipH="1">
            <a:off x="1371600" y="1601784"/>
            <a:ext cx="635000" cy="1052516"/>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p:cNvCxnSpPr/>
          <p:nvPr/>
        </p:nvCxnSpPr>
        <p:spPr>
          <a:xfrm>
            <a:off x="2019300" y="1601784"/>
            <a:ext cx="825500" cy="1540648"/>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sp>
        <p:nvSpPr>
          <p:cNvPr id="9" name="TextBox 8"/>
          <p:cNvSpPr txBox="1"/>
          <p:nvPr/>
        </p:nvSpPr>
        <p:spPr>
          <a:xfrm>
            <a:off x="1193800" y="1148371"/>
            <a:ext cx="2095500" cy="369332"/>
          </a:xfrm>
          <a:prstGeom prst="rect">
            <a:avLst/>
          </a:prstGeom>
          <a:solidFill>
            <a:srgbClr val="1B6917"/>
          </a:solidFill>
        </p:spPr>
        <p:txBody>
          <a:bodyPr wrap="square" rtlCol="0">
            <a:spAutoFit/>
          </a:bodyPr>
          <a:lstStyle/>
          <a:p>
            <a:pPr algn="ctr"/>
            <a:r>
              <a:rPr lang="en-US" dirty="0" smtClean="0">
                <a:solidFill>
                  <a:schemeClr val="bg1"/>
                </a:solidFill>
              </a:rPr>
              <a:t>Student Scoring</a:t>
            </a:r>
            <a:endParaRPr lang="en-US" dirty="0">
              <a:solidFill>
                <a:schemeClr val="bg1"/>
              </a:solidFill>
            </a:endParaRPr>
          </a:p>
        </p:txBody>
      </p:sp>
      <p:cxnSp>
        <p:nvCxnSpPr>
          <p:cNvPr id="10" name="Straight Arrow Connector 9"/>
          <p:cNvCxnSpPr/>
          <p:nvPr/>
        </p:nvCxnSpPr>
        <p:spPr>
          <a:xfrm>
            <a:off x="7937501" y="1905390"/>
            <a:ext cx="215899" cy="882728"/>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0043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12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 y="93476"/>
            <a:ext cx="9151109" cy="3487923"/>
          </a:xfrm>
          <a:prstGeom prst="rect">
            <a:avLst/>
          </a:prstGeom>
        </p:spPr>
      </p:pic>
      <p:sp>
        <p:nvSpPr>
          <p:cNvPr id="5" name="TextBox 4"/>
          <p:cNvSpPr txBox="1"/>
          <p:nvPr/>
        </p:nvSpPr>
        <p:spPr>
          <a:xfrm>
            <a:off x="3048000" y="4292600"/>
            <a:ext cx="5384800" cy="1569660"/>
          </a:xfrm>
          <a:prstGeom prst="rect">
            <a:avLst/>
          </a:prstGeom>
          <a:noFill/>
        </p:spPr>
        <p:txBody>
          <a:bodyPr wrap="square" rtlCol="0">
            <a:spAutoFit/>
          </a:bodyPr>
          <a:lstStyle/>
          <a:p>
            <a:r>
              <a:rPr lang="en-US" sz="2400" dirty="0" smtClean="0">
                <a:latin typeface="Arial Black" panose="020B0A04020102020204" pitchFamily="34" charset="0"/>
              </a:rPr>
              <a:t>Again, the student submission isn’t a perfect response, but it is an improvement over the draft submission.</a:t>
            </a:r>
            <a:endParaRPr lang="en-US" sz="2400" dirty="0">
              <a:latin typeface="Arial Black" panose="020B0A04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3826480"/>
            <a:ext cx="2501900" cy="2501900"/>
          </a:xfrm>
          <a:prstGeom prst="rect">
            <a:avLst/>
          </a:prstGeom>
        </p:spPr>
      </p:pic>
      <p:sp>
        <p:nvSpPr>
          <p:cNvPr id="7" name="TextBox 6"/>
          <p:cNvSpPr txBox="1"/>
          <p:nvPr/>
        </p:nvSpPr>
        <p:spPr>
          <a:xfrm>
            <a:off x="6782837" y="3401188"/>
            <a:ext cx="2095500" cy="646331"/>
          </a:xfrm>
          <a:prstGeom prst="rect">
            <a:avLst/>
          </a:prstGeom>
          <a:solidFill>
            <a:srgbClr val="1B6917"/>
          </a:solidFill>
        </p:spPr>
        <p:txBody>
          <a:bodyPr wrap="square" rtlCol="0">
            <a:spAutoFit/>
          </a:bodyPr>
          <a:lstStyle/>
          <a:p>
            <a:pPr algn="ctr"/>
            <a:r>
              <a:rPr lang="en-US" dirty="0" smtClean="0">
                <a:solidFill>
                  <a:schemeClr val="bg1"/>
                </a:solidFill>
              </a:rPr>
              <a:t>Color-Coded</a:t>
            </a:r>
          </a:p>
          <a:p>
            <a:pPr algn="ctr"/>
            <a:r>
              <a:rPr lang="en-US" dirty="0" smtClean="0">
                <a:solidFill>
                  <a:schemeClr val="bg1"/>
                </a:solidFill>
              </a:rPr>
              <a:t>Student Corrections</a:t>
            </a:r>
            <a:endParaRPr lang="en-US" dirty="0">
              <a:solidFill>
                <a:schemeClr val="bg1"/>
              </a:solidFill>
            </a:endParaRPr>
          </a:p>
        </p:txBody>
      </p:sp>
      <p:cxnSp>
        <p:nvCxnSpPr>
          <p:cNvPr id="8" name="Straight Arrow Connector 7"/>
          <p:cNvCxnSpPr/>
          <p:nvPr/>
        </p:nvCxnSpPr>
        <p:spPr>
          <a:xfrm flipH="1" flipV="1">
            <a:off x="5422900" y="3213101"/>
            <a:ext cx="1270000" cy="408512"/>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872951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13</a:t>
            </a:fld>
            <a:endParaRPr lang="en-US" dirty="0"/>
          </a:p>
        </p:txBody>
      </p:sp>
      <p:sp>
        <p:nvSpPr>
          <p:cNvPr id="5" name="Rectangle 4"/>
          <p:cNvSpPr/>
          <p:nvPr/>
        </p:nvSpPr>
        <p:spPr>
          <a:xfrm>
            <a:off x="122724" y="-100461"/>
            <a:ext cx="8564076"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smtClean="0">
                <a:ln/>
                <a:solidFill>
                  <a:schemeClr val="accent3"/>
                </a:solidFill>
                <a:effectLst/>
              </a:rPr>
              <a:t>And the Survey Says…</a:t>
            </a:r>
            <a:endParaRPr lang="en-US" sz="7200" b="1" cap="none" spc="0" dirty="0">
              <a:ln/>
              <a:solidFill>
                <a:schemeClr val="accent3"/>
              </a:solidFill>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18702"/>
          <a:stretch/>
        </p:blipFill>
        <p:spPr>
          <a:xfrm>
            <a:off x="463137" y="912512"/>
            <a:ext cx="8431481" cy="5604938"/>
          </a:xfrm>
          <a:prstGeom prst="rect">
            <a:avLst/>
          </a:prstGeom>
        </p:spPr>
      </p:pic>
      <p:sp>
        <p:nvSpPr>
          <p:cNvPr id="7" name="Rectangle 6"/>
          <p:cNvSpPr/>
          <p:nvPr/>
        </p:nvSpPr>
        <p:spPr>
          <a:xfrm>
            <a:off x="3499103" y="2650058"/>
            <a:ext cx="4851400" cy="646331"/>
          </a:xfrm>
          <a:prstGeom prst="rect">
            <a:avLst/>
          </a:prstGeom>
        </p:spPr>
        <p:txBody>
          <a:bodyPr wrap="square">
            <a:spAutoFit/>
          </a:bodyPr>
          <a:lstStyle/>
          <a:p>
            <a:r>
              <a:rPr lang="en-US" dirty="0" smtClean="0">
                <a:latin typeface="Arial Black" panose="020B0A04020102020204" pitchFamily="34" charset="0"/>
              </a:rPr>
              <a:t>There’s not really a “correct” answer on these questions.</a:t>
            </a:r>
            <a:endParaRPr lang="en-US" dirty="0"/>
          </a:p>
        </p:txBody>
      </p:sp>
      <p:cxnSp>
        <p:nvCxnSpPr>
          <p:cNvPr id="8" name="Straight Arrow Connector 7"/>
          <p:cNvCxnSpPr/>
          <p:nvPr/>
        </p:nvCxnSpPr>
        <p:spPr>
          <a:xfrm>
            <a:off x="6709558" y="3103370"/>
            <a:ext cx="891477" cy="334775"/>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65397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462" y="1601012"/>
            <a:ext cx="2026241" cy="2701655"/>
          </a:xfrm>
          <a:prstGeom prst="rect">
            <a:avLst/>
          </a:prstGeom>
        </p:spPr>
      </p:pic>
      <p:sp>
        <p:nvSpPr>
          <p:cNvPr id="3" name="Slide Number Placeholder 2"/>
          <p:cNvSpPr>
            <a:spLocks noGrp="1"/>
          </p:cNvSpPr>
          <p:nvPr>
            <p:ph type="sldNum" sz="quarter" idx="11"/>
          </p:nvPr>
        </p:nvSpPr>
        <p:spPr/>
        <p:txBody>
          <a:bodyPr/>
          <a:lstStyle/>
          <a:p>
            <a:fld id="{6189B349-B284-884E-BF58-0D68D479BD97}" type="slidenum">
              <a:rPr lang="en-US" smtClean="0"/>
              <a:pPr/>
              <a:t>14</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880" y="919878"/>
            <a:ext cx="1591754" cy="15917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131" y="4386611"/>
            <a:ext cx="1833639" cy="18336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040" y="3586857"/>
            <a:ext cx="1185813" cy="221318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8847" y="162460"/>
            <a:ext cx="1888525" cy="194161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2956" y="1625408"/>
            <a:ext cx="3469106" cy="3469106"/>
          </a:xfrm>
          <a:prstGeom prst="rect">
            <a:avLst/>
          </a:prstGeom>
        </p:spPr>
      </p:pic>
    </p:spTree>
    <p:extLst>
      <p:ext uri="{BB962C8B-B14F-4D97-AF65-F5344CB8AC3E}">
        <p14:creationId xmlns:p14="http://schemas.microsoft.com/office/powerpoint/2010/main" val="339412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2</a:t>
            </a:fld>
            <a:endParaRPr lang="en-US" dirty="0"/>
          </a:p>
        </p:txBody>
      </p:sp>
      <p:sp>
        <p:nvSpPr>
          <p:cNvPr id="5" name="Rectangle 4"/>
          <p:cNvSpPr/>
          <p:nvPr/>
        </p:nvSpPr>
        <p:spPr>
          <a:xfrm>
            <a:off x="2795615" y="198735"/>
            <a:ext cx="411157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The Problems</a:t>
            </a:r>
            <a:endParaRPr lang="en-US" sz="5400" b="1" cap="none" spc="0" dirty="0">
              <a:ln/>
              <a:solidFill>
                <a:schemeClr val="accent3"/>
              </a:solidFill>
              <a:effectLst/>
            </a:endParaRPr>
          </a:p>
        </p:txBody>
      </p:sp>
      <p:sp>
        <p:nvSpPr>
          <p:cNvPr id="6" name="Rectangle 5"/>
          <p:cNvSpPr/>
          <p:nvPr/>
        </p:nvSpPr>
        <p:spPr>
          <a:xfrm>
            <a:off x="2139795" y="1198215"/>
            <a:ext cx="6362660" cy="923330"/>
          </a:xfrm>
          <a:prstGeom prst="rect">
            <a:avLst/>
          </a:prstGeom>
        </p:spPr>
        <p:txBody>
          <a:bodyPr wrap="square">
            <a:spAutoFit/>
          </a:bodyPr>
          <a:lstStyle/>
          <a:p>
            <a:pPr marL="342900" indent="-342900">
              <a:buFont typeface="+mj-lt"/>
              <a:buAutoNum type="arabicPeriod"/>
            </a:pPr>
            <a:r>
              <a:rPr lang="en-US" dirty="0" smtClean="0">
                <a:latin typeface="Arial Black" panose="020B0A04020102020204" pitchFamily="34" charset="0"/>
              </a:rPr>
              <a:t>Students submitted final culminating project.</a:t>
            </a:r>
          </a:p>
          <a:p>
            <a:pPr marL="342900" indent="-342900">
              <a:buFont typeface="+mj-lt"/>
              <a:buAutoNum type="arabicPeriod"/>
            </a:pPr>
            <a:r>
              <a:rPr lang="en-US" dirty="0" smtClean="0">
                <a:latin typeface="Arial Black" panose="020B0A04020102020204" pitchFamily="34" charset="0"/>
              </a:rPr>
              <a:t>Even when students “got it” they missed points.</a:t>
            </a:r>
            <a:endParaRPr lang="en-US" dirty="0">
              <a:latin typeface="Arial Black" panose="020B0A04020102020204" pitchFamily="34" charset="0"/>
            </a:endParaRPr>
          </a:p>
        </p:txBody>
      </p:sp>
      <p:sp>
        <p:nvSpPr>
          <p:cNvPr id="8" name="Rectangle 7"/>
          <p:cNvSpPr/>
          <p:nvPr/>
        </p:nvSpPr>
        <p:spPr>
          <a:xfrm>
            <a:off x="2795615" y="2649835"/>
            <a:ext cx="407515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The Solutions</a:t>
            </a:r>
            <a:endParaRPr lang="en-US" sz="5400" b="1" cap="none" spc="0" dirty="0">
              <a:ln/>
              <a:solidFill>
                <a:schemeClr val="accent3"/>
              </a:solidFill>
              <a:effectLst/>
            </a:endParaRPr>
          </a:p>
        </p:txBody>
      </p:sp>
      <p:sp>
        <p:nvSpPr>
          <p:cNvPr id="9" name="Rectangle 8"/>
          <p:cNvSpPr/>
          <p:nvPr/>
        </p:nvSpPr>
        <p:spPr>
          <a:xfrm>
            <a:off x="2139795" y="3944228"/>
            <a:ext cx="6362660" cy="1200329"/>
          </a:xfrm>
          <a:prstGeom prst="rect">
            <a:avLst/>
          </a:prstGeom>
        </p:spPr>
        <p:txBody>
          <a:bodyPr wrap="square">
            <a:spAutoFit/>
          </a:bodyPr>
          <a:lstStyle/>
          <a:p>
            <a:pPr marL="342900" indent="-342900">
              <a:buFont typeface="+mj-lt"/>
              <a:buAutoNum type="arabicPeriod"/>
            </a:pPr>
            <a:r>
              <a:rPr lang="en-US" dirty="0" smtClean="0">
                <a:latin typeface="Arial Black" panose="020B0A04020102020204" pitchFamily="34" charset="0"/>
              </a:rPr>
              <a:t>Show scoring guide in advance.</a:t>
            </a:r>
          </a:p>
          <a:p>
            <a:pPr marL="342900" indent="-342900">
              <a:buFont typeface="+mj-lt"/>
              <a:buAutoNum type="arabicPeriod"/>
            </a:pPr>
            <a:r>
              <a:rPr lang="en-US" dirty="0" smtClean="0">
                <a:latin typeface="Arial Black" panose="020B0A04020102020204" pitchFamily="34" charset="0"/>
              </a:rPr>
              <a:t>Collect student feedback on scoring guide.</a:t>
            </a:r>
          </a:p>
          <a:p>
            <a:pPr marL="342900" indent="-342900">
              <a:buFont typeface="+mj-lt"/>
              <a:buAutoNum type="arabicPeriod"/>
            </a:pPr>
            <a:r>
              <a:rPr lang="en-US" dirty="0" smtClean="0">
                <a:latin typeface="Arial Black" panose="020B0A04020102020204" pitchFamily="34" charset="0"/>
              </a:rPr>
              <a:t>Allow draft submission before final submission.</a:t>
            </a:r>
            <a:endParaRPr lang="en-US" dirty="0"/>
          </a:p>
        </p:txBody>
      </p:sp>
    </p:spTree>
    <p:extLst>
      <p:ext uri="{BB962C8B-B14F-4D97-AF65-F5344CB8AC3E}">
        <p14:creationId xmlns:p14="http://schemas.microsoft.com/office/powerpoint/2010/main" val="92072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1"/>
          </p:nvPr>
        </p:nvSpPr>
        <p:spPr/>
        <p:txBody>
          <a:bodyPr/>
          <a:lstStyle/>
          <a:p>
            <a:fld id="{6189B349-B284-884E-BF58-0D68D479BD97}" type="slidenum">
              <a:rPr lang="en-US" smtClean="0"/>
              <a:pPr/>
              <a:t>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00"/>
            <a:ext cx="9144000" cy="6846999"/>
          </a:xfrm>
          <a:prstGeom prst="rect">
            <a:avLst/>
          </a:prstGeom>
          <a:solidFill>
            <a:schemeClr val="tx1"/>
          </a:solidFill>
        </p:spPr>
      </p:pic>
      <p:sp>
        <p:nvSpPr>
          <p:cNvPr id="5" name="Rectangle 4"/>
          <p:cNvSpPr/>
          <p:nvPr/>
        </p:nvSpPr>
        <p:spPr>
          <a:xfrm>
            <a:off x="1371600" y="247804"/>
            <a:ext cx="7772400" cy="3490186"/>
          </a:xfrm>
          <a:prstGeom prst="rect">
            <a:avLst/>
          </a:prstGeom>
          <a:solidFill>
            <a:schemeClr val="bg1"/>
          </a:solidFill>
        </p:spPr>
        <p:txBody>
          <a:bodyPr wrap="square">
            <a:spAutoFit/>
          </a:bodyPr>
          <a:lstStyle/>
          <a:p>
            <a:pPr>
              <a:lnSpc>
                <a:spcPct val="115000"/>
              </a:lnSpc>
            </a:pPr>
            <a:r>
              <a:rPr lang="en-US" sz="2400" b="1" dirty="0">
                <a:latin typeface="Arial" panose="020B0604020202020204" pitchFamily="34" charset="0"/>
                <a:ea typeface="Arial" panose="020B0604020202020204" pitchFamily="34" charset="0"/>
              </a:rPr>
              <a:t>Each group should pick a different color for their contributions. Please put the group members’ names and group number in that color in the space below and then use that same color for any modifications you do in the document. Do not delete existing information, simply add to it. A sample group with the proper format is listed for you below.</a:t>
            </a:r>
            <a:endParaRPr lang="en-US" sz="2400" dirty="0">
              <a:effectLst/>
              <a:latin typeface="Arial" panose="020B0604020202020204" pitchFamily="34" charset="0"/>
              <a:ea typeface="Arial" panose="020B0604020202020204" pitchFamily="34" charset="0"/>
            </a:endParaRPr>
          </a:p>
        </p:txBody>
      </p:sp>
      <p:sp>
        <p:nvSpPr>
          <p:cNvPr id="6" name="Rectangle 5"/>
          <p:cNvSpPr/>
          <p:nvPr/>
        </p:nvSpPr>
        <p:spPr>
          <a:xfrm>
            <a:off x="1371600" y="207170"/>
            <a:ext cx="7772400" cy="2640723"/>
          </a:xfrm>
          <a:prstGeom prst="rect">
            <a:avLst/>
          </a:prstGeom>
          <a:solidFill>
            <a:schemeClr val="bg1"/>
          </a:solidFill>
        </p:spPr>
        <p:txBody>
          <a:bodyPr wrap="square">
            <a:spAutoFit/>
          </a:bodyPr>
          <a:lstStyle/>
          <a:p>
            <a:pPr>
              <a:lnSpc>
                <a:spcPct val="115000"/>
              </a:lnSpc>
            </a:pPr>
            <a:r>
              <a:rPr lang="en-US" sz="2400" b="1" dirty="0">
                <a:latin typeface="Arial" panose="020B0604020202020204" pitchFamily="34" charset="0"/>
                <a:ea typeface="Arial" panose="020B0604020202020204" pitchFamily="34" charset="0"/>
              </a:rPr>
              <a:t>Based on your feedback, I’ll be working on adjusting the scoring guide. All adjustments that use </a:t>
            </a:r>
            <a:r>
              <a:rPr lang="en-US" sz="2400" b="1" strike="sngStrike" dirty="0">
                <a:latin typeface="Arial" panose="020B0604020202020204" pitchFamily="34" charset="0"/>
                <a:ea typeface="Arial" panose="020B0604020202020204" pitchFamily="34" charset="0"/>
              </a:rPr>
              <a:t>strikethrough </a:t>
            </a:r>
            <a:r>
              <a:rPr lang="en-US" sz="2400" b="1" dirty="0">
                <a:latin typeface="Arial" panose="020B0604020202020204" pitchFamily="34" charset="0"/>
                <a:ea typeface="Arial" panose="020B0604020202020204" pitchFamily="34" charset="0"/>
              </a:rPr>
              <a:t>text or are </a:t>
            </a:r>
            <a:r>
              <a:rPr lang="en-US" sz="2400" b="1" u="sng" dirty="0">
                <a:latin typeface="Arial" panose="020B0604020202020204" pitchFamily="34" charset="0"/>
                <a:ea typeface="Arial" panose="020B0604020202020204" pitchFamily="34" charset="0"/>
              </a:rPr>
              <a:t>underlined </a:t>
            </a:r>
            <a:r>
              <a:rPr lang="en-US" sz="2400" b="1" dirty="0">
                <a:latin typeface="Arial" panose="020B0604020202020204" pitchFamily="34" charset="0"/>
                <a:ea typeface="Arial" panose="020B0604020202020204" pitchFamily="34" charset="0"/>
              </a:rPr>
              <a:t>are my adjustments based on your feedback. Once I have a final version, I’ll post it to the “Final Project” module in Canvas.</a:t>
            </a:r>
            <a:endParaRPr lang="en-US" sz="2400" dirty="0">
              <a:effectLst/>
              <a:latin typeface="Arial" panose="020B0604020202020204" pitchFamily="34" charset="0"/>
              <a:ea typeface="Arial" panose="020B0604020202020204" pitchFamily="34" charset="0"/>
            </a:endParaRPr>
          </a:p>
        </p:txBody>
      </p:sp>
      <p:sp>
        <p:nvSpPr>
          <p:cNvPr id="7" name="Rectangle 6"/>
          <p:cNvSpPr/>
          <p:nvPr/>
        </p:nvSpPr>
        <p:spPr>
          <a:xfrm>
            <a:off x="2685787" y="2193784"/>
            <a:ext cx="3549913" cy="2003625"/>
          </a:xfrm>
          <a:prstGeom prst="rect">
            <a:avLst/>
          </a:prstGeom>
        </p:spPr>
        <p:txBody>
          <a:bodyPr wrap="square">
            <a:spAutoFit/>
          </a:bodyPr>
          <a:lstStyle/>
          <a:p>
            <a:pPr>
              <a:lnSpc>
                <a:spcPct val="115000"/>
              </a:lnSpc>
            </a:pPr>
            <a:r>
              <a:rPr lang="en-US" b="1" dirty="0" smtClean="0">
                <a:latin typeface="Arial" panose="020B0604020202020204" pitchFamily="34" charset="0"/>
                <a:ea typeface="Arial" panose="020B0604020202020204" pitchFamily="34" charset="0"/>
              </a:rPr>
              <a:t>Notice that the colors to the right don’t match the colors created by students. That’s because Google docs automatically color-codes users.</a:t>
            </a:r>
            <a:endParaRPr lang="en-US" dirty="0">
              <a:latin typeface="Arial" panose="020B0604020202020204" pitchFamily="34" charset="0"/>
              <a:ea typeface="Arial" panose="020B0604020202020204" pitchFamily="34" charset="0"/>
            </a:endParaRPr>
          </a:p>
        </p:txBody>
      </p:sp>
      <p:cxnSp>
        <p:nvCxnSpPr>
          <p:cNvPr id="10" name="Straight Arrow Connector 9"/>
          <p:cNvCxnSpPr/>
          <p:nvPr/>
        </p:nvCxnSpPr>
        <p:spPr>
          <a:xfrm>
            <a:off x="5626100" y="3428999"/>
            <a:ext cx="965200" cy="571501"/>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H="1" flipV="1">
            <a:off x="1841500" y="2511933"/>
            <a:ext cx="844287" cy="181228"/>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9282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xit" presetSubtype="0" fill="hold" nodeType="withEffect">
                                  <p:stCondLst>
                                    <p:cond delay="0"/>
                                  </p:stCondLst>
                                  <p:childTnLst>
                                    <p:animEffect transition="out" filter="fad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4</a:t>
            </a:fld>
            <a:endParaRPr lang="en-US" dirty="0"/>
          </a:p>
        </p:txBody>
      </p:sp>
      <p:sp>
        <p:nvSpPr>
          <p:cNvPr id="4" name="Rectangle 3"/>
          <p:cNvSpPr/>
          <p:nvPr/>
        </p:nvSpPr>
        <p:spPr>
          <a:xfrm>
            <a:off x="2398951" y="300335"/>
            <a:ext cx="518430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Another Key Step</a:t>
            </a:r>
            <a:endParaRPr lang="en-US" sz="5400" b="1" cap="none" spc="0" dirty="0">
              <a:ln/>
              <a:solidFill>
                <a:schemeClr val="accent3"/>
              </a:solidFill>
              <a:effectLst/>
            </a:endParaRPr>
          </a:p>
        </p:txBody>
      </p:sp>
      <p:sp>
        <p:nvSpPr>
          <p:cNvPr id="5" name="Rectangle 4"/>
          <p:cNvSpPr/>
          <p:nvPr/>
        </p:nvSpPr>
        <p:spPr>
          <a:xfrm>
            <a:off x="1397001" y="1364710"/>
            <a:ext cx="7747000" cy="1938992"/>
          </a:xfrm>
          <a:prstGeom prst="rect">
            <a:avLst/>
          </a:prstGeom>
        </p:spPr>
        <p:txBody>
          <a:bodyPr wrap="square">
            <a:spAutoFit/>
          </a:bodyPr>
          <a:lstStyle/>
          <a:p>
            <a:r>
              <a:rPr lang="en-US" sz="2400" dirty="0" smtClean="0">
                <a:latin typeface="Arial Black" panose="020B0A04020102020204" pitchFamily="34" charset="0"/>
              </a:rPr>
              <a:t>After my corrections were made, I sent a message to the students to review the revised rubric. If they had comments or suggestions, I asked that each individual send those to me personally.</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15" y="2792961"/>
            <a:ext cx="5112172" cy="4179339"/>
          </a:xfrm>
          <a:prstGeom prst="rect">
            <a:avLst/>
          </a:prstGeom>
        </p:spPr>
      </p:pic>
    </p:spTree>
    <p:extLst>
      <p:ext uri="{BB962C8B-B14F-4D97-AF65-F5344CB8AC3E}">
        <p14:creationId xmlns:p14="http://schemas.microsoft.com/office/powerpoint/2010/main" val="3267188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5</a:t>
            </a:fld>
            <a:endParaRPr lang="en-US" dirty="0"/>
          </a:p>
        </p:txBody>
      </p:sp>
      <p:sp>
        <p:nvSpPr>
          <p:cNvPr id="4" name="Rectangle 3"/>
          <p:cNvSpPr/>
          <p:nvPr/>
        </p:nvSpPr>
        <p:spPr>
          <a:xfrm>
            <a:off x="2409416" y="1075034"/>
            <a:ext cx="5540783"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smtClean="0">
                <a:ln/>
                <a:solidFill>
                  <a:schemeClr val="accent3"/>
                </a:solidFill>
                <a:effectLst/>
              </a:rPr>
              <a:t>Example 1</a:t>
            </a:r>
            <a:endParaRPr lang="en-US" sz="7200" b="1" cap="none" spc="0" dirty="0">
              <a:ln/>
              <a:solidFill>
                <a:schemeClr val="accent3"/>
              </a:solidFill>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175" y="3254375"/>
            <a:ext cx="5505450" cy="2457450"/>
          </a:xfrm>
          <a:prstGeom prst="rect">
            <a:avLst/>
          </a:prstGeom>
        </p:spPr>
      </p:pic>
    </p:spTree>
    <p:extLst>
      <p:ext uri="{BB962C8B-B14F-4D97-AF65-F5344CB8AC3E}">
        <p14:creationId xmlns:p14="http://schemas.microsoft.com/office/powerpoint/2010/main" val="2109822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add title</a:t>
            </a:r>
            <a:endParaRPr lang="en-US" dirty="0"/>
          </a:p>
        </p:txBody>
      </p:sp>
      <p:sp>
        <p:nvSpPr>
          <p:cNvPr id="5" name="Slide Number Placeholder 4"/>
          <p:cNvSpPr>
            <a:spLocks noGrp="1"/>
          </p:cNvSpPr>
          <p:nvPr>
            <p:ph type="sldNum" sz="quarter" idx="11"/>
          </p:nvPr>
        </p:nvSpPr>
        <p:spPr>
          <a:xfrm>
            <a:off x="6553200" y="6505575"/>
            <a:ext cx="2320292" cy="365125"/>
          </a:xfrm>
        </p:spPr>
        <p:txBody>
          <a:bodyPr/>
          <a:lstStyle/>
          <a:p>
            <a:fld id="{6189B349-B284-884E-BF58-0D68D479BD97}" type="slidenum">
              <a:rPr lang="en-US" smtClean="0"/>
              <a:pPr/>
              <a:t>6</a:t>
            </a:fld>
            <a:endParaRPr lang="en-US" dirty="0"/>
          </a:p>
        </p:txBody>
      </p:sp>
      <p:sp>
        <p:nvSpPr>
          <p:cNvPr id="4" name="Content Placeholder 2"/>
          <p:cNvSpPr txBox="1">
            <a:spLocks/>
          </p:cNvSpPr>
          <p:nvPr/>
        </p:nvSpPr>
        <p:spPr>
          <a:xfrm>
            <a:off x="1622812" y="1531939"/>
            <a:ext cx="7250680" cy="4072754"/>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Lorem</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ipsum</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dolor sit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amet</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consectetur</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adipiscing</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elit</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Sed</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pretium</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libero</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quis</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dui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blandit</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pellentesque</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consequat</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libero</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gravida</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In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venenatis</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lacus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imperdiet</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tellus</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rutrum</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auctor</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Curabitur</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condimentum</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consequat</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nisi, in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aliquam</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nibh</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placerat</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vel.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Curabitur</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et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purus</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est</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facilisis</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nisl</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Aenean</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posuere</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lacus non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lectus</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malesuada</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 </a:t>
            </a:r>
            <a:r>
              <a:rPr kumimoji="0" lang="en-US" sz="3200" b="0" i="0" u="none" strike="noStrike" kern="1200" cap="none" spc="0" normalizeH="0" baseline="0" noProof="0" dirty="0" err="1" smtClean="0">
                <a:ln>
                  <a:noFill/>
                </a:ln>
                <a:solidFill>
                  <a:schemeClr val="tx1"/>
                </a:solidFill>
                <a:effectLst/>
                <a:uLnTx/>
                <a:uFillTx/>
                <a:latin typeface="Georgia"/>
                <a:ea typeface="+mn-ea"/>
                <a:cs typeface="Georgia"/>
              </a:rPr>
              <a:t>congue</a:t>
            </a:r>
            <a:r>
              <a:rPr kumimoji="0" lang="en-US" sz="3200" b="0" i="0" u="none" strike="noStrike" kern="1200" cap="none" spc="0" normalizeH="0" baseline="0" noProof="0" dirty="0" smtClean="0">
                <a:ln>
                  <a:noFill/>
                </a:ln>
                <a:solidFill>
                  <a:schemeClr val="tx1"/>
                </a:solidFill>
                <a:effectLst/>
                <a:uLnTx/>
                <a:uFillTx/>
                <a:latin typeface="Georgia"/>
                <a:ea typeface="+mn-ea"/>
                <a:cs typeface="Georgia"/>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19" y="54354"/>
            <a:ext cx="8075221" cy="6809376"/>
          </a:xfrm>
          <a:prstGeom prst="rect">
            <a:avLst/>
          </a:prstGeom>
        </p:spPr>
      </p:pic>
      <p:sp>
        <p:nvSpPr>
          <p:cNvPr id="6" name="TextBox 5"/>
          <p:cNvSpPr txBox="1"/>
          <p:nvPr/>
        </p:nvSpPr>
        <p:spPr>
          <a:xfrm>
            <a:off x="6138216" y="827089"/>
            <a:ext cx="1875484" cy="369332"/>
          </a:xfrm>
          <a:prstGeom prst="rect">
            <a:avLst/>
          </a:prstGeom>
          <a:solidFill>
            <a:srgbClr val="1B6917"/>
          </a:solidFill>
        </p:spPr>
        <p:txBody>
          <a:bodyPr wrap="square" rtlCol="0">
            <a:spAutoFit/>
          </a:bodyPr>
          <a:lstStyle/>
          <a:p>
            <a:pPr algn="ctr"/>
            <a:r>
              <a:rPr lang="en-US" dirty="0" smtClean="0">
                <a:solidFill>
                  <a:schemeClr val="bg1"/>
                </a:solidFill>
              </a:rPr>
              <a:t>Instructor Prompt</a:t>
            </a:r>
            <a:endParaRPr lang="en-US" dirty="0">
              <a:solidFill>
                <a:schemeClr val="bg1"/>
              </a:solidFill>
            </a:endParaRPr>
          </a:p>
        </p:txBody>
      </p:sp>
      <p:cxnSp>
        <p:nvCxnSpPr>
          <p:cNvPr id="8" name="Straight Arrow Connector 7"/>
          <p:cNvCxnSpPr/>
          <p:nvPr/>
        </p:nvCxnSpPr>
        <p:spPr>
          <a:xfrm flipH="1" flipV="1">
            <a:off x="5080000" y="596900"/>
            <a:ext cx="1028700" cy="317500"/>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H="1">
            <a:off x="6038850" y="3150256"/>
            <a:ext cx="1028700" cy="0"/>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H="1">
            <a:off x="6451600" y="3143286"/>
            <a:ext cx="624358" cy="1060030"/>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6553200" y="2599744"/>
            <a:ext cx="1875484" cy="369332"/>
          </a:xfrm>
          <a:prstGeom prst="rect">
            <a:avLst/>
          </a:prstGeom>
          <a:solidFill>
            <a:srgbClr val="1B6917"/>
          </a:solidFill>
        </p:spPr>
        <p:txBody>
          <a:bodyPr wrap="square" rtlCol="0">
            <a:spAutoFit/>
          </a:bodyPr>
          <a:lstStyle/>
          <a:p>
            <a:pPr algn="ctr"/>
            <a:r>
              <a:rPr lang="en-US" dirty="0" smtClean="0">
                <a:solidFill>
                  <a:schemeClr val="bg1"/>
                </a:solidFill>
              </a:rPr>
              <a:t>Student Response</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6257"/>
            <a:ext cx="9144000" cy="3435178"/>
          </a:xfrm>
          <a:prstGeom prst="rect">
            <a:avLst/>
          </a:prstGeom>
        </p:spPr>
      </p:pic>
      <p:sp>
        <p:nvSpPr>
          <p:cNvPr id="8" name="TextBox 7"/>
          <p:cNvSpPr txBox="1"/>
          <p:nvPr/>
        </p:nvSpPr>
        <p:spPr>
          <a:xfrm>
            <a:off x="7071076" y="1772118"/>
            <a:ext cx="2095500" cy="369332"/>
          </a:xfrm>
          <a:prstGeom prst="rect">
            <a:avLst/>
          </a:prstGeom>
          <a:solidFill>
            <a:srgbClr val="1B6917"/>
          </a:solidFill>
        </p:spPr>
        <p:txBody>
          <a:bodyPr wrap="square" rtlCol="0">
            <a:spAutoFit/>
          </a:bodyPr>
          <a:lstStyle/>
          <a:p>
            <a:pPr algn="ctr"/>
            <a:r>
              <a:rPr lang="en-US" dirty="0" smtClean="0">
                <a:solidFill>
                  <a:schemeClr val="bg1"/>
                </a:solidFill>
              </a:rPr>
              <a:t>Instructor Feedback</a:t>
            </a:r>
            <a:endParaRPr lang="en-US" dirty="0">
              <a:solidFill>
                <a:schemeClr val="bg1"/>
              </a:solidFill>
            </a:endParaRPr>
          </a:p>
        </p:txBody>
      </p:sp>
      <p:cxnSp>
        <p:nvCxnSpPr>
          <p:cNvPr id="6" name="Straight Arrow Connector 5"/>
          <p:cNvCxnSpPr/>
          <p:nvPr/>
        </p:nvCxnSpPr>
        <p:spPr>
          <a:xfrm flipH="1">
            <a:off x="787400" y="1106161"/>
            <a:ext cx="812800" cy="1331915"/>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cxnSp>
        <p:nvCxnSpPr>
          <p:cNvPr id="7" name="Straight Arrow Connector 6"/>
          <p:cNvCxnSpPr/>
          <p:nvPr/>
        </p:nvCxnSpPr>
        <p:spPr>
          <a:xfrm>
            <a:off x="1600200" y="1117600"/>
            <a:ext cx="965200" cy="2298700"/>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585108" y="695441"/>
            <a:ext cx="2095500" cy="369332"/>
          </a:xfrm>
          <a:prstGeom prst="rect">
            <a:avLst/>
          </a:prstGeom>
          <a:solidFill>
            <a:srgbClr val="1B6917"/>
          </a:solidFill>
        </p:spPr>
        <p:txBody>
          <a:bodyPr wrap="square" rtlCol="0">
            <a:spAutoFit/>
          </a:bodyPr>
          <a:lstStyle/>
          <a:p>
            <a:pPr algn="ctr"/>
            <a:r>
              <a:rPr lang="en-US" dirty="0" smtClean="0">
                <a:solidFill>
                  <a:schemeClr val="bg1"/>
                </a:solidFill>
              </a:rPr>
              <a:t>Student Scoring</a:t>
            </a:r>
            <a:endParaRPr lang="en-US" dirty="0">
              <a:solidFill>
                <a:schemeClr val="bg1"/>
              </a:solidFill>
            </a:endParaRPr>
          </a:p>
        </p:txBody>
      </p:sp>
      <p:cxnSp>
        <p:nvCxnSpPr>
          <p:cNvPr id="11" name="Straight Arrow Connector 10"/>
          <p:cNvCxnSpPr/>
          <p:nvPr/>
        </p:nvCxnSpPr>
        <p:spPr>
          <a:xfrm flipH="1">
            <a:off x="6273800" y="2165589"/>
            <a:ext cx="1975201" cy="529901"/>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H="1">
            <a:off x="7988651" y="2141450"/>
            <a:ext cx="260350" cy="554040"/>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pic>
        <p:nvPicPr>
          <p:cNvPr id="5" name="Picture 4"/>
          <p:cNvPicPr>
            <a:picLocks noChangeAspect="1"/>
          </p:cNvPicPr>
          <p:nvPr/>
        </p:nvPicPr>
        <p:blipFill>
          <a:blip r:embed="rId4"/>
          <a:stretch>
            <a:fillRect/>
          </a:stretch>
        </p:blipFill>
        <p:spPr>
          <a:xfrm>
            <a:off x="3243139" y="990995"/>
            <a:ext cx="3805361" cy="4850610"/>
          </a:xfrm>
          <a:prstGeom prst="rect">
            <a:avLst/>
          </a:prstGeom>
        </p:spPr>
      </p:pic>
    </p:spTree>
    <p:extLst>
      <p:ext uri="{BB962C8B-B14F-4D97-AF65-F5344CB8AC3E}">
        <p14:creationId xmlns:p14="http://schemas.microsoft.com/office/powerpoint/2010/main" val="20884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accel="50000" decel="50000" fill="hold" nodeType="withEffect">
                                  <p:stCondLst>
                                    <p:cond delay="0"/>
                                  </p:stCondLst>
                                  <p:childTnLst>
                                    <p:animMotion origin="layout" path="M 0.28542 -0.02477 L -0.12552 -0.02546 " pathEditMode="relative" rAng="0" ptsTypes="AA">
                                      <p:cBhvr>
                                        <p:cTn id="9" dur="2000" fill="hold"/>
                                        <p:tgtEl>
                                          <p:spTgt spid="5"/>
                                        </p:tgtEl>
                                        <p:attrNameLst>
                                          <p:attrName>ppt_x</p:attrName>
                                          <p:attrName>ppt_y</p:attrName>
                                        </p:attrNameLst>
                                      </p:cBhvr>
                                      <p:rCtr x="-2055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91669"/>
            <a:ext cx="8101499" cy="6742039"/>
          </a:xfrm>
          <a:prstGeom prst="rect">
            <a:avLst/>
          </a:prstGeom>
        </p:spPr>
      </p:pic>
      <p:sp>
        <p:nvSpPr>
          <p:cNvPr id="5" name="TextBox 4"/>
          <p:cNvSpPr txBox="1"/>
          <p:nvPr/>
        </p:nvSpPr>
        <p:spPr>
          <a:xfrm>
            <a:off x="6846337" y="1791369"/>
            <a:ext cx="2095500" cy="646331"/>
          </a:xfrm>
          <a:prstGeom prst="rect">
            <a:avLst/>
          </a:prstGeom>
          <a:solidFill>
            <a:srgbClr val="1B6917"/>
          </a:solidFill>
        </p:spPr>
        <p:txBody>
          <a:bodyPr wrap="square" rtlCol="0">
            <a:spAutoFit/>
          </a:bodyPr>
          <a:lstStyle/>
          <a:p>
            <a:pPr algn="ctr"/>
            <a:r>
              <a:rPr lang="en-US" dirty="0" smtClean="0">
                <a:solidFill>
                  <a:schemeClr val="bg1"/>
                </a:solidFill>
              </a:rPr>
              <a:t>Color-Coded</a:t>
            </a:r>
          </a:p>
          <a:p>
            <a:pPr algn="ctr"/>
            <a:r>
              <a:rPr lang="en-US" dirty="0" smtClean="0">
                <a:solidFill>
                  <a:schemeClr val="bg1"/>
                </a:solidFill>
              </a:rPr>
              <a:t>Student Corrections</a:t>
            </a:r>
            <a:endParaRPr lang="en-US" dirty="0">
              <a:solidFill>
                <a:schemeClr val="bg1"/>
              </a:solidFill>
            </a:endParaRPr>
          </a:p>
        </p:txBody>
      </p:sp>
      <p:cxnSp>
        <p:nvCxnSpPr>
          <p:cNvPr id="6" name="Straight Arrow Connector 5"/>
          <p:cNvCxnSpPr/>
          <p:nvPr/>
        </p:nvCxnSpPr>
        <p:spPr>
          <a:xfrm flipH="1">
            <a:off x="5829300" y="1976035"/>
            <a:ext cx="990600" cy="0"/>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H="1">
            <a:off x="7894088" y="2479136"/>
            <a:ext cx="208512" cy="1534064"/>
          </a:xfrm>
          <a:prstGeom prst="straightConnector1">
            <a:avLst/>
          </a:prstGeom>
          <a:ln>
            <a:solidFill>
              <a:srgbClr val="1B6917"/>
            </a:solidFill>
            <a:tailEnd type="triangle"/>
          </a:ln>
        </p:spPr>
        <p:style>
          <a:lnRef idx="3">
            <a:schemeClr val="accent3"/>
          </a:lnRef>
          <a:fillRef idx="0">
            <a:schemeClr val="accent3"/>
          </a:fillRef>
          <a:effectRef idx="2">
            <a:schemeClr val="accent3"/>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288" y="-88231"/>
            <a:ext cx="1879600" cy="1879600"/>
          </a:xfrm>
          <a:prstGeom prst="rect">
            <a:avLst/>
          </a:prstGeom>
        </p:spPr>
      </p:pic>
      <p:sp>
        <p:nvSpPr>
          <p:cNvPr id="15" name="Rectangle 14"/>
          <p:cNvSpPr/>
          <p:nvPr/>
        </p:nvSpPr>
        <p:spPr>
          <a:xfrm>
            <a:off x="4914900" y="2968815"/>
            <a:ext cx="3340100" cy="646331"/>
          </a:xfrm>
          <a:prstGeom prst="rect">
            <a:avLst/>
          </a:prstGeom>
        </p:spPr>
        <p:txBody>
          <a:bodyPr wrap="square">
            <a:spAutoFit/>
          </a:bodyPr>
          <a:lstStyle/>
          <a:p>
            <a:r>
              <a:rPr lang="en-US" dirty="0" smtClean="0">
                <a:latin typeface="Arial Black" panose="020B0A04020102020204" pitchFamily="34" charset="0"/>
              </a:rPr>
              <a:t>Not perfect, but better than the draft.</a:t>
            </a:r>
            <a:endParaRPr lang="en-US" dirty="0">
              <a:latin typeface="Arial Black" panose="020B0A04020102020204" pitchFamily="34" charset="0"/>
            </a:endParaRPr>
          </a:p>
        </p:txBody>
      </p:sp>
    </p:spTree>
    <p:extLst>
      <p:ext uri="{BB962C8B-B14F-4D97-AF65-F5344CB8AC3E}">
        <p14:creationId xmlns:p14="http://schemas.microsoft.com/office/powerpoint/2010/main" val="2875750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9</a:t>
            </a:fld>
            <a:endParaRPr lang="en-US" dirty="0"/>
          </a:p>
        </p:txBody>
      </p:sp>
      <p:sp>
        <p:nvSpPr>
          <p:cNvPr id="5" name="Rectangle 4"/>
          <p:cNvSpPr/>
          <p:nvPr/>
        </p:nvSpPr>
        <p:spPr>
          <a:xfrm>
            <a:off x="2768387" y="918845"/>
            <a:ext cx="4115230" cy="203132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smtClean="0">
                <a:ln/>
                <a:solidFill>
                  <a:schemeClr val="accent3"/>
                </a:solidFill>
                <a:effectLst/>
              </a:rPr>
              <a:t>Example 2</a:t>
            </a:r>
          </a:p>
          <a:p>
            <a:pPr algn="ctr"/>
            <a:endParaRPr lang="en-US" sz="5400" b="1" cap="none" spc="0" dirty="0">
              <a:ln/>
              <a:solidFill>
                <a:schemeClr val="accent3"/>
              </a:solidFill>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743" y="2247900"/>
            <a:ext cx="3416517" cy="3744128"/>
          </a:xfrm>
          <a:prstGeom prst="rect">
            <a:avLst/>
          </a:prstGeom>
        </p:spPr>
      </p:pic>
    </p:spTree>
    <p:extLst>
      <p:ext uri="{BB962C8B-B14F-4D97-AF65-F5344CB8AC3E}">
        <p14:creationId xmlns:p14="http://schemas.microsoft.com/office/powerpoint/2010/main" val="3425424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1311</TotalTime>
  <Words>433</Words>
  <Application>Microsoft Office PowerPoint</Application>
  <PresentationFormat>On-screen Show (4:3)</PresentationFormat>
  <Paragraphs>57</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Georgia</vt:lpstr>
      <vt:lpstr>Office Theme</vt:lpstr>
      <vt:lpstr>PowerPoint Presentation</vt:lpstr>
      <vt:lpstr>PowerPoint Presentation</vt:lpstr>
      <vt:lpstr>PowerPoint Presentation</vt:lpstr>
      <vt:lpstr>PowerPoint Presentation</vt:lpstr>
      <vt:lpstr>PowerPoint Presentation</vt:lpstr>
      <vt:lpstr>Click to add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Miner</dc:creator>
  <cp:lastModifiedBy>Hays, Malcolm Edgar</cp:lastModifiedBy>
  <cp:revision>42</cp:revision>
  <dcterms:created xsi:type="dcterms:W3CDTF">2011-01-20T20:57:47Z</dcterms:created>
  <dcterms:modified xsi:type="dcterms:W3CDTF">2016-03-29T14:08:13Z</dcterms:modified>
</cp:coreProperties>
</file>