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42" r:id="rId1"/>
  </p:sldMasterIdLst>
  <p:notesMasterIdLst>
    <p:notesMasterId r:id="rId19"/>
  </p:notesMasterIdLst>
  <p:sldIdLst>
    <p:sldId id="256" r:id="rId2"/>
    <p:sldId id="258" r:id="rId3"/>
    <p:sldId id="276" r:id="rId4"/>
    <p:sldId id="267" r:id="rId5"/>
    <p:sldId id="260" r:id="rId6"/>
    <p:sldId id="277" r:id="rId7"/>
    <p:sldId id="259" r:id="rId8"/>
    <p:sldId id="269" r:id="rId9"/>
    <p:sldId id="274" r:id="rId10"/>
    <p:sldId id="275" r:id="rId11"/>
    <p:sldId id="278" r:id="rId12"/>
    <p:sldId id="261" r:id="rId13"/>
    <p:sldId id="271" r:id="rId14"/>
    <p:sldId id="272" r:id="rId15"/>
    <p:sldId id="273" r:id="rId16"/>
    <p:sldId id="265"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02"/>
    <p:restoredTop sz="64837"/>
  </p:normalViewPr>
  <p:slideViewPr>
    <p:cSldViewPr snapToGrid="0" snapToObjects="1">
      <p:cViewPr varScale="1">
        <p:scale>
          <a:sx n="62" d="100"/>
          <a:sy n="62" d="100"/>
        </p:scale>
        <p:origin x="1672"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CD8752-84D2-6B48-80D5-EA0624B560FE}" type="doc">
      <dgm:prSet loTypeId="urn:microsoft.com/office/officeart/2005/8/layout/venn1" loCatId="" qsTypeId="urn:microsoft.com/office/officeart/2005/8/quickstyle/simple4" qsCatId="simple" csTypeId="urn:microsoft.com/office/officeart/2005/8/colors/colorful2" csCatId="colorful" phldr="1"/>
      <dgm:spPr/>
    </dgm:pt>
    <dgm:pt modelId="{D323945A-6872-694A-A538-209E8FB16D91}">
      <dgm:prSet phldrT="[Text]"/>
      <dgm:spPr/>
      <dgm:t>
        <a:bodyPr/>
        <a:lstStyle/>
        <a:p>
          <a:r>
            <a:rPr lang="en-US" dirty="0" smtClean="0"/>
            <a:t>Pedagogy</a:t>
          </a:r>
          <a:endParaRPr lang="en-US" dirty="0"/>
        </a:p>
      </dgm:t>
    </dgm:pt>
    <dgm:pt modelId="{FAB5A222-C42D-0742-BDF0-B5A1AC63D443}" type="parTrans" cxnId="{6A16AA42-5EA8-6045-B5E7-C4C421FD388C}">
      <dgm:prSet/>
      <dgm:spPr/>
      <dgm:t>
        <a:bodyPr/>
        <a:lstStyle/>
        <a:p>
          <a:endParaRPr lang="en-US"/>
        </a:p>
      </dgm:t>
    </dgm:pt>
    <dgm:pt modelId="{EEB9A4AA-024A-BB4B-A59B-F899513AB940}" type="sibTrans" cxnId="{6A16AA42-5EA8-6045-B5E7-C4C421FD388C}">
      <dgm:prSet/>
      <dgm:spPr/>
      <dgm:t>
        <a:bodyPr/>
        <a:lstStyle/>
        <a:p>
          <a:endParaRPr lang="en-US"/>
        </a:p>
      </dgm:t>
    </dgm:pt>
    <dgm:pt modelId="{DADDAAEA-115D-2D4B-8F25-3A42AA78A4C0}">
      <dgm:prSet phldrT="[Text]"/>
      <dgm:spPr/>
      <dgm:t>
        <a:bodyPr/>
        <a:lstStyle/>
        <a:p>
          <a:r>
            <a:rPr lang="en-US" dirty="0" smtClean="0"/>
            <a:t>Content</a:t>
          </a:r>
          <a:endParaRPr lang="en-US" dirty="0"/>
        </a:p>
      </dgm:t>
    </dgm:pt>
    <dgm:pt modelId="{083F949D-6D30-4A42-9BB0-72383F5199E4}" type="parTrans" cxnId="{C391026D-DED0-8949-BB51-1823EDF21816}">
      <dgm:prSet/>
      <dgm:spPr/>
      <dgm:t>
        <a:bodyPr/>
        <a:lstStyle/>
        <a:p>
          <a:endParaRPr lang="en-US"/>
        </a:p>
      </dgm:t>
    </dgm:pt>
    <dgm:pt modelId="{B3EC4B87-FFC8-9247-8039-9BB33F2941AA}" type="sibTrans" cxnId="{C391026D-DED0-8949-BB51-1823EDF21816}">
      <dgm:prSet/>
      <dgm:spPr/>
      <dgm:t>
        <a:bodyPr/>
        <a:lstStyle/>
        <a:p>
          <a:endParaRPr lang="en-US"/>
        </a:p>
      </dgm:t>
    </dgm:pt>
    <dgm:pt modelId="{4817A1CC-F3A7-C347-9F36-C4545D272B9C}">
      <dgm:prSet phldrT="[Text]"/>
      <dgm:spPr/>
      <dgm:t>
        <a:bodyPr/>
        <a:lstStyle/>
        <a:p>
          <a:r>
            <a:rPr lang="en-US" dirty="0" smtClean="0"/>
            <a:t>Context</a:t>
          </a:r>
          <a:endParaRPr lang="en-US" dirty="0"/>
        </a:p>
      </dgm:t>
    </dgm:pt>
    <dgm:pt modelId="{EFF83BD7-4B8B-F941-A037-213996665F1A}" type="parTrans" cxnId="{B5840B73-C1B6-9341-A175-005CAFF07E13}">
      <dgm:prSet/>
      <dgm:spPr/>
      <dgm:t>
        <a:bodyPr/>
        <a:lstStyle/>
        <a:p>
          <a:endParaRPr lang="en-US"/>
        </a:p>
      </dgm:t>
    </dgm:pt>
    <dgm:pt modelId="{DA12E6A1-6F8B-2C47-A6E2-606B844AD882}" type="sibTrans" cxnId="{B5840B73-C1B6-9341-A175-005CAFF07E13}">
      <dgm:prSet/>
      <dgm:spPr/>
      <dgm:t>
        <a:bodyPr/>
        <a:lstStyle/>
        <a:p>
          <a:endParaRPr lang="en-US"/>
        </a:p>
      </dgm:t>
    </dgm:pt>
    <dgm:pt modelId="{8CF90CE6-0426-5E41-B425-7619F2E54F08}" type="pres">
      <dgm:prSet presAssocID="{7ECD8752-84D2-6B48-80D5-EA0624B560FE}" presName="compositeShape" presStyleCnt="0">
        <dgm:presLayoutVars>
          <dgm:chMax val="7"/>
          <dgm:dir/>
          <dgm:resizeHandles val="exact"/>
        </dgm:presLayoutVars>
      </dgm:prSet>
      <dgm:spPr/>
    </dgm:pt>
    <dgm:pt modelId="{E108241C-FE48-1F44-B133-7FDD40DD859C}" type="pres">
      <dgm:prSet presAssocID="{D323945A-6872-694A-A538-209E8FB16D91}" presName="circ1" presStyleLbl="vennNode1" presStyleIdx="0" presStyleCnt="3"/>
      <dgm:spPr/>
      <dgm:t>
        <a:bodyPr/>
        <a:lstStyle/>
        <a:p>
          <a:endParaRPr lang="en-US"/>
        </a:p>
      </dgm:t>
    </dgm:pt>
    <dgm:pt modelId="{1B2995B2-9475-1847-9592-3A49FC69E853}" type="pres">
      <dgm:prSet presAssocID="{D323945A-6872-694A-A538-209E8FB16D91}" presName="circ1Tx" presStyleLbl="revTx" presStyleIdx="0" presStyleCnt="0">
        <dgm:presLayoutVars>
          <dgm:chMax val="0"/>
          <dgm:chPref val="0"/>
          <dgm:bulletEnabled val="1"/>
        </dgm:presLayoutVars>
      </dgm:prSet>
      <dgm:spPr/>
      <dgm:t>
        <a:bodyPr/>
        <a:lstStyle/>
        <a:p>
          <a:endParaRPr lang="en-US"/>
        </a:p>
      </dgm:t>
    </dgm:pt>
    <dgm:pt modelId="{28A59514-BAC1-3C40-B9C1-082018B512E0}" type="pres">
      <dgm:prSet presAssocID="{DADDAAEA-115D-2D4B-8F25-3A42AA78A4C0}" presName="circ2" presStyleLbl="vennNode1" presStyleIdx="1" presStyleCnt="3"/>
      <dgm:spPr/>
      <dgm:t>
        <a:bodyPr/>
        <a:lstStyle/>
        <a:p>
          <a:endParaRPr lang="en-US"/>
        </a:p>
      </dgm:t>
    </dgm:pt>
    <dgm:pt modelId="{D71A791C-3167-D741-9436-E215C6DDEC7D}" type="pres">
      <dgm:prSet presAssocID="{DADDAAEA-115D-2D4B-8F25-3A42AA78A4C0}" presName="circ2Tx" presStyleLbl="revTx" presStyleIdx="0" presStyleCnt="0">
        <dgm:presLayoutVars>
          <dgm:chMax val="0"/>
          <dgm:chPref val="0"/>
          <dgm:bulletEnabled val="1"/>
        </dgm:presLayoutVars>
      </dgm:prSet>
      <dgm:spPr/>
      <dgm:t>
        <a:bodyPr/>
        <a:lstStyle/>
        <a:p>
          <a:endParaRPr lang="en-US"/>
        </a:p>
      </dgm:t>
    </dgm:pt>
    <dgm:pt modelId="{404BDE4A-33DA-C44B-ACBE-5E9E80F6657A}" type="pres">
      <dgm:prSet presAssocID="{4817A1CC-F3A7-C347-9F36-C4545D272B9C}" presName="circ3" presStyleLbl="vennNode1" presStyleIdx="2" presStyleCnt="3"/>
      <dgm:spPr/>
      <dgm:t>
        <a:bodyPr/>
        <a:lstStyle/>
        <a:p>
          <a:endParaRPr lang="en-US"/>
        </a:p>
      </dgm:t>
    </dgm:pt>
    <dgm:pt modelId="{744F000F-8821-164D-A1A6-C318F659A9E8}" type="pres">
      <dgm:prSet presAssocID="{4817A1CC-F3A7-C347-9F36-C4545D272B9C}" presName="circ3Tx" presStyleLbl="revTx" presStyleIdx="0" presStyleCnt="0">
        <dgm:presLayoutVars>
          <dgm:chMax val="0"/>
          <dgm:chPref val="0"/>
          <dgm:bulletEnabled val="1"/>
        </dgm:presLayoutVars>
      </dgm:prSet>
      <dgm:spPr/>
      <dgm:t>
        <a:bodyPr/>
        <a:lstStyle/>
        <a:p>
          <a:endParaRPr lang="en-US"/>
        </a:p>
      </dgm:t>
    </dgm:pt>
  </dgm:ptLst>
  <dgm:cxnLst>
    <dgm:cxn modelId="{9A3467F8-A212-E048-A204-36194D2D5B6D}" type="presOf" srcId="{4817A1CC-F3A7-C347-9F36-C4545D272B9C}" destId="{404BDE4A-33DA-C44B-ACBE-5E9E80F6657A}" srcOrd="0" destOrd="0" presId="urn:microsoft.com/office/officeart/2005/8/layout/venn1"/>
    <dgm:cxn modelId="{472DEB0D-CCB2-2B41-96AD-55BDFCCD2EA5}" type="presOf" srcId="{D323945A-6872-694A-A538-209E8FB16D91}" destId="{E108241C-FE48-1F44-B133-7FDD40DD859C}" srcOrd="0" destOrd="0" presId="urn:microsoft.com/office/officeart/2005/8/layout/venn1"/>
    <dgm:cxn modelId="{8B60DA69-E08A-D94F-AF99-4662434EC703}" type="presOf" srcId="{D323945A-6872-694A-A538-209E8FB16D91}" destId="{1B2995B2-9475-1847-9592-3A49FC69E853}" srcOrd="1" destOrd="0" presId="urn:microsoft.com/office/officeart/2005/8/layout/venn1"/>
    <dgm:cxn modelId="{836380EE-F0D8-BA43-9CF6-F434320BF665}" type="presOf" srcId="{7ECD8752-84D2-6B48-80D5-EA0624B560FE}" destId="{8CF90CE6-0426-5E41-B425-7619F2E54F08}" srcOrd="0" destOrd="0" presId="urn:microsoft.com/office/officeart/2005/8/layout/venn1"/>
    <dgm:cxn modelId="{C391026D-DED0-8949-BB51-1823EDF21816}" srcId="{7ECD8752-84D2-6B48-80D5-EA0624B560FE}" destId="{DADDAAEA-115D-2D4B-8F25-3A42AA78A4C0}" srcOrd="1" destOrd="0" parTransId="{083F949D-6D30-4A42-9BB0-72383F5199E4}" sibTransId="{B3EC4B87-FFC8-9247-8039-9BB33F2941AA}"/>
    <dgm:cxn modelId="{47A3949C-1F55-5840-9FE8-53451235BB88}" type="presOf" srcId="{DADDAAEA-115D-2D4B-8F25-3A42AA78A4C0}" destId="{28A59514-BAC1-3C40-B9C1-082018B512E0}" srcOrd="0" destOrd="0" presId="urn:microsoft.com/office/officeart/2005/8/layout/venn1"/>
    <dgm:cxn modelId="{EBD603C8-36AD-C94C-9F95-EC4425946699}" type="presOf" srcId="{4817A1CC-F3A7-C347-9F36-C4545D272B9C}" destId="{744F000F-8821-164D-A1A6-C318F659A9E8}" srcOrd="1" destOrd="0" presId="urn:microsoft.com/office/officeart/2005/8/layout/venn1"/>
    <dgm:cxn modelId="{B5840B73-C1B6-9341-A175-005CAFF07E13}" srcId="{7ECD8752-84D2-6B48-80D5-EA0624B560FE}" destId="{4817A1CC-F3A7-C347-9F36-C4545D272B9C}" srcOrd="2" destOrd="0" parTransId="{EFF83BD7-4B8B-F941-A037-213996665F1A}" sibTransId="{DA12E6A1-6F8B-2C47-A6E2-606B844AD882}"/>
    <dgm:cxn modelId="{6A16AA42-5EA8-6045-B5E7-C4C421FD388C}" srcId="{7ECD8752-84D2-6B48-80D5-EA0624B560FE}" destId="{D323945A-6872-694A-A538-209E8FB16D91}" srcOrd="0" destOrd="0" parTransId="{FAB5A222-C42D-0742-BDF0-B5A1AC63D443}" sibTransId="{EEB9A4AA-024A-BB4B-A59B-F899513AB940}"/>
    <dgm:cxn modelId="{44BDB799-F3A6-4D4B-89FF-044298EE4B44}" type="presOf" srcId="{DADDAAEA-115D-2D4B-8F25-3A42AA78A4C0}" destId="{D71A791C-3167-D741-9436-E215C6DDEC7D}" srcOrd="1" destOrd="0" presId="urn:microsoft.com/office/officeart/2005/8/layout/venn1"/>
    <dgm:cxn modelId="{44169521-97E2-8F41-8B14-6C5DEC432A47}" type="presParOf" srcId="{8CF90CE6-0426-5E41-B425-7619F2E54F08}" destId="{E108241C-FE48-1F44-B133-7FDD40DD859C}" srcOrd="0" destOrd="0" presId="urn:microsoft.com/office/officeart/2005/8/layout/venn1"/>
    <dgm:cxn modelId="{57058E55-F531-2A4E-A6CD-4FDE089066B0}" type="presParOf" srcId="{8CF90CE6-0426-5E41-B425-7619F2E54F08}" destId="{1B2995B2-9475-1847-9592-3A49FC69E853}" srcOrd="1" destOrd="0" presId="urn:microsoft.com/office/officeart/2005/8/layout/venn1"/>
    <dgm:cxn modelId="{E3306A13-AFBE-7946-B403-9A349095535F}" type="presParOf" srcId="{8CF90CE6-0426-5E41-B425-7619F2E54F08}" destId="{28A59514-BAC1-3C40-B9C1-082018B512E0}" srcOrd="2" destOrd="0" presId="urn:microsoft.com/office/officeart/2005/8/layout/venn1"/>
    <dgm:cxn modelId="{696CD23B-BF76-344A-A198-A644F5088207}" type="presParOf" srcId="{8CF90CE6-0426-5E41-B425-7619F2E54F08}" destId="{D71A791C-3167-D741-9436-E215C6DDEC7D}" srcOrd="3" destOrd="0" presId="urn:microsoft.com/office/officeart/2005/8/layout/venn1"/>
    <dgm:cxn modelId="{4D418181-766E-FF4D-BCDD-2DD81510CE32}" type="presParOf" srcId="{8CF90CE6-0426-5E41-B425-7619F2E54F08}" destId="{404BDE4A-33DA-C44B-ACBE-5E9E80F6657A}" srcOrd="4" destOrd="0" presId="urn:microsoft.com/office/officeart/2005/8/layout/venn1"/>
    <dgm:cxn modelId="{9C71FA4C-02F8-054F-8531-8214D8F8B0AE}" type="presParOf" srcId="{8CF90CE6-0426-5E41-B425-7619F2E54F08}" destId="{744F000F-8821-164D-A1A6-C318F659A9E8}"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8241C-FE48-1F44-B133-7FDD40DD859C}">
      <dsp:nvSpPr>
        <dsp:cNvPr id="0" name=""/>
        <dsp:cNvSpPr/>
      </dsp:nvSpPr>
      <dsp:spPr>
        <a:xfrm>
          <a:off x="2131278" y="61566"/>
          <a:ext cx="2955174" cy="2955174"/>
        </a:xfrm>
        <a:prstGeom prst="ellipse">
          <a:avLst/>
        </a:prstGeom>
        <a:gradFill rotWithShape="0">
          <a:gsLst>
            <a:gs pos="0">
              <a:schemeClr val="accent2">
                <a:alpha val="50000"/>
                <a:hueOff val="0"/>
                <a:satOff val="0"/>
                <a:lumOff val="0"/>
                <a:alphaOff val="0"/>
                <a:tint val="98000"/>
                <a:satMod val="110000"/>
                <a:lumMod val="104000"/>
              </a:schemeClr>
            </a:gs>
            <a:gs pos="69000">
              <a:schemeClr val="accent2">
                <a:alpha val="50000"/>
                <a:hueOff val="0"/>
                <a:satOff val="0"/>
                <a:lumOff val="0"/>
                <a:alphaOff val="0"/>
                <a:shade val="88000"/>
                <a:satMod val="130000"/>
                <a:lumMod val="92000"/>
              </a:schemeClr>
            </a:gs>
            <a:gs pos="100000">
              <a:schemeClr val="accent2">
                <a:alpha val="5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r>
            <a:rPr lang="en-US" sz="3300" kern="1200" dirty="0" smtClean="0"/>
            <a:t>Pedagogy</a:t>
          </a:r>
          <a:endParaRPr lang="en-US" sz="3300" kern="1200" dirty="0"/>
        </a:p>
      </dsp:txBody>
      <dsp:txXfrm>
        <a:off x="2525301" y="578721"/>
        <a:ext cx="2167128" cy="1329828"/>
      </dsp:txXfrm>
    </dsp:sp>
    <dsp:sp modelId="{28A59514-BAC1-3C40-B9C1-082018B512E0}">
      <dsp:nvSpPr>
        <dsp:cNvPr id="0" name=""/>
        <dsp:cNvSpPr/>
      </dsp:nvSpPr>
      <dsp:spPr>
        <a:xfrm>
          <a:off x="3197604" y="1908550"/>
          <a:ext cx="2955174" cy="2955174"/>
        </a:xfrm>
        <a:prstGeom prst="ellipse">
          <a:avLst/>
        </a:prstGeom>
        <a:gradFill rotWithShape="0">
          <a:gsLst>
            <a:gs pos="0">
              <a:schemeClr val="accent2">
                <a:alpha val="50000"/>
                <a:hueOff val="-542946"/>
                <a:satOff val="20594"/>
                <a:lumOff val="-11274"/>
                <a:alphaOff val="0"/>
                <a:tint val="98000"/>
                <a:satMod val="110000"/>
                <a:lumMod val="104000"/>
              </a:schemeClr>
            </a:gs>
            <a:gs pos="69000">
              <a:schemeClr val="accent2">
                <a:alpha val="50000"/>
                <a:hueOff val="-542946"/>
                <a:satOff val="20594"/>
                <a:lumOff val="-11274"/>
                <a:alphaOff val="0"/>
                <a:shade val="88000"/>
                <a:satMod val="130000"/>
                <a:lumMod val="92000"/>
              </a:schemeClr>
            </a:gs>
            <a:gs pos="100000">
              <a:schemeClr val="accent2">
                <a:alpha val="50000"/>
                <a:hueOff val="-542946"/>
                <a:satOff val="20594"/>
                <a:lumOff val="-11274"/>
                <a:alphaOff val="0"/>
                <a:shade val="78000"/>
                <a:satMod val="130000"/>
                <a:lumMod val="92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r>
            <a:rPr lang="en-US" sz="3300" kern="1200" dirty="0" smtClean="0"/>
            <a:t>Content</a:t>
          </a:r>
          <a:endParaRPr lang="en-US" sz="3300" kern="1200" dirty="0"/>
        </a:p>
      </dsp:txBody>
      <dsp:txXfrm>
        <a:off x="4101395" y="2671970"/>
        <a:ext cx="1773104" cy="1625346"/>
      </dsp:txXfrm>
    </dsp:sp>
    <dsp:sp modelId="{404BDE4A-33DA-C44B-ACBE-5E9E80F6657A}">
      <dsp:nvSpPr>
        <dsp:cNvPr id="0" name=""/>
        <dsp:cNvSpPr/>
      </dsp:nvSpPr>
      <dsp:spPr>
        <a:xfrm>
          <a:off x="1064953" y="1908550"/>
          <a:ext cx="2955174" cy="2955174"/>
        </a:xfrm>
        <a:prstGeom prst="ellipse">
          <a:avLst/>
        </a:prstGeom>
        <a:gradFill rotWithShape="0">
          <a:gsLst>
            <a:gs pos="0">
              <a:schemeClr val="accent2">
                <a:alpha val="50000"/>
                <a:hueOff val="-1085892"/>
                <a:satOff val="41188"/>
                <a:lumOff val="-22547"/>
                <a:alphaOff val="0"/>
                <a:tint val="98000"/>
                <a:satMod val="110000"/>
                <a:lumMod val="104000"/>
              </a:schemeClr>
            </a:gs>
            <a:gs pos="69000">
              <a:schemeClr val="accent2">
                <a:alpha val="50000"/>
                <a:hueOff val="-1085892"/>
                <a:satOff val="41188"/>
                <a:lumOff val="-22547"/>
                <a:alphaOff val="0"/>
                <a:shade val="88000"/>
                <a:satMod val="130000"/>
                <a:lumMod val="92000"/>
              </a:schemeClr>
            </a:gs>
            <a:gs pos="100000">
              <a:schemeClr val="accent2">
                <a:alpha val="50000"/>
                <a:hueOff val="-1085892"/>
                <a:satOff val="41188"/>
                <a:lumOff val="-22547"/>
                <a:alphaOff val="0"/>
                <a:shade val="78000"/>
                <a:satMod val="130000"/>
                <a:lumMod val="92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r>
            <a:rPr lang="en-US" sz="3300" kern="1200" dirty="0" smtClean="0"/>
            <a:t>Context</a:t>
          </a:r>
          <a:endParaRPr lang="en-US" sz="3300" kern="1200" dirty="0"/>
        </a:p>
      </dsp:txBody>
      <dsp:txXfrm>
        <a:off x="1343232" y="2671970"/>
        <a:ext cx="1773104" cy="162534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6ECC4-F2E9-FC4B-A266-31C13586AD50}" type="datetimeFigureOut">
              <a:rPr lang="en-US" smtClean="0"/>
              <a:t>3/16/17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F95815-BB05-2D4A-94CB-CAF394C8C44B}" type="slidenum">
              <a:rPr lang="en-US" smtClean="0"/>
              <a:t>‹#›</a:t>
            </a:fld>
            <a:endParaRPr lang="en-US"/>
          </a:p>
        </p:txBody>
      </p:sp>
    </p:spTree>
    <p:extLst>
      <p:ext uri="{BB962C8B-B14F-4D97-AF65-F5344CB8AC3E}">
        <p14:creationId xmlns:p14="http://schemas.microsoft.com/office/powerpoint/2010/main" val="360012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infed.org/thinkers/et-yeax.htm"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F95815-BB05-2D4A-94CB-CAF394C8C44B}" type="slidenum">
              <a:rPr lang="en-US" smtClean="0"/>
              <a:t>1</a:t>
            </a:fld>
            <a:endParaRPr lang="en-US"/>
          </a:p>
        </p:txBody>
      </p:sp>
    </p:spTree>
    <p:extLst>
      <p:ext uri="{BB962C8B-B14F-4D97-AF65-F5344CB8AC3E}">
        <p14:creationId xmlns:p14="http://schemas.microsoft.com/office/powerpoint/2010/main" val="1221324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F95815-BB05-2D4A-94CB-CAF394C8C44B}" type="slidenum">
              <a:rPr lang="en-US" smtClean="0"/>
              <a:t>10</a:t>
            </a:fld>
            <a:endParaRPr lang="en-US"/>
          </a:p>
        </p:txBody>
      </p:sp>
    </p:spTree>
    <p:extLst>
      <p:ext uri="{BB962C8B-B14F-4D97-AF65-F5344CB8AC3E}">
        <p14:creationId xmlns:p14="http://schemas.microsoft.com/office/powerpoint/2010/main" val="874375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Participatory culture is a term coined by Jenkins (2006) to describe a culture “in </a:t>
            </a:r>
            <a:endParaRPr lang="en-US" dirty="0" smtClean="0"/>
          </a:p>
          <a:p>
            <a:r>
              <a:rPr lang="en-US" sz="1200" kern="1200" dirty="0" smtClean="0">
                <a:solidFill>
                  <a:schemeClr val="tx1"/>
                </a:solidFill>
                <a:effectLst/>
                <a:latin typeface="+mn-lt"/>
                <a:ea typeface="+mn-ea"/>
                <a:cs typeface="+mn-cs"/>
              </a:rPr>
              <a:t>which fans and other consumers are invited to actively participate in the creation and circulation of new content” (p. 331). The concept provides a way of examining our ever- changing relationship with media and popular culture within the contemporary shift from consumer to producer. Jenkins (2006) explains, “Rather than talking about media producers and consumers as occupying separate roles, we might now see them as participants who interact with each other according to a new set of rules that none of us fully understands” (p. 3). Participatory culture is changing the ways in which schools, communities and professions function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Affinity spaces are interest-based and are not formed by similarities in participants’ ages, races, gender, or geographic locations. Gee’s (2004) theory of affinity spaces connects with the third characteristic of participatory culture, which is “some type of informal mentorship whereby participants learn from those in the community with more experience” (Jenkins et al., 2009). </a:t>
            </a:r>
            <a:endParaRPr lang="en-US" dirty="0" smtClean="0"/>
          </a:p>
          <a:p>
            <a:endParaRPr lang="en-US" dirty="0"/>
          </a:p>
        </p:txBody>
      </p:sp>
      <p:sp>
        <p:nvSpPr>
          <p:cNvPr id="4" name="Slide Number Placeholder 3"/>
          <p:cNvSpPr>
            <a:spLocks noGrp="1"/>
          </p:cNvSpPr>
          <p:nvPr>
            <p:ph type="sldNum" sz="quarter" idx="10"/>
          </p:nvPr>
        </p:nvSpPr>
        <p:spPr/>
        <p:txBody>
          <a:bodyPr/>
          <a:lstStyle/>
          <a:p>
            <a:fld id="{D6F95815-BB05-2D4A-94CB-CAF394C8C44B}" type="slidenum">
              <a:rPr lang="en-US" smtClean="0"/>
              <a:t>11</a:t>
            </a:fld>
            <a:endParaRPr lang="en-US"/>
          </a:p>
        </p:txBody>
      </p:sp>
    </p:spTree>
    <p:extLst>
      <p:ext uri="{BB962C8B-B14F-4D97-AF65-F5344CB8AC3E}">
        <p14:creationId xmlns:p14="http://schemas.microsoft.com/office/powerpoint/2010/main" val="2014034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Top dozen lifelong learning tools; I’m like a lifelong learning scribe...</a:t>
            </a:r>
            <a:endParaRPr lang="en-US" b="0" dirty="0" smtClean="0">
              <a:effectLst/>
            </a:endParaRPr>
          </a:p>
          <a:p>
            <a:endParaRPr lang="en-US" dirty="0" smtClean="0"/>
          </a:p>
          <a:p>
            <a:r>
              <a:rPr lang="en-US" dirty="0" err="1" smtClean="0"/>
              <a:t>Infed</a:t>
            </a:r>
            <a:r>
              <a:rPr lang="en-US" dirty="0" smtClean="0"/>
              <a:t>, </a:t>
            </a:r>
            <a:r>
              <a:rPr lang="en-US" dirty="0" err="1" smtClean="0"/>
              <a:t>linkedin</a:t>
            </a:r>
            <a:r>
              <a:rPr lang="en-US" dirty="0" smtClean="0"/>
              <a:t>, fb, twitter, podcast app, audible</a:t>
            </a:r>
            <a:r>
              <a:rPr lang="en-US" baseline="0" dirty="0" smtClean="0"/>
              <a:t> app, TED app, </a:t>
            </a:r>
            <a:r>
              <a:rPr lang="en-US" baseline="0" dirty="0" err="1" smtClean="0"/>
              <a:t>improv</a:t>
            </a:r>
            <a:r>
              <a:rPr lang="en-US" baseline="0" dirty="0" smtClean="0"/>
              <a:t>, </a:t>
            </a:r>
            <a:r>
              <a:rPr lang="en-US" baseline="0" dirty="0" err="1" smtClean="0"/>
              <a:t>nanowrimo</a:t>
            </a:r>
            <a:r>
              <a:rPr lang="en-US" baseline="0" dirty="0" smtClean="0"/>
              <a:t>, glass blowing, phone, books, </a:t>
            </a:r>
            <a:r>
              <a:rPr lang="en-US" baseline="0" dirty="0" err="1" smtClean="0"/>
              <a:t>atd</a:t>
            </a:r>
            <a:r>
              <a:rPr lang="en-US" baseline="0" dirty="0" smtClean="0"/>
              <a:t>, lean in</a:t>
            </a:r>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D6F95815-BB05-2D4A-94CB-CAF394C8C44B}" type="slidenum">
              <a:rPr lang="en-US" smtClean="0"/>
              <a:t>12</a:t>
            </a:fld>
            <a:endParaRPr lang="en-US"/>
          </a:p>
        </p:txBody>
      </p:sp>
    </p:spTree>
    <p:extLst>
      <p:ext uri="{BB962C8B-B14F-4D97-AF65-F5344CB8AC3E}">
        <p14:creationId xmlns:p14="http://schemas.microsoft.com/office/powerpoint/2010/main" val="1971106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a:t>
            </a:r>
            <a:r>
              <a:rPr lang="en-US" baseline="0" dirty="0" smtClean="0"/>
              <a:t> 5-10 tools and share with the group</a:t>
            </a:r>
            <a:endParaRPr lang="en-US" dirty="0"/>
          </a:p>
        </p:txBody>
      </p:sp>
      <p:sp>
        <p:nvSpPr>
          <p:cNvPr id="4" name="Slide Number Placeholder 3"/>
          <p:cNvSpPr>
            <a:spLocks noGrp="1"/>
          </p:cNvSpPr>
          <p:nvPr>
            <p:ph type="sldNum" sz="quarter" idx="10"/>
          </p:nvPr>
        </p:nvSpPr>
        <p:spPr/>
        <p:txBody>
          <a:bodyPr/>
          <a:lstStyle/>
          <a:p>
            <a:fld id="{D6F95815-BB05-2D4A-94CB-CAF394C8C44B}" type="slidenum">
              <a:rPr lang="en-US" smtClean="0"/>
              <a:t>13</a:t>
            </a:fld>
            <a:endParaRPr lang="en-US"/>
          </a:p>
        </p:txBody>
      </p:sp>
    </p:spTree>
    <p:extLst>
      <p:ext uri="{BB962C8B-B14F-4D97-AF65-F5344CB8AC3E}">
        <p14:creationId xmlns:p14="http://schemas.microsoft.com/office/powerpoint/2010/main" val="1450232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Power of reflective</a:t>
            </a:r>
            <a:r>
              <a:rPr lang="en-US" baseline="0" dirty="0" smtClean="0"/>
              <a:t> journaling</a:t>
            </a:r>
          </a:p>
          <a:p>
            <a:r>
              <a:rPr lang="en-US" baseline="0" dirty="0" smtClean="0"/>
              <a:t>Bullet journaling, Passion Planner, apps and online tools</a:t>
            </a:r>
          </a:p>
          <a:p>
            <a:r>
              <a:rPr lang="en-US" baseline="0" dirty="0" smtClean="0"/>
              <a:t>Question, examine, explore the emotions of the learning curve, remember what it was like to learn your discipline</a:t>
            </a:r>
          </a:p>
          <a:p>
            <a:r>
              <a:rPr lang="en-US" baseline="0" dirty="0" smtClean="0"/>
              <a:t>Pick one thing and use this for 90 days; see what you learn about the topic and about yourself</a:t>
            </a:r>
            <a:endParaRPr lang="en-US" dirty="0"/>
          </a:p>
        </p:txBody>
      </p:sp>
      <p:sp>
        <p:nvSpPr>
          <p:cNvPr id="4" name="Slide Number Placeholder 3"/>
          <p:cNvSpPr>
            <a:spLocks noGrp="1"/>
          </p:cNvSpPr>
          <p:nvPr>
            <p:ph type="sldNum" sz="quarter" idx="10"/>
          </p:nvPr>
        </p:nvSpPr>
        <p:spPr/>
        <p:txBody>
          <a:bodyPr/>
          <a:lstStyle/>
          <a:p>
            <a:fld id="{D6F95815-BB05-2D4A-94CB-CAF394C8C44B}" type="slidenum">
              <a:rPr lang="en-US" smtClean="0"/>
              <a:t>14</a:t>
            </a:fld>
            <a:endParaRPr lang="en-US"/>
          </a:p>
        </p:txBody>
      </p:sp>
    </p:spTree>
    <p:extLst>
      <p:ext uri="{BB962C8B-B14F-4D97-AF65-F5344CB8AC3E}">
        <p14:creationId xmlns:p14="http://schemas.microsoft.com/office/powerpoint/2010/main" val="1123798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The important thing is not to stop questioning… Never lose a holy curiosity. </a:t>
            </a:r>
            <a:br>
              <a:rPr lang="en-US" i="1" dirty="0" smtClean="0"/>
            </a:br>
            <a:r>
              <a:rPr lang="en-US" dirty="0" smtClean="0"/>
              <a:t>Albert Einstein</a:t>
            </a:r>
            <a:endParaRPr lang="en-US" dirty="0"/>
          </a:p>
        </p:txBody>
      </p:sp>
      <p:sp>
        <p:nvSpPr>
          <p:cNvPr id="4" name="Slide Number Placeholder 3"/>
          <p:cNvSpPr>
            <a:spLocks noGrp="1"/>
          </p:cNvSpPr>
          <p:nvPr>
            <p:ph type="sldNum" sz="quarter" idx="10"/>
          </p:nvPr>
        </p:nvSpPr>
        <p:spPr/>
        <p:txBody>
          <a:bodyPr/>
          <a:lstStyle/>
          <a:p>
            <a:fld id="{D6F95815-BB05-2D4A-94CB-CAF394C8C44B}" type="slidenum">
              <a:rPr lang="en-US" smtClean="0"/>
              <a:t>15</a:t>
            </a:fld>
            <a:endParaRPr lang="en-US"/>
          </a:p>
        </p:txBody>
      </p:sp>
    </p:spTree>
    <p:extLst>
      <p:ext uri="{BB962C8B-B14F-4D97-AF65-F5344CB8AC3E}">
        <p14:creationId xmlns:p14="http://schemas.microsoft.com/office/powerpoint/2010/main" val="490577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F95815-BB05-2D4A-94CB-CAF394C8C44B}" type="slidenum">
              <a:rPr lang="en-US" smtClean="0"/>
              <a:t>16</a:t>
            </a:fld>
            <a:endParaRPr lang="en-US"/>
          </a:p>
        </p:txBody>
      </p:sp>
    </p:spTree>
    <p:extLst>
      <p:ext uri="{BB962C8B-B14F-4D97-AF65-F5344CB8AC3E}">
        <p14:creationId xmlns:p14="http://schemas.microsoft.com/office/powerpoint/2010/main" val="403339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F95815-BB05-2D4A-94CB-CAF394C8C44B}" type="slidenum">
              <a:rPr lang="en-US" smtClean="0"/>
              <a:t>17</a:t>
            </a:fld>
            <a:endParaRPr lang="en-US"/>
          </a:p>
        </p:txBody>
      </p:sp>
    </p:spTree>
    <p:extLst>
      <p:ext uri="{BB962C8B-B14F-4D97-AF65-F5344CB8AC3E}">
        <p14:creationId xmlns:p14="http://schemas.microsoft.com/office/powerpoint/2010/main" val="1472334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L&amp;D professionals, we act as mirrors, allowing others to learn; Reflect, clarify, or walk through (transform). It’s difficult to focus on our own learning when our work is focused on the development of others. As student-centered teachers, we need time away from the classroom for inspiration and practices that help cultivate our own curiosity, creativity, and metacognition. </a:t>
            </a:r>
          </a:p>
          <a:p>
            <a:endParaRPr lang="en-US" dirty="0"/>
          </a:p>
        </p:txBody>
      </p:sp>
      <p:sp>
        <p:nvSpPr>
          <p:cNvPr id="4" name="Slide Number Placeholder 3"/>
          <p:cNvSpPr>
            <a:spLocks noGrp="1"/>
          </p:cNvSpPr>
          <p:nvPr>
            <p:ph type="sldNum" sz="quarter" idx="10"/>
          </p:nvPr>
        </p:nvSpPr>
        <p:spPr/>
        <p:txBody>
          <a:bodyPr/>
          <a:lstStyle/>
          <a:p>
            <a:fld id="{D6F95815-BB05-2D4A-94CB-CAF394C8C44B}" type="slidenum">
              <a:rPr lang="en-US" smtClean="0"/>
              <a:t>2</a:t>
            </a:fld>
            <a:endParaRPr lang="en-US"/>
          </a:p>
        </p:txBody>
      </p:sp>
    </p:spTree>
    <p:extLst>
      <p:ext uri="{BB962C8B-B14F-4D97-AF65-F5344CB8AC3E}">
        <p14:creationId xmlns:p14="http://schemas.microsoft.com/office/powerpoint/2010/main" val="1889696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a:t>
            </a:r>
            <a:r>
              <a:rPr lang="en-US" baseline="0" dirty="0" smtClean="0"/>
              <a:t> Discussion</a:t>
            </a:r>
          </a:p>
          <a:p>
            <a:r>
              <a:rPr lang="en-US" baseline="0" dirty="0" smtClean="0"/>
              <a:t>Think of something you are an expert at that has nothing to do with your profession. How did you learn it? Why did you learn it?</a:t>
            </a:r>
            <a:endParaRPr lang="en-US" dirty="0"/>
          </a:p>
        </p:txBody>
      </p:sp>
      <p:sp>
        <p:nvSpPr>
          <p:cNvPr id="4" name="Slide Number Placeholder 3"/>
          <p:cNvSpPr>
            <a:spLocks noGrp="1"/>
          </p:cNvSpPr>
          <p:nvPr>
            <p:ph type="sldNum" sz="quarter" idx="10"/>
          </p:nvPr>
        </p:nvSpPr>
        <p:spPr/>
        <p:txBody>
          <a:bodyPr/>
          <a:lstStyle/>
          <a:p>
            <a:fld id="{D6F95815-BB05-2D4A-94CB-CAF394C8C44B}" type="slidenum">
              <a:rPr lang="en-US" smtClean="0"/>
              <a:t>3</a:t>
            </a:fld>
            <a:endParaRPr lang="en-US"/>
          </a:p>
        </p:txBody>
      </p:sp>
    </p:spTree>
    <p:extLst>
      <p:ext uri="{BB962C8B-B14F-4D97-AF65-F5344CB8AC3E}">
        <p14:creationId xmlns:p14="http://schemas.microsoft.com/office/powerpoint/2010/main" val="1971307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Expert Blind Spot</a:t>
            </a:r>
            <a:endParaRPr lang="en-US" dirty="0"/>
          </a:p>
        </p:txBody>
      </p:sp>
      <p:sp>
        <p:nvSpPr>
          <p:cNvPr id="4" name="Slide Number Placeholder 3"/>
          <p:cNvSpPr>
            <a:spLocks noGrp="1"/>
          </p:cNvSpPr>
          <p:nvPr>
            <p:ph type="sldNum" sz="quarter" idx="10"/>
          </p:nvPr>
        </p:nvSpPr>
        <p:spPr/>
        <p:txBody>
          <a:bodyPr/>
          <a:lstStyle/>
          <a:p>
            <a:fld id="{D6F95815-BB05-2D4A-94CB-CAF394C8C44B}" type="slidenum">
              <a:rPr lang="en-US" smtClean="0"/>
              <a:t>4</a:t>
            </a:fld>
            <a:endParaRPr lang="en-US"/>
          </a:p>
        </p:txBody>
      </p:sp>
    </p:spTree>
    <p:extLst>
      <p:ext uri="{BB962C8B-B14F-4D97-AF65-F5344CB8AC3E}">
        <p14:creationId xmlns:p14="http://schemas.microsoft.com/office/powerpoint/2010/main" val="1918995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neuroscience and motivation (curiosity, story, discovery)</a:t>
            </a:r>
            <a:endParaRPr lang="en-US" dirty="0"/>
          </a:p>
        </p:txBody>
      </p:sp>
      <p:sp>
        <p:nvSpPr>
          <p:cNvPr id="4" name="Slide Number Placeholder 3"/>
          <p:cNvSpPr>
            <a:spLocks noGrp="1"/>
          </p:cNvSpPr>
          <p:nvPr>
            <p:ph type="sldNum" sz="quarter" idx="10"/>
          </p:nvPr>
        </p:nvSpPr>
        <p:spPr/>
        <p:txBody>
          <a:bodyPr/>
          <a:lstStyle/>
          <a:p>
            <a:fld id="{D6F95815-BB05-2D4A-94CB-CAF394C8C44B}" type="slidenum">
              <a:rPr lang="en-US" smtClean="0"/>
              <a:t>5</a:t>
            </a:fld>
            <a:endParaRPr lang="en-US"/>
          </a:p>
        </p:txBody>
      </p:sp>
    </p:spTree>
    <p:extLst>
      <p:ext uri="{BB962C8B-B14F-4D97-AF65-F5344CB8AC3E}">
        <p14:creationId xmlns:p14="http://schemas.microsoft.com/office/powerpoint/2010/main" val="1221193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DISCUSSION</a:t>
            </a:r>
          </a:p>
          <a:p>
            <a:endParaRPr lang="en-US" dirty="0" smtClean="0"/>
          </a:p>
          <a:p>
            <a:r>
              <a:rPr lang="en-US" dirty="0" smtClean="0"/>
              <a:t>How does it feel to be at the beginning of a</a:t>
            </a:r>
            <a:r>
              <a:rPr lang="en-US" baseline="0" dirty="0" smtClean="0"/>
              <a:t> learning curve?</a:t>
            </a:r>
          </a:p>
          <a:p>
            <a:endParaRPr lang="en-US" baseline="0" dirty="0" smtClean="0"/>
          </a:p>
          <a:p>
            <a:r>
              <a:rPr lang="en-US" baseline="0" dirty="0" smtClean="0"/>
              <a:t>How does the “ah-ha” moment feel?</a:t>
            </a:r>
            <a:endParaRPr lang="en-US" dirty="0"/>
          </a:p>
        </p:txBody>
      </p:sp>
      <p:sp>
        <p:nvSpPr>
          <p:cNvPr id="4" name="Slide Number Placeholder 3"/>
          <p:cNvSpPr>
            <a:spLocks noGrp="1"/>
          </p:cNvSpPr>
          <p:nvPr>
            <p:ph type="sldNum" sz="quarter" idx="10"/>
          </p:nvPr>
        </p:nvSpPr>
        <p:spPr/>
        <p:txBody>
          <a:bodyPr/>
          <a:lstStyle/>
          <a:p>
            <a:fld id="{D6F95815-BB05-2D4A-94CB-CAF394C8C44B}" type="slidenum">
              <a:rPr lang="en-US" smtClean="0"/>
              <a:t>6</a:t>
            </a:fld>
            <a:endParaRPr lang="en-US"/>
          </a:p>
        </p:txBody>
      </p:sp>
    </p:spTree>
    <p:extLst>
      <p:ext uri="{BB962C8B-B14F-4D97-AF65-F5344CB8AC3E}">
        <p14:creationId xmlns:p14="http://schemas.microsoft.com/office/powerpoint/2010/main" val="1417016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Education as part of living is a theme that</a:t>
            </a:r>
            <a:r>
              <a:rPr lang="en-US" sz="1200" b="0" i="0" u="sng" strike="noStrike" kern="1200" dirty="0" smtClean="0">
                <a:solidFill>
                  <a:schemeClr val="tx1"/>
                </a:solidFill>
                <a:effectLst/>
                <a:latin typeface="+mn-lt"/>
                <a:ea typeface="+mn-ea"/>
                <a:cs typeface="+mn-cs"/>
                <a:hlinkClick r:id="rId3"/>
              </a:rPr>
              <a:t> Basil Yeaxlee</a:t>
            </a:r>
            <a:r>
              <a:rPr lang="en-US" sz="1200" b="0" i="0" u="none" strike="noStrike" kern="1200" dirty="0" smtClean="0">
                <a:solidFill>
                  <a:schemeClr val="tx1"/>
                </a:solidFill>
                <a:effectLst/>
                <a:latin typeface="+mn-lt"/>
                <a:ea typeface="+mn-ea"/>
                <a:cs typeface="+mn-cs"/>
              </a:rPr>
              <a:t> develops in the first book-length exploration of lifelong education in 1929. He drew on the work of Lindeman and others, and upon his own extensive experience within adult education in Britain. He had helped organize the adult learning and social </a:t>
            </a:r>
            <a:r>
              <a:rPr lang="en-US" sz="1200" b="0" i="0" u="none" strike="noStrike" kern="1200" dirty="0" err="1" smtClean="0">
                <a:solidFill>
                  <a:schemeClr val="tx1"/>
                </a:solidFill>
                <a:effectLst/>
                <a:latin typeface="+mn-lt"/>
                <a:ea typeface="+mn-ea"/>
                <a:cs typeface="+mn-cs"/>
              </a:rPr>
              <a:t>programmes</a:t>
            </a:r>
            <a:r>
              <a:rPr lang="en-US" sz="1200" b="0" i="0" u="none" strike="noStrike" kern="1200" dirty="0" smtClean="0">
                <a:solidFill>
                  <a:schemeClr val="tx1"/>
                </a:solidFill>
                <a:effectLst/>
                <a:latin typeface="+mn-lt"/>
                <a:ea typeface="+mn-ea"/>
                <a:cs typeface="+mn-cs"/>
              </a:rPr>
              <a:t> of the YMCA (e.g. around the extensive provision for soldiers during the First World War), and was a pivotal figure in gaining recognition for adult education as a field of practice in the UK (partly through his work for educational settlements and the British Institute of Adult Education.</a:t>
            </a:r>
            <a:endParaRPr lang="en-US" b="0" dirty="0" smtClean="0">
              <a:effectLst/>
            </a:endParaRPr>
          </a:p>
          <a:p>
            <a:pPr rtl="0"/>
            <a:r>
              <a:rPr lang="en-US" sz="1200" b="0" i="0" u="none" strike="noStrike" kern="1200" dirty="0" smtClean="0">
                <a:solidFill>
                  <a:schemeClr val="tx1"/>
                </a:solidFill>
                <a:effectLst/>
                <a:latin typeface="+mn-lt"/>
                <a:ea typeface="+mn-ea"/>
                <a:cs typeface="+mn-cs"/>
              </a:rPr>
              <a:t>In Lifelong Education, </a:t>
            </a:r>
            <a:r>
              <a:rPr lang="en-US" sz="1200" b="0" i="0" u="none" strike="noStrike" kern="1200" dirty="0" err="1" smtClean="0">
                <a:solidFill>
                  <a:schemeClr val="tx1"/>
                </a:solidFill>
                <a:effectLst/>
                <a:latin typeface="+mn-lt"/>
                <a:ea typeface="+mn-ea"/>
                <a:cs typeface="+mn-cs"/>
              </a:rPr>
              <a:t>Yeaxlee</a:t>
            </a:r>
            <a:r>
              <a:rPr lang="en-US" sz="1200" b="0" i="0" u="none" strike="noStrike" kern="1200" dirty="0" smtClean="0">
                <a:solidFill>
                  <a:schemeClr val="tx1"/>
                </a:solidFill>
                <a:effectLst/>
                <a:latin typeface="+mn-lt"/>
                <a:ea typeface="+mn-ea"/>
                <a:cs typeface="+mn-cs"/>
              </a:rPr>
              <a:t> looks back at many of the themes of The 1919 Report and argues for a ‘ much wider and fuller lifelong education’ (</a:t>
            </a:r>
            <a:r>
              <a:rPr lang="en-US" sz="1200" b="0" i="0" u="none" strike="noStrike" kern="1200" dirty="0" err="1" smtClean="0">
                <a:solidFill>
                  <a:schemeClr val="tx1"/>
                </a:solidFill>
                <a:effectLst/>
                <a:latin typeface="+mn-lt"/>
                <a:ea typeface="+mn-ea"/>
                <a:cs typeface="+mn-cs"/>
              </a:rPr>
              <a:t>Yeaxlee</a:t>
            </a:r>
            <a:r>
              <a:rPr lang="en-US" sz="1200" b="0" i="0" u="none" strike="noStrike" kern="1200" dirty="0" smtClean="0">
                <a:solidFill>
                  <a:schemeClr val="tx1"/>
                </a:solidFill>
                <a:effectLst/>
                <a:latin typeface="+mn-lt"/>
                <a:ea typeface="+mn-ea"/>
                <a:cs typeface="+mn-cs"/>
              </a:rPr>
              <a:t> 1929: 34).</a:t>
            </a:r>
            <a:endParaRPr lang="en-US" b="0" dirty="0" smtClean="0">
              <a:effectLst/>
            </a:endParaRPr>
          </a:p>
          <a:p>
            <a:pPr rtl="0"/>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D6F95815-BB05-2D4A-94CB-CAF394C8C44B}" type="slidenum">
              <a:rPr lang="en-US" smtClean="0"/>
              <a:t>7</a:t>
            </a:fld>
            <a:endParaRPr lang="en-US"/>
          </a:p>
        </p:txBody>
      </p:sp>
    </p:spTree>
    <p:extLst>
      <p:ext uri="{BB962C8B-B14F-4D97-AF65-F5344CB8AC3E}">
        <p14:creationId xmlns:p14="http://schemas.microsoft.com/office/powerpoint/2010/main" val="1264771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F95815-BB05-2D4A-94CB-CAF394C8C44B}" type="slidenum">
              <a:rPr lang="en-US" smtClean="0"/>
              <a:t>8</a:t>
            </a:fld>
            <a:endParaRPr lang="en-US"/>
          </a:p>
        </p:txBody>
      </p:sp>
    </p:spTree>
    <p:extLst>
      <p:ext uri="{BB962C8B-B14F-4D97-AF65-F5344CB8AC3E}">
        <p14:creationId xmlns:p14="http://schemas.microsoft.com/office/powerpoint/2010/main" val="2013884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widely, outside of your field</a:t>
            </a:r>
          </a:p>
          <a:p>
            <a:r>
              <a:rPr lang="en-US" dirty="0" smtClean="0"/>
              <a:t>Learn from and with others</a:t>
            </a:r>
          </a:p>
          <a:p>
            <a:r>
              <a:rPr lang="en-US" dirty="0" smtClean="0"/>
              <a:t>Explore libraries and bookstores and stumble upon things (tell </a:t>
            </a:r>
            <a:r>
              <a:rPr lang="en-US" dirty="0" err="1" smtClean="0"/>
              <a:t>mt</a:t>
            </a:r>
            <a:r>
              <a:rPr lang="en-US" dirty="0" smtClean="0"/>
              <a:t> Brave New World story here)</a:t>
            </a:r>
          </a:p>
          <a:p>
            <a:r>
              <a:rPr lang="en-US" dirty="0" smtClean="0"/>
              <a:t>Puzzles and mysteries</a:t>
            </a:r>
          </a:p>
          <a:p>
            <a:r>
              <a:rPr lang="en-US" dirty="0" smtClean="0"/>
              <a:t>The power of wonder</a:t>
            </a:r>
          </a:p>
          <a:p>
            <a:r>
              <a:rPr lang="en-US" dirty="0" err="1" smtClean="0"/>
              <a:t>Curiosty</a:t>
            </a:r>
            <a:r>
              <a:rPr lang="en-US" dirty="0" smtClean="0"/>
              <a:t> is fuel for intrinsic motivation</a:t>
            </a:r>
          </a:p>
          <a:p>
            <a:r>
              <a:rPr lang="en-US" dirty="0" smtClean="0"/>
              <a:t>Find what fascinates you</a:t>
            </a:r>
          </a:p>
          <a:p>
            <a:r>
              <a:rPr lang="en-US" dirty="0" smtClean="0"/>
              <a:t>Learn a new skill </a:t>
            </a:r>
          </a:p>
          <a:p>
            <a:r>
              <a:rPr lang="en-US" dirty="0" smtClean="0"/>
              <a:t>Ask and reflect</a:t>
            </a:r>
          </a:p>
          <a:p>
            <a:r>
              <a:rPr lang="en-US" dirty="0" smtClean="0"/>
              <a:t>People, not google </a:t>
            </a:r>
          </a:p>
          <a:p>
            <a:r>
              <a:rPr lang="en-US" dirty="0" smtClean="0"/>
              <a:t>Stay open and suspend judgment</a:t>
            </a:r>
          </a:p>
          <a:p>
            <a:endParaRPr lang="en-US" dirty="0"/>
          </a:p>
        </p:txBody>
      </p:sp>
      <p:sp>
        <p:nvSpPr>
          <p:cNvPr id="4" name="Slide Number Placeholder 3"/>
          <p:cNvSpPr>
            <a:spLocks noGrp="1"/>
          </p:cNvSpPr>
          <p:nvPr>
            <p:ph type="sldNum" sz="quarter" idx="10"/>
          </p:nvPr>
        </p:nvSpPr>
        <p:spPr/>
        <p:txBody>
          <a:bodyPr/>
          <a:lstStyle/>
          <a:p>
            <a:fld id="{D6F95815-BB05-2D4A-94CB-CAF394C8C44B}" type="slidenum">
              <a:rPr lang="en-US" smtClean="0"/>
              <a:t>9</a:t>
            </a:fld>
            <a:endParaRPr lang="en-US"/>
          </a:p>
        </p:txBody>
      </p:sp>
    </p:spTree>
    <p:extLst>
      <p:ext uri="{BB962C8B-B14F-4D97-AF65-F5344CB8AC3E}">
        <p14:creationId xmlns:p14="http://schemas.microsoft.com/office/powerpoint/2010/main" val="1908309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3/16/17</a:t>
            </a:fld>
            <a:endParaRPr lang="en-US"/>
          </a:p>
        </p:txBody>
      </p:sp>
      <p:sp>
        <p:nvSpPr>
          <p:cNvPr id="5" name="Footer Placeholder 4"/>
          <p:cNvSpPr>
            <a:spLocks noGrp="1"/>
          </p:cNvSpPr>
          <p:nvPr>
            <p:ph type="ftr" sz="quarter" idx="11"/>
          </p:nvPr>
        </p:nvSpPr>
        <p:spPr>
          <a:xfrm>
            <a:off x="1127124" y="329307"/>
            <a:ext cx="5943668" cy="309201"/>
          </a:xfrm>
        </p:spPr>
        <p:txBody>
          <a:bodyPr/>
          <a:lstStyle/>
          <a:p>
            <a:endParaRPr lang="en-US"/>
          </a:p>
        </p:txBody>
      </p:sp>
      <p:sp>
        <p:nvSpPr>
          <p:cNvPr id="6" name="Slide Number Placeholder 5"/>
          <p:cNvSpPr>
            <a:spLocks noGrp="1"/>
          </p:cNvSpPr>
          <p:nvPr>
            <p:ph type="sldNum" sz="quarter" idx="12"/>
          </p:nvPr>
        </p:nvSpPr>
        <p:spPr>
          <a:xfrm>
            <a:off x="9924392" y="134930"/>
            <a:ext cx="811019" cy="503578"/>
          </a:xfrm>
        </p:spPr>
        <p:txBody>
          <a:bodyPr/>
          <a:lstStyle/>
          <a:p>
            <a:fld id="{4FAB73BC-B049-4115-A692-8D63A059BFB8}" type="slidenum">
              <a:rPr lang="en-US" smtClean="0"/>
              <a:pPr/>
              <a:t>‹#›</a:t>
            </a:fld>
            <a:endParaRPr lang="en-US" dirty="0"/>
          </a:p>
        </p:txBody>
      </p:sp>
      <p:pic>
        <p:nvPicPr>
          <p:cNvPr id="16" name="Picture 15" descr="RedHashing.emf"/>
          <p:cNvPicPr>
            <a:picLocks/>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3/16/17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pic>
        <p:nvPicPr>
          <p:cNvPr id="15" name="Picture 14" descr="RedHashing.emf"/>
          <p:cNvPicPr>
            <a:picLocks/>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3/16/17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pic>
        <p:nvPicPr>
          <p:cNvPr id="17" name="Picture 16" descr="RedHashing.emf"/>
          <p:cNvPicPr>
            <a:picLocks/>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l="-115" r="59215" b="36435"/>
          <a:stretch/>
        </p:blipFill>
        <p:spPr>
          <a:xfrm rot="5400000">
            <a:off x="8642279" y="3046916"/>
            <a:ext cx="4663440" cy="155448"/>
          </a:xfrm>
          <a:prstGeom prst="rect">
            <a:avLst/>
          </a:prstGeom>
          <a:noFill/>
          <a:ln>
            <a:noFill/>
          </a:ln>
        </p:spPr>
      </p:pic>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sz="1200"/>
            </a:lvl1pPr>
          </a:lstStyle>
          <a:p>
            <a:fld id="{82F5661D-6934-4B32-B92C-470368BF1EC6}" type="datetimeFigureOut">
              <a:rPr lang="en-US" smtClean="0"/>
              <a:t>3/16/17</a:t>
            </a:fld>
            <a:endParaRPr lang="en-US"/>
          </a:p>
        </p:txBody>
      </p:sp>
      <p:sp>
        <p:nvSpPr>
          <p:cNvPr id="5" name="Footer Placeholder 4"/>
          <p:cNvSpPr>
            <a:spLocks noGrp="1"/>
          </p:cNvSpPr>
          <p:nvPr>
            <p:ph type="ftr" sz="quarter" idx="11"/>
          </p:nvPr>
        </p:nvSpPr>
        <p:spPr/>
        <p:txBody>
          <a:bodyPr/>
          <a:lstStyle>
            <a:lvl1pPr>
              <a:defRPr sz="1200"/>
            </a:lvl1p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pic>
        <p:nvPicPr>
          <p:cNvPr id="24" name="Picture 23" descr="RedHashing.emf"/>
          <p:cNvPicPr>
            <a:picLocks/>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3/16/17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pic>
        <p:nvPicPr>
          <p:cNvPr id="16" name="Picture 15" descr="RedHashing.emf"/>
          <p:cNvPicPr>
            <a:picLocks/>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3/16/17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pic>
        <p:nvPicPr>
          <p:cNvPr id="16" name="Picture 15" descr="RedHashing.emf"/>
          <p:cNvPicPr>
            <a:picLocks/>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3/16/17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pic>
        <p:nvPicPr>
          <p:cNvPr id="18" name="Picture 17" descr="RedHashing.emf"/>
          <p:cNvPicPr>
            <a:picLocks/>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3/16/17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pic>
        <p:nvPicPr>
          <p:cNvPr id="14" name="Picture 13" descr="RedHashing.emf"/>
          <p:cNvPicPr>
            <a:picLocks/>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3/16/17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3/16/17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pic>
        <p:nvPicPr>
          <p:cNvPr id="16" name="Picture 15" descr="RedHashing.emf"/>
          <p:cNvPicPr>
            <a:picLocks/>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3772C379-9A7C-4C87-A116-CBE9F58B04C5}" type="datetimeFigureOut">
              <a:rPr lang="en-US" smtClean="0"/>
              <a:t>3/16/17</a:t>
            </a:fld>
            <a:endParaRPr lang="en-US"/>
          </a:p>
        </p:txBody>
      </p:sp>
      <p:sp>
        <p:nvSpPr>
          <p:cNvPr id="6" name="Footer Placeholder 5"/>
          <p:cNvSpPr>
            <a:spLocks noGrp="1"/>
          </p:cNvSpPr>
          <p:nvPr>
            <p:ph type="ftr" sz="quarter" idx="11"/>
          </p:nvPr>
        </p:nvSpPr>
        <p:spPr>
          <a:xfrm>
            <a:off x="1125300" y="318640"/>
            <a:ext cx="4877818" cy="320931"/>
          </a:xfrm>
        </p:spPr>
        <p:txBody>
          <a:bodyPr/>
          <a:lstStyle/>
          <a:p>
            <a:r>
              <a:rPr lang="en-US" smtClean="0"/>
              <a:t>
              </a:t>
            </a:r>
            <a:endParaRPr lang="en-US" dirty="0"/>
          </a:p>
        </p:txBody>
      </p:sp>
      <p:sp>
        <p:nvSpPr>
          <p:cNvPr id="7" name="Slide Number Placeholder 6"/>
          <p:cNvSpPr>
            <a:spLocks noGrp="1"/>
          </p:cNvSpPr>
          <p:nvPr>
            <p:ph type="sldNum" sz="quarter" idx="12"/>
          </p:nvPr>
        </p:nvSpPr>
        <p:spPr>
          <a:xfrm>
            <a:off x="6176794" y="137408"/>
            <a:ext cx="811019" cy="503578"/>
          </a:xfrm>
        </p:spPr>
        <p:txBody>
          <a:bodyPr/>
          <a:lstStyle/>
          <a:p>
            <a:fld id="{4FAB73BC-B049-4115-A692-8D63A059BFB8}" type="slidenum">
              <a:rPr lang="en-US" smtClean="0"/>
              <a:t>‹#›</a:t>
            </a:fld>
            <a:endParaRPr lang="en-US"/>
          </a:p>
        </p:txBody>
      </p:sp>
      <p:pic>
        <p:nvPicPr>
          <p:cNvPr id="22" name="Picture 21" descr="RedHashing.emf"/>
          <p:cNvPicPr>
            <a:picLocks/>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l="-116" t="474" r="48549" b="36564"/>
          <a:stretch/>
        </p:blipFill>
        <p:spPr>
          <a:xfrm>
            <a:off x="1125460" y="643464"/>
            <a:ext cx="5879592" cy="15544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3" cstate="print">
            <a:extLst>
              <a:ext uri="{28A0092B-C50C-407E-A947-70E740481C1C}">
                <a14:useLocalDpi xmlns:a14="http://schemas.microsoft.com/office/drawing/2010/main"/>
              </a:ext>
            </a:extLst>
          </a:blip>
          <a:srcRect b="-1562"/>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664C608-40B1-4030-A28D-5B74BC98ADCE}" type="datetimeFigureOut">
              <a:rPr lang="en-US" smtClean="0"/>
              <a:t>3/16/17</a:t>
            </a:fld>
            <a:endParaRPr lang="en-US" dirty="0"/>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92947331"/>
      </p:ext>
    </p:extLst>
  </p:cSld>
  <p:clrMap bg1="lt1" tx1="dk1" bg2="lt2" tx2="dk2" accent1="accent1" accent2="accent2" accent3="accent3" accent4="accent4" accent5="accent5" accent6="accent6" hlink="hlink" folHlink="folHlink"/>
  <p:sldLayoutIdLst>
    <p:sldLayoutId id="2147484743" r:id="rId1"/>
    <p:sldLayoutId id="2147484744" r:id="rId2"/>
    <p:sldLayoutId id="2147484745" r:id="rId3"/>
    <p:sldLayoutId id="2147484746" r:id="rId4"/>
    <p:sldLayoutId id="2147484747" r:id="rId5"/>
    <p:sldLayoutId id="2147484748" r:id="rId6"/>
    <p:sldLayoutId id="2147484749" r:id="rId7"/>
    <p:sldLayoutId id="2147484750" r:id="rId8"/>
    <p:sldLayoutId id="2147484751" r:id="rId9"/>
    <p:sldLayoutId id="2147484752" r:id="rId10"/>
    <p:sldLayoutId id="2147484753" r:id="rId11"/>
  </p:sldLayoutIdLst>
  <p:hf sldNum="0" hdr="0" ftr="0" dt="0"/>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hyperlink" Target="https://4-24project.org/" TargetMode="External"/><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jpeg"/><Relationship Id="rId6" Type="http://schemas.openxmlformats.org/officeDocument/2006/relationships/image" Target="../media/image14.tiff"/><Relationship Id="rId7" Type="http://schemas.openxmlformats.org/officeDocument/2006/relationships/image" Target="../media/image15.tiff"/><Relationship Id="rId8" Type="http://schemas.openxmlformats.org/officeDocument/2006/relationships/image" Target="../media/image16.tiff"/><Relationship Id="rId9"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tiff"/></Relationships>
</file>

<file path=ppt/slides/_rels/slide16.xml.rels><?xml version="1.0" encoding="UTF-8" standalone="yes"?>
<Relationships xmlns="http://schemas.openxmlformats.org/package/2006/relationships"><Relationship Id="rId3" Type="http://schemas.openxmlformats.org/officeDocument/2006/relationships/hyperlink" Target="mailto:Jody@learnbypixel.com" TargetMode="External"/><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infed.org/lifelonglearning/b-life.ht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2"/>
            <a:ext cx="9449542" cy="3771561"/>
          </a:xfrm>
        </p:spPr>
        <p:txBody>
          <a:bodyPr>
            <a:noAutofit/>
          </a:bodyPr>
          <a:lstStyle/>
          <a:p>
            <a:r>
              <a:rPr lang="en-US" sz="5400" dirty="0"/>
              <a:t>Guided Discovery through the Digital </a:t>
            </a:r>
            <a:r>
              <a:rPr lang="en-US" sz="5400" dirty="0" err="1"/>
              <a:t>Extracurriculum</a:t>
            </a:r>
            <a:r>
              <a:rPr lang="en-US" sz="5400" dirty="0"/>
              <a:t>: </a:t>
            </a:r>
            <a:r>
              <a:rPr lang="en-US" sz="5400" dirty="0" smtClean="0"/>
              <a:t>Celebrating </a:t>
            </a:r>
            <a:r>
              <a:rPr lang="en-US" sz="5400" dirty="0"/>
              <a:t>Lifelong Learning, Participatory Culture, and Affinity </a:t>
            </a:r>
            <a:r>
              <a:rPr lang="en-US" sz="5400" dirty="0" smtClean="0"/>
              <a:t>Spaces</a:t>
            </a:r>
            <a:endParaRPr lang="en-US" sz="5400" dirty="0"/>
          </a:p>
        </p:txBody>
      </p:sp>
      <p:sp>
        <p:nvSpPr>
          <p:cNvPr id="3" name="Subtitle 2"/>
          <p:cNvSpPr>
            <a:spLocks noGrp="1"/>
          </p:cNvSpPr>
          <p:nvPr>
            <p:ph type="subTitle" idx="1"/>
          </p:nvPr>
        </p:nvSpPr>
        <p:spPr>
          <a:xfrm>
            <a:off x="1261872" y="5000294"/>
            <a:ext cx="7891272" cy="622584"/>
          </a:xfrm>
        </p:spPr>
        <p:txBody>
          <a:bodyPr>
            <a:normAutofit fontScale="77500" lnSpcReduction="20000"/>
          </a:bodyPr>
          <a:lstStyle/>
          <a:p>
            <a:r>
              <a:rPr lang="en-US" sz="3600" b="1" dirty="0" smtClean="0"/>
              <a:t>Kelly L. Jones, Ph.D.</a:t>
            </a:r>
            <a:endParaRPr lang="en-US" sz="3600" b="1" dirty="0"/>
          </a:p>
        </p:txBody>
      </p:sp>
    </p:spTree>
    <p:extLst>
      <p:ext uri="{BB962C8B-B14F-4D97-AF65-F5344CB8AC3E}">
        <p14:creationId xmlns:p14="http://schemas.microsoft.com/office/powerpoint/2010/main" val="938798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24291" y="952578"/>
            <a:ext cx="4029600" cy="1499677"/>
          </a:xfrm>
        </p:spPr>
        <p:txBody>
          <a:bodyPr>
            <a:normAutofit/>
          </a:bodyPr>
          <a:lstStyle/>
          <a:p>
            <a:r>
              <a:rPr lang="en-US" sz="4000" dirty="0" smtClean="0"/>
              <a:t>Seek questions, not just answers</a:t>
            </a:r>
            <a:endParaRPr lang="en-US" sz="4000" dirty="0"/>
          </a:p>
        </p:txBody>
      </p:sp>
      <p:pic>
        <p:nvPicPr>
          <p:cNvPr id="4" name="Picture 3"/>
          <p:cNvPicPr>
            <a:picLocks noChangeAspect="1"/>
          </p:cNvPicPr>
          <p:nvPr/>
        </p:nvPicPr>
        <p:blipFill>
          <a:blip r:embed="rId3"/>
          <a:stretch>
            <a:fillRect/>
          </a:stretch>
        </p:blipFill>
        <p:spPr>
          <a:xfrm>
            <a:off x="6083757" y="1024715"/>
            <a:ext cx="4501094" cy="4501094"/>
          </a:xfrm>
          <a:prstGeom prst="rect">
            <a:avLst/>
          </a:prstGeom>
        </p:spPr>
      </p:pic>
      <p:sp>
        <p:nvSpPr>
          <p:cNvPr id="7" name="Rectangle 6"/>
          <p:cNvSpPr/>
          <p:nvPr/>
        </p:nvSpPr>
        <p:spPr>
          <a:xfrm>
            <a:off x="1124291" y="5525809"/>
            <a:ext cx="7396254" cy="584775"/>
          </a:xfrm>
          <a:prstGeom prst="rect">
            <a:avLst/>
          </a:prstGeom>
        </p:spPr>
        <p:txBody>
          <a:bodyPr wrap="square">
            <a:spAutoFit/>
          </a:bodyPr>
          <a:lstStyle/>
          <a:p>
            <a:r>
              <a:rPr lang="en-US" sz="3200" b="1" dirty="0">
                <a:hlinkClick r:id="rId4"/>
              </a:rPr>
              <a:t>https://4-24project.org</a:t>
            </a:r>
            <a:r>
              <a:rPr lang="en-US" sz="3200" b="1" dirty="0"/>
              <a:t> </a:t>
            </a:r>
          </a:p>
        </p:txBody>
      </p:sp>
    </p:spTree>
    <p:extLst>
      <p:ext uri="{BB962C8B-B14F-4D97-AF65-F5344CB8AC3E}">
        <p14:creationId xmlns:p14="http://schemas.microsoft.com/office/powerpoint/2010/main" val="19537802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21</a:t>
            </a:r>
            <a:r>
              <a:rPr lang="en-US" baseline="30000" dirty="0" smtClean="0"/>
              <a:t>st</a:t>
            </a:r>
            <a:r>
              <a:rPr lang="en-US" dirty="0" smtClean="0"/>
              <a:t> Century Lifelong Learning Praxis</a:t>
            </a:r>
            <a:endParaRPr lang="en-US" dirty="0"/>
          </a:p>
        </p:txBody>
      </p:sp>
      <p:sp>
        <p:nvSpPr>
          <p:cNvPr id="3" name="Content Placeholder 2"/>
          <p:cNvSpPr>
            <a:spLocks noGrp="1"/>
          </p:cNvSpPr>
          <p:nvPr>
            <p:ph idx="1"/>
          </p:nvPr>
        </p:nvSpPr>
        <p:spPr/>
        <p:txBody>
          <a:bodyPr>
            <a:normAutofit/>
          </a:bodyPr>
          <a:lstStyle/>
          <a:p>
            <a:r>
              <a:rPr lang="en-US" sz="3600" dirty="0" smtClean="0"/>
              <a:t>Digital </a:t>
            </a:r>
            <a:r>
              <a:rPr lang="en-US" sz="3600" dirty="0" err="1" smtClean="0"/>
              <a:t>Extracurriculum</a:t>
            </a:r>
            <a:endParaRPr lang="en-US" sz="3600" dirty="0" smtClean="0"/>
          </a:p>
          <a:p>
            <a:r>
              <a:rPr lang="en-US" sz="3600" dirty="0"/>
              <a:t>Participatory </a:t>
            </a:r>
            <a:r>
              <a:rPr lang="en-US" sz="3600" dirty="0" smtClean="0"/>
              <a:t>Culture (Henry Jenkins)</a:t>
            </a:r>
          </a:p>
          <a:p>
            <a:r>
              <a:rPr lang="en-US" sz="3600" dirty="0" smtClean="0"/>
              <a:t>Affinity Spaces (James Paul Gee)</a:t>
            </a:r>
          </a:p>
        </p:txBody>
      </p:sp>
    </p:spTree>
    <p:extLst>
      <p:ext uri="{BB962C8B-B14F-4D97-AF65-F5344CB8AC3E}">
        <p14:creationId xmlns:p14="http://schemas.microsoft.com/office/powerpoint/2010/main" val="1152086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Our Processes</a:t>
            </a:r>
            <a:endParaRPr lang="en-US" dirty="0"/>
          </a:p>
        </p:txBody>
      </p:sp>
      <p:pic>
        <p:nvPicPr>
          <p:cNvPr id="7" name="Picture 6"/>
          <p:cNvPicPr>
            <a:picLocks noChangeAspect="1"/>
          </p:cNvPicPr>
          <p:nvPr/>
        </p:nvPicPr>
        <p:blipFill>
          <a:blip r:embed="rId3"/>
          <a:stretch>
            <a:fillRect/>
          </a:stretch>
        </p:blipFill>
        <p:spPr>
          <a:xfrm>
            <a:off x="1130270" y="2002559"/>
            <a:ext cx="3294906" cy="1073150"/>
          </a:xfrm>
          <a:prstGeom prst="rect">
            <a:avLst/>
          </a:prstGeom>
        </p:spPr>
      </p:pic>
      <p:pic>
        <p:nvPicPr>
          <p:cNvPr id="10" name="Picture 9"/>
          <p:cNvPicPr>
            <a:picLocks noChangeAspect="1"/>
          </p:cNvPicPr>
          <p:nvPr/>
        </p:nvPicPr>
        <p:blipFill>
          <a:blip r:embed="rId4"/>
          <a:stretch>
            <a:fillRect/>
          </a:stretch>
        </p:blipFill>
        <p:spPr>
          <a:xfrm>
            <a:off x="1130270" y="3345873"/>
            <a:ext cx="2487468" cy="248746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65419" y="3345873"/>
            <a:ext cx="2487468" cy="248746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95388" y="2002559"/>
            <a:ext cx="2920135" cy="1073150"/>
          </a:xfrm>
          <a:prstGeom prst="rect">
            <a:avLst/>
          </a:prstGeom>
        </p:spPr>
      </p:pic>
      <p:pic>
        <p:nvPicPr>
          <p:cNvPr id="15" name="Picture 14"/>
          <p:cNvPicPr>
            <a:picLocks noChangeAspect="1"/>
          </p:cNvPicPr>
          <p:nvPr/>
        </p:nvPicPr>
        <p:blipFill>
          <a:blip r:embed="rId7"/>
          <a:stretch>
            <a:fillRect/>
          </a:stretch>
        </p:blipFill>
        <p:spPr>
          <a:xfrm>
            <a:off x="6287505" y="3261589"/>
            <a:ext cx="2656036" cy="2656036"/>
          </a:xfrm>
          <a:prstGeom prst="rect">
            <a:avLst/>
          </a:prstGeom>
        </p:spPr>
      </p:pic>
      <p:pic>
        <p:nvPicPr>
          <p:cNvPr id="16" name="Picture 15"/>
          <p:cNvPicPr>
            <a:picLocks noChangeAspect="1"/>
          </p:cNvPicPr>
          <p:nvPr/>
        </p:nvPicPr>
        <p:blipFill>
          <a:blip r:embed="rId8"/>
          <a:stretch>
            <a:fillRect/>
          </a:stretch>
        </p:blipFill>
        <p:spPr>
          <a:xfrm>
            <a:off x="8943541" y="3345873"/>
            <a:ext cx="2162755" cy="2395051"/>
          </a:xfrm>
          <a:prstGeom prst="rect">
            <a:avLst/>
          </a:prstGeom>
        </p:spPr>
      </p:pic>
      <p:pic>
        <p:nvPicPr>
          <p:cNvPr id="17" name="Picture 16"/>
          <p:cNvPicPr>
            <a:picLocks noChangeAspect="1"/>
          </p:cNvPicPr>
          <p:nvPr/>
        </p:nvPicPr>
        <p:blipFill>
          <a:blip r:embed="rId9"/>
          <a:stretch>
            <a:fillRect/>
          </a:stretch>
        </p:blipFill>
        <p:spPr>
          <a:xfrm>
            <a:off x="7885735" y="1942810"/>
            <a:ext cx="3452795" cy="1142078"/>
          </a:xfrm>
          <a:prstGeom prst="rect">
            <a:avLst/>
          </a:prstGeom>
        </p:spPr>
      </p:pic>
    </p:spTree>
    <p:extLst>
      <p:ext uri="{BB962C8B-B14F-4D97-AF65-F5344CB8AC3E}">
        <p14:creationId xmlns:p14="http://schemas.microsoft.com/office/powerpoint/2010/main" val="5339138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Your Lifelong Learning Toolkit</a:t>
            </a:r>
            <a:endParaRPr lang="en-US" dirty="0"/>
          </a:p>
        </p:txBody>
      </p:sp>
      <p:pic>
        <p:nvPicPr>
          <p:cNvPr id="4" name="Picture 2" descr="can3.png"/>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1353648" y="1818569"/>
            <a:ext cx="3945715" cy="39942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an4.png"/>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6027715" y="1392382"/>
            <a:ext cx="5319853" cy="4420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6305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 Idea: Lifelong Learning Journal</a:t>
            </a:r>
            <a:endParaRPr lang="en-US" dirty="0"/>
          </a:p>
        </p:txBody>
      </p:sp>
      <p:pic>
        <p:nvPicPr>
          <p:cNvPr id="4" name="Picture 3"/>
          <p:cNvPicPr>
            <a:picLocks noChangeAspect="1"/>
          </p:cNvPicPr>
          <p:nvPr/>
        </p:nvPicPr>
        <p:blipFill>
          <a:blip r:embed="rId3"/>
          <a:stretch>
            <a:fillRect/>
          </a:stretch>
        </p:blipFill>
        <p:spPr>
          <a:xfrm>
            <a:off x="3105579" y="1666115"/>
            <a:ext cx="5652655" cy="4311434"/>
          </a:xfrm>
          <a:prstGeom prst="rect">
            <a:avLst/>
          </a:prstGeom>
        </p:spPr>
      </p:pic>
    </p:spTree>
    <p:extLst>
      <p:ext uri="{BB962C8B-B14F-4D97-AF65-F5344CB8AC3E}">
        <p14:creationId xmlns:p14="http://schemas.microsoft.com/office/powerpoint/2010/main" val="10763771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30270" y="516249"/>
            <a:ext cx="10280503" cy="5427351"/>
          </a:xfrm>
          <a:prstGeom prst="rect">
            <a:avLst/>
          </a:prstGeom>
        </p:spPr>
      </p:pic>
    </p:spTree>
    <p:extLst>
      <p:ext uri="{BB962C8B-B14F-4D97-AF65-F5344CB8AC3E}">
        <p14:creationId xmlns:p14="http://schemas.microsoft.com/office/powerpoint/2010/main" val="892781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Continue the Conversation</a:t>
            </a:r>
            <a:r>
              <a:rPr lang="is-IS" dirty="0" smtClean="0"/>
              <a:t>…</a:t>
            </a:r>
            <a:endParaRPr lang="en-US" dirty="0"/>
          </a:p>
        </p:txBody>
      </p:sp>
      <p:sp>
        <p:nvSpPr>
          <p:cNvPr id="3" name="Content Placeholder 2"/>
          <p:cNvSpPr>
            <a:spLocks noGrp="1"/>
          </p:cNvSpPr>
          <p:nvPr>
            <p:ph idx="1"/>
          </p:nvPr>
        </p:nvSpPr>
        <p:spPr>
          <a:xfrm>
            <a:off x="1130270" y="2171769"/>
            <a:ext cx="10486766" cy="3294576"/>
          </a:xfrm>
        </p:spPr>
        <p:txBody>
          <a:bodyPr>
            <a:normAutofit fontScale="25000" lnSpcReduction="20000"/>
          </a:bodyPr>
          <a:lstStyle/>
          <a:p>
            <a:pPr marL="0" indent="0">
              <a:buNone/>
            </a:pPr>
            <a:r>
              <a:rPr lang="en-US" sz="12800" dirty="0" smtClean="0"/>
              <a:t>Kelly L. Jones, Ph.D.                   </a:t>
            </a:r>
            <a:r>
              <a:rPr lang="en-US" sz="12800" b="1" dirty="0" smtClean="0"/>
              <a:t>@</a:t>
            </a:r>
            <a:r>
              <a:rPr lang="en-US" sz="12800" b="1" dirty="0" err="1"/>
              <a:t>DrKellyJones</a:t>
            </a:r>
            <a:endParaRPr lang="en-US" sz="16000" b="1" dirty="0" smtClean="0"/>
          </a:p>
          <a:p>
            <a:pPr marL="0" indent="0">
              <a:buNone/>
            </a:pPr>
            <a:endParaRPr lang="en-US" sz="4800" dirty="0" smtClean="0"/>
          </a:p>
          <a:p>
            <a:pPr marL="0" indent="0">
              <a:buNone/>
            </a:pPr>
            <a:r>
              <a:rPr lang="en-US" sz="12800" b="1" dirty="0" smtClean="0"/>
              <a:t>Email: kellyleejones@gmail.com </a:t>
            </a:r>
          </a:p>
          <a:p>
            <a:pPr marL="0" indent="0">
              <a:buNone/>
            </a:pPr>
            <a:endParaRPr lang="en-US" sz="4800" b="1" dirty="0" smtClean="0"/>
          </a:p>
          <a:p>
            <a:pPr marL="0" indent="0">
              <a:buNone/>
            </a:pPr>
            <a:r>
              <a:rPr lang="en-US" sz="12800" b="1" dirty="0" smtClean="0"/>
              <a:t>http://southernfriedscholar.com</a:t>
            </a:r>
            <a:endParaRPr lang="en-US" sz="12800" b="1" dirty="0"/>
          </a:p>
          <a:p>
            <a:pPr marL="0" indent="0">
              <a:buNone/>
            </a:pPr>
            <a:endParaRPr lang="en-US" sz="4000" dirty="0" smtClean="0"/>
          </a:p>
          <a:p>
            <a:pPr marL="0" indent="0">
              <a:buNone/>
            </a:pPr>
            <a:r>
              <a:rPr lang="en-US" sz="4400" dirty="0" smtClean="0"/>
              <a:t>             </a:t>
            </a:r>
            <a:endParaRPr lang="en-US" dirty="0" smtClean="0"/>
          </a:p>
          <a:p>
            <a:pPr marL="0" indent="0">
              <a:buNone/>
            </a:pPr>
            <a:r>
              <a:rPr lang="en-US" sz="8000" i="1" dirty="0" smtClean="0"/>
              <a:t>The icons on slide 12 were created by Jody </a:t>
            </a:r>
            <a:r>
              <a:rPr lang="en-US" sz="8000" i="1" dirty="0" err="1" smtClean="0"/>
              <a:t>Lumsden</a:t>
            </a:r>
            <a:r>
              <a:rPr lang="en-US" sz="8000" i="1" dirty="0" smtClean="0"/>
              <a:t>. She can be reached at </a:t>
            </a:r>
            <a:r>
              <a:rPr lang="en-US" sz="8000" i="1" dirty="0" smtClean="0">
                <a:hlinkClick r:id="rId3"/>
              </a:rPr>
              <a:t>Jody@learnbypixel.com</a:t>
            </a:r>
            <a:endParaRPr lang="en-US" sz="8000" i="1" dirty="0" smtClean="0"/>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11541" y="2002559"/>
            <a:ext cx="1031039" cy="1031039"/>
          </a:xfrm>
          <a:prstGeom prst="rect">
            <a:avLst/>
          </a:prstGeom>
        </p:spPr>
      </p:pic>
    </p:spTree>
    <p:extLst>
      <p:ext uri="{BB962C8B-B14F-4D97-AF65-F5344CB8AC3E}">
        <p14:creationId xmlns:p14="http://schemas.microsoft.com/office/powerpoint/2010/main" val="10362775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1130270" y="1683326"/>
            <a:ext cx="9603275" cy="4281055"/>
          </a:xfrm>
        </p:spPr>
        <p:txBody>
          <a:bodyPr>
            <a:normAutofit fontScale="55000" lnSpcReduction="20000"/>
          </a:bodyPr>
          <a:lstStyle/>
          <a:p>
            <a:r>
              <a:rPr lang="en-US" sz="2500" dirty="0" err="1"/>
              <a:t>Antikainen</a:t>
            </a:r>
            <a:r>
              <a:rPr lang="en-US" sz="2500" dirty="0"/>
              <a:t>, A., </a:t>
            </a:r>
            <a:r>
              <a:rPr lang="en-US" sz="2500" dirty="0" err="1"/>
              <a:t>Houtsonen</a:t>
            </a:r>
            <a:r>
              <a:rPr lang="en-US" sz="2500" dirty="0"/>
              <a:t>, J., </a:t>
            </a:r>
            <a:r>
              <a:rPr lang="en-US" sz="2500" dirty="0" err="1"/>
              <a:t>Huotelin</a:t>
            </a:r>
            <a:r>
              <a:rPr lang="en-US" sz="2500" dirty="0"/>
              <a:t>, H. and </a:t>
            </a:r>
            <a:r>
              <a:rPr lang="en-US" sz="2500" dirty="0" err="1"/>
              <a:t>Kauppila</a:t>
            </a:r>
            <a:r>
              <a:rPr lang="en-US" sz="2500" dirty="0"/>
              <a:t>, J. (1996) </a:t>
            </a:r>
            <a:r>
              <a:rPr lang="en-US" sz="2500" i="1" dirty="0"/>
              <a:t>Living in a Learning Society: Life-Histories, Identities and Education</a:t>
            </a:r>
            <a:r>
              <a:rPr lang="en-US" sz="2500" dirty="0"/>
              <a:t>. London: Routledge.</a:t>
            </a:r>
          </a:p>
          <a:p>
            <a:r>
              <a:rPr lang="en-US" sz="2500" dirty="0" smtClean="0"/>
              <a:t>Edwards</a:t>
            </a:r>
            <a:r>
              <a:rPr lang="en-US" sz="2500" dirty="0"/>
              <a:t>, E., Hanson, A. and </a:t>
            </a:r>
            <a:r>
              <a:rPr lang="en-US" sz="2500" dirty="0" err="1"/>
              <a:t>Raggett</a:t>
            </a:r>
            <a:r>
              <a:rPr lang="en-US" sz="2500" dirty="0"/>
              <a:t>, P. (eds.) (1996) </a:t>
            </a:r>
            <a:r>
              <a:rPr lang="en-US" sz="2500" i="1" dirty="0"/>
              <a:t>Boundaries of Adult Learning</a:t>
            </a:r>
            <a:r>
              <a:rPr lang="en-US" sz="2500" dirty="0"/>
              <a:t>, London: Routledge. </a:t>
            </a:r>
          </a:p>
          <a:p>
            <a:r>
              <a:rPr lang="en-US" sz="2500" dirty="0"/>
              <a:t>Faure, E. and others (1972) </a:t>
            </a:r>
            <a:r>
              <a:rPr lang="en-US" sz="2500" i="1" dirty="0"/>
              <a:t>Learning to Be</a:t>
            </a:r>
            <a:r>
              <a:rPr lang="en-US" sz="2500" dirty="0"/>
              <a:t>. Paris: UNESCO.</a:t>
            </a:r>
          </a:p>
          <a:p>
            <a:r>
              <a:rPr lang="en-US" sz="2500" dirty="0"/>
              <a:t>Field, J. (2000) Lifelong Learning and the New Educational Order, Stoke of Trent: Trentham Books. </a:t>
            </a:r>
            <a:endParaRPr lang="en-US" sz="2500" dirty="0" smtClean="0"/>
          </a:p>
          <a:p>
            <a:r>
              <a:rPr lang="en-US" sz="2500" dirty="0"/>
              <a:t>Gee, J. P. (2012). Social linguistics and literacies. New York, NY: Routledge</a:t>
            </a:r>
            <a:r>
              <a:rPr lang="en-US" sz="2500" dirty="0" smtClean="0"/>
              <a:t>.</a:t>
            </a:r>
          </a:p>
          <a:p>
            <a:r>
              <a:rPr lang="en-US" sz="2500" dirty="0"/>
              <a:t>Jenkins, H. (2006). Convergence culture: Where old and new media collide. New York, NY: New York University.</a:t>
            </a:r>
          </a:p>
          <a:p>
            <a:r>
              <a:rPr lang="en-US" sz="2500" dirty="0" smtClean="0"/>
              <a:t>Smith</a:t>
            </a:r>
            <a:r>
              <a:rPr lang="en-US" sz="2500" dirty="0"/>
              <a:t>, M. K. (1996, 2001) ‘Lifelong learning’, the encyclopedia of informal education,</a:t>
            </a:r>
            <a:r>
              <a:rPr lang="en-US" sz="2500" u="sng" dirty="0">
                <a:hlinkClick r:id="rId3"/>
              </a:rPr>
              <a:t> http://www.infed.org/lifelonglearning/b-life.htm</a:t>
            </a:r>
            <a:r>
              <a:rPr lang="en-US" sz="2500" dirty="0" smtClean="0"/>
              <a:t>.</a:t>
            </a:r>
          </a:p>
          <a:p>
            <a:r>
              <a:rPr lang="en-US" sz="2500" dirty="0"/>
              <a:t>Shulman, L. S. (1986). “Those who understand: Knowledge growth in teaching.” Educational Researcher Feb. 1986: 4-14</a:t>
            </a:r>
            <a:r>
              <a:rPr lang="en-US" sz="2500" dirty="0" smtClean="0"/>
              <a:t>.</a:t>
            </a:r>
          </a:p>
          <a:p>
            <a:r>
              <a:rPr lang="en-US" sz="2500" dirty="0"/>
              <a:t>Tight, M. (1996) Key Concepts in Adult Education and Training, London: Routledge</a:t>
            </a:r>
            <a:r>
              <a:rPr lang="en-US" sz="2500" dirty="0" smtClean="0"/>
              <a:t>.</a:t>
            </a:r>
          </a:p>
          <a:p>
            <a:r>
              <a:rPr lang="en-US" sz="2500" dirty="0" err="1"/>
              <a:t>Yeaxlee</a:t>
            </a:r>
            <a:r>
              <a:rPr lang="en-US" sz="2500" dirty="0"/>
              <a:t>, B. A. (1929) </a:t>
            </a:r>
            <a:r>
              <a:rPr lang="en-US" sz="2500" i="1" dirty="0"/>
              <a:t>Lifelong Education</a:t>
            </a:r>
            <a:r>
              <a:rPr lang="en-US" sz="2500" dirty="0"/>
              <a:t>, London: </a:t>
            </a:r>
            <a:r>
              <a:rPr lang="en-US" sz="2500" dirty="0" err="1"/>
              <a:t>Cassell</a:t>
            </a:r>
            <a:r>
              <a:rPr lang="en-US" sz="2500" dirty="0" smtClean="0"/>
              <a:t>.</a:t>
            </a:r>
            <a:endParaRPr lang="en-US" sz="2500" dirty="0"/>
          </a:p>
          <a:p>
            <a:endParaRPr lang="en-US" sz="2500" dirty="0"/>
          </a:p>
        </p:txBody>
      </p:sp>
    </p:spTree>
    <p:extLst>
      <p:ext uri="{BB962C8B-B14F-4D97-AF65-F5344CB8AC3E}">
        <p14:creationId xmlns:p14="http://schemas.microsoft.com/office/powerpoint/2010/main" val="18472035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We hold the mirror.</a:t>
            </a:r>
            <a:endParaRPr lang="en-US" sz="5400" dirty="0"/>
          </a:p>
        </p:txBody>
      </p:sp>
      <p:pic>
        <p:nvPicPr>
          <p:cNvPr id="1026" name="Picture 2" descr="tock-illustration-vector-hand-holding-o-124595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20417966">
            <a:off x="7851150" y="837358"/>
            <a:ext cx="4184846" cy="528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513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36705" y="665018"/>
            <a:ext cx="7917785" cy="5436021"/>
          </a:xfrm>
          <a:prstGeom prst="rect">
            <a:avLst/>
          </a:prstGeom>
        </p:spPr>
      </p:pic>
    </p:spTree>
    <p:extLst>
      <p:ext uri="{BB962C8B-B14F-4D97-AF65-F5344CB8AC3E}">
        <p14:creationId xmlns:p14="http://schemas.microsoft.com/office/powerpoint/2010/main" val="11364747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49712" y="965389"/>
            <a:ext cx="6981324" cy="48132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Donut 5"/>
          <p:cNvSpPr/>
          <p:nvPr/>
        </p:nvSpPr>
        <p:spPr>
          <a:xfrm>
            <a:off x="2951018" y="3372037"/>
            <a:ext cx="1724890" cy="1844199"/>
          </a:xfrm>
          <a:prstGeom prst="donut">
            <a:avLst>
              <a:gd name="adj" fmla="val 1113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780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Pedagogical Content Knowledge (PCK)</a:t>
            </a:r>
            <a:endParaRPr lang="en-US" sz="3600" dirty="0"/>
          </a:p>
        </p:txBody>
      </p:sp>
      <p:sp>
        <p:nvSpPr>
          <p:cNvPr id="9" name="Text Placeholder 8"/>
          <p:cNvSpPr>
            <a:spLocks noGrp="1"/>
          </p:cNvSpPr>
          <p:nvPr>
            <p:ph type="body" sz="half" idx="2"/>
          </p:nvPr>
        </p:nvSpPr>
        <p:spPr>
          <a:xfrm>
            <a:off x="1124291" y="3969326"/>
            <a:ext cx="3275013" cy="1484345"/>
          </a:xfrm>
        </p:spPr>
        <p:txBody>
          <a:bodyPr>
            <a:normAutofit/>
          </a:bodyPr>
          <a:lstStyle/>
          <a:p>
            <a:r>
              <a:rPr lang="en-US" sz="3600" dirty="0" smtClean="0"/>
              <a:t>Lee Shulman</a:t>
            </a:r>
            <a:endParaRPr lang="en-US" sz="3600" dirty="0"/>
          </a:p>
        </p:txBody>
      </p:sp>
      <p:graphicFrame>
        <p:nvGraphicFramePr>
          <p:cNvPr id="6" name="Diagram 5"/>
          <p:cNvGraphicFramePr/>
          <p:nvPr>
            <p:extLst>
              <p:ext uri="{D42A27DB-BD31-4B8C-83A1-F6EECF244321}">
                <p14:modId xmlns:p14="http://schemas.microsoft.com/office/powerpoint/2010/main" val="2073227064"/>
              </p:ext>
            </p:extLst>
          </p:nvPr>
        </p:nvGraphicFramePr>
        <p:xfrm>
          <a:off x="4399304" y="952578"/>
          <a:ext cx="7217732" cy="4925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riangle 9"/>
          <p:cNvSpPr/>
          <p:nvPr/>
        </p:nvSpPr>
        <p:spPr>
          <a:xfrm>
            <a:off x="7674317" y="3274754"/>
            <a:ext cx="679974" cy="694572"/>
          </a:xfrm>
          <a:prstGeom prst="triangle">
            <a:avLst/>
          </a:prstGeom>
          <a:solidFill>
            <a:srgbClr val="FFFF00"/>
          </a:solidFill>
          <a:ln>
            <a:solidFill>
              <a:srgbClr val="FFFF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306273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 y="-270164"/>
            <a:ext cx="8506691" cy="6380019"/>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8048337" y="997527"/>
            <a:ext cx="3050886" cy="4881418"/>
          </a:xfrm>
          <a:prstGeom prst="rect">
            <a:avLst/>
          </a:prstGeom>
        </p:spPr>
      </p:pic>
    </p:spTree>
    <p:extLst>
      <p:ext uri="{BB962C8B-B14F-4D97-AF65-F5344CB8AC3E}">
        <p14:creationId xmlns:p14="http://schemas.microsoft.com/office/powerpoint/2010/main" val="84360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Lifelong Learning Framework</a:t>
            </a:r>
            <a:endParaRPr lang="en-US" dirty="0"/>
          </a:p>
        </p:txBody>
      </p:sp>
      <p:sp>
        <p:nvSpPr>
          <p:cNvPr id="3" name="Content Placeholder 2"/>
          <p:cNvSpPr>
            <a:spLocks noGrp="1"/>
          </p:cNvSpPr>
          <p:nvPr>
            <p:ph idx="1"/>
          </p:nvPr>
        </p:nvSpPr>
        <p:spPr>
          <a:xfrm>
            <a:off x="1097279" y="1845734"/>
            <a:ext cx="10020994" cy="4023360"/>
          </a:xfrm>
        </p:spPr>
        <p:txBody>
          <a:bodyPr>
            <a:noAutofit/>
          </a:bodyPr>
          <a:lstStyle/>
          <a:p>
            <a:pPr marL="0" indent="0">
              <a:buNone/>
            </a:pPr>
            <a:r>
              <a:rPr lang="en-US" sz="3200" dirty="0"/>
              <a:t>“</a:t>
            </a:r>
            <a:r>
              <a:rPr lang="en-US" sz="3200" i="1" dirty="0"/>
              <a:t>It will go on in clubs, churches, cinemas, theatres, concert rooms, trade unions, political societies, and in the homes of the people where there are books, newspapers, music, </a:t>
            </a:r>
            <a:r>
              <a:rPr lang="en-US" sz="3200" b="1" i="1" dirty="0"/>
              <a:t>wireless sets</a:t>
            </a:r>
            <a:r>
              <a:rPr lang="en-US" sz="3200" i="1" dirty="0"/>
              <a:t>, workshops, gardens and groups </a:t>
            </a:r>
            <a:r>
              <a:rPr lang="en-US" sz="3200" i="1" dirty="0" smtClean="0"/>
              <a:t>of </a:t>
            </a:r>
            <a:r>
              <a:rPr lang="en-US" sz="3200" i="1" dirty="0"/>
              <a:t>friends.</a:t>
            </a:r>
            <a:r>
              <a:rPr lang="en-US" sz="3200" dirty="0"/>
              <a:t>”  </a:t>
            </a:r>
            <a:endParaRPr lang="en-US" sz="3200" dirty="0" smtClean="0"/>
          </a:p>
          <a:p>
            <a:pPr marL="0" indent="0">
              <a:buNone/>
            </a:pPr>
            <a:r>
              <a:rPr lang="en-US" sz="3200" i="1" dirty="0" smtClean="0"/>
              <a:t>--</a:t>
            </a:r>
            <a:r>
              <a:rPr lang="en-US" sz="3200" dirty="0"/>
              <a:t>Basil </a:t>
            </a:r>
            <a:r>
              <a:rPr lang="en-US" sz="3200" dirty="0" err="1"/>
              <a:t>Yeaxlee</a:t>
            </a:r>
            <a:r>
              <a:rPr lang="en-US" sz="3200" dirty="0"/>
              <a:t>, 1929</a:t>
            </a:r>
          </a:p>
        </p:txBody>
      </p:sp>
    </p:spTree>
    <p:extLst>
      <p:ext uri="{BB962C8B-B14F-4D97-AF65-F5344CB8AC3E}">
        <p14:creationId xmlns:p14="http://schemas.microsoft.com/office/powerpoint/2010/main" val="20506572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Guided Discovery in the Digital Age</a:t>
            </a:r>
            <a:endParaRPr lang="en-US" dirty="0"/>
          </a:p>
        </p:txBody>
      </p:sp>
      <p:sp>
        <p:nvSpPr>
          <p:cNvPr id="3" name="Content Placeholder 2"/>
          <p:cNvSpPr>
            <a:spLocks noGrp="1"/>
          </p:cNvSpPr>
          <p:nvPr>
            <p:ph idx="1"/>
          </p:nvPr>
        </p:nvSpPr>
        <p:spPr>
          <a:xfrm>
            <a:off x="6658234" y="3252938"/>
            <a:ext cx="4335347" cy="2372975"/>
          </a:xfrm>
        </p:spPr>
        <p:txBody>
          <a:bodyPr/>
          <a:lstStyle/>
          <a:p>
            <a:r>
              <a:rPr lang="en-US" sz="2800" dirty="0" smtClean="0"/>
              <a:t>Self Directed Learning </a:t>
            </a:r>
            <a:r>
              <a:rPr lang="en-US" sz="2800" i="1" dirty="0" smtClean="0"/>
              <a:t>(</a:t>
            </a:r>
            <a:r>
              <a:rPr lang="en-US" sz="2800" i="1" dirty="0"/>
              <a:t>Maurice </a:t>
            </a:r>
            <a:r>
              <a:rPr lang="en-US" sz="2800" i="1" dirty="0" smtClean="0"/>
              <a:t>Gibbons)</a:t>
            </a:r>
          </a:p>
          <a:p>
            <a:r>
              <a:rPr lang="en-US" sz="2800" dirty="0" smtClean="0"/>
              <a:t>Personal Learning Network </a:t>
            </a:r>
            <a:r>
              <a:rPr lang="en-US" sz="2800" i="1" dirty="0" smtClean="0"/>
              <a:t>(Jane Hart)</a:t>
            </a:r>
          </a:p>
          <a:p>
            <a:endParaRPr lang="en-US" dirty="0"/>
          </a:p>
        </p:txBody>
      </p:sp>
      <p:pic>
        <p:nvPicPr>
          <p:cNvPr id="4" name="Picture 2" descr="mage result for synap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0270" y="1700261"/>
            <a:ext cx="5234202" cy="3925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825066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Silver bullet, magic pill, secret key</a:t>
            </a:r>
            <a:r>
              <a:rPr lang="is-IS" dirty="0" smtClean="0"/>
              <a:t>…</a:t>
            </a:r>
            <a:endParaRPr lang="en-US" dirty="0"/>
          </a:p>
        </p:txBody>
      </p:sp>
      <p:pic>
        <p:nvPicPr>
          <p:cNvPr id="4" name="Picture 3"/>
          <p:cNvPicPr>
            <a:picLocks noChangeAspect="1"/>
          </p:cNvPicPr>
          <p:nvPr/>
        </p:nvPicPr>
        <p:blipFill>
          <a:blip r:embed="rId3"/>
          <a:stretch>
            <a:fillRect/>
          </a:stretch>
        </p:blipFill>
        <p:spPr>
          <a:xfrm>
            <a:off x="4169478" y="1631906"/>
            <a:ext cx="3524857" cy="4418367"/>
          </a:xfrm>
          <a:prstGeom prst="rect">
            <a:avLst/>
          </a:prstGeom>
        </p:spPr>
      </p:pic>
    </p:spTree>
    <p:extLst>
      <p:ext uri="{BB962C8B-B14F-4D97-AF65-F5344CB8AC3E}">
        <p14:creationId xmlns:p14="http://schemas.microsoft.com/office/powerpoint/2010/main" val="50629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2506</TotalTime>
  <Words>1055</Words>
  <Application>Microsoft Macintosh PowerPoint</Application>
  <PresentationFormat>Widescreen</PresentationFormat>
  <Paragraphs>99</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Calibri</vt:lpstr>
      <vt:lpstr>Century Gothic</vt:lpstr>
      <vt:lpstr>Arial</vt:lpstr>
      <vt:lpstr>Gallery</vt:lpstr>
      <vt:lpstr>Guided Discovery through the Digital Extracurriculum: Celebrating Lifelong Learning, Participatory Culture, and Affinity Spaces</vt:lpstr>
      <vt:lpstr>We hold the mirror.</vt:lpstr>
      <vt:lpstr>PowerPoint Presentation</vt:lpstr>
      <vt:lpstr>PowerPoint Presentation</vt:lpstr>
      <vt:lpstr>Pedagogical Content Knowledge (PCK)</vt:lpstr>
      <vt:lpstr>PowerPoint Presentation</vt:lpstr>
      <vt:lpstr>A Lifelong Learning Framework</vt:lpstr>
      <vt:lpstr>Guided Discovery in the Digital Age</vt:lpstr>
      <vt:lpstr>Silver bullet, magic pill, secret key…</vt:lpstr>
      <vt:lpstr>Seek questions, not just answers</vt:lpstr>
      <vt:lpstr>21st Century Lifelong Learning Praxis</vt:lpstr>
      <vt:lpstr>Sharing Our Processes</vt:lpstr>
      <vt:lpstr>Building Your Lifelong Learning Toolkit</vt:lpstr>
      <vt:lpstr>Takeaway Idea: Lifelong Learning Journal</vt:lpstr>
      <vt:lpstr>PowerPoint Presentation</vt:lpstr>
      <vt:lpstr>Continue the Conversation…</vt:lpstr>
      <vt:lpstr>References</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Guided Discovery through the Digital Extracurriculum: Celebrating Lifelong Learning, Participatory Culture, and Affinity Spaces</dc:title>
  <dc:creator>Kelly Jones</dc:creator>
  <cp:lastModifiedBy>Kelly Jones</cp:lastModifiedBy>
  <cp:revision>87</cp:revision>
  <cp:lastPrinted>2017-03-16T17:08:31Z</cp:lastPrinted>
  <dcterms:created xsi:type="dcterms:W3CDTF">2017-03-14T23:25:53Z</dcterms:created>
  <dcterms:modified xsi:type="dcterms:W3CDTF">2017-03-16T17:13:05Z</dcterms:modified>
</cp:coreProperties>
</file>